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318" r:id="rId3"/>
    <p:sldId id="315" r:id="rId4"/>
    <p:sldId id="325" r:id="rId5"/>
    <p:sldId id="326" r:id="rId6"/>
    <p:sldId id="32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329" r:id="rId15"/>
    <p:sldId id="333" r:id="rId16"/>
    <p:sldId id="330" r:id="rId17"/>
    <p:sldId id="337" r:id="rId18"/>
    <p:sldId id="324" r:id="rId19"/>
    <p:sldId id="332" r:id="rId20"/>
    <p:sldId id="336" r:id="rId21"/>
    <p:sldId id="335" r:id="rId22"/>
    <p:sldId id="308" r:id="rId23"/>
    <p:sldId id="327" r:id="rId24"/>
    <p:sldId id="338" r:id="rId25"/>
    <p:sldId id="339" r:id="rId26"/>
    <p:sldId id="312" r:id="rId27"/>
    <p:sldId id="316" r:id="rId28"/>
    <p:sldId id="284" r:id="rId29"/>
    <p:sldId id="334" r:id="rId30"/>
  </p:sldIdLst>
  <p:sldSz cx="12192000" cy="6858000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2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06/07/2023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01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4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06/07/2023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06/07/2023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06/07/2023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0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06/07/2023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06/07/2023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2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06/07/2023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06/07/2023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8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06/07/2023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7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iho-ohi/S-100-Validation-Checks/issues/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o-oh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383" y="2498209"/>
            <a:ext cx="97760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Tests sub group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en-GB" sz="2400" b="1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VTC Meeting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July 2023</a:t>
            </a:r>
            <a:endParaRPr lang="en-GB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F903-C90E-4A48-AF08-4657AA63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structure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70E2CB-FCE3-4050-8664-6C23EDF5A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11" y="1469404"/>
            <a:ext cx="9379247" cy="607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4FBB5-E063-434D-BC2D-A6712597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11" y="2120169"/>
            <a:ext cx="9413174" cy="4034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E97CA-D572-460A-AC1D-B0D3F6D43F80}"/>
              </a:ext>
            </a:extLst>
          </p:cNvPr>
          <p:cNvSpPr txBox="1"/>
          <p:nvPr/>
        </p:nvSpPr>
        <p:spPr>
          <a:xfrm>
            <a:off x="10102653" y="1867122"/>
            <a:ext cx="187856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Questions about whether format specific checks should be a this level – if not here where?</a:t>
            </a:r>
            <a:endParaRPr lang="da-DK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89B93-29DF-4E42-BE74-98C859D566D9}"/>
              </a:ext>
            </a:extLst>
          </p:cNvPr>
          <p:cNvSpPr txBox="1"/>
          <p:nvPr/>
        </p:nvSpPr>
        <p:spPr>
          <a:xfrm>
            <a:off x="10102653" y="1490999"/>
            <a:ext cx="187856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Is this HDF5  encoding?</a:t>
            </a:r>
            <a:endParaRPr lang="da-DK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D89C7-92E7-41E5-8E11-1EE5EB803AA6}"/>
              </a:ext>
            </a:extLst>
          </p:cNvPr>
          <p:cNvSpPr txBox="1"/>
          <p:nvPr/>
        </p:nvSpPr>
        <p:spPr>
          <a:xfrm>
            <a:off x="10102653" y="5491004"/>
            <a:ext cx="18785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Is interpolation constrained in the PS?</a:t>
            </a:r>
            <a:endParaRPr lang="da-DK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9AE8E-4833-42DD-9E51-21048494DD98}"/>
              </a:ext>
            </a:extLst>
          </p:cNvPr>
          <p:cNvSpPr txBox="1"/>
          <p:nvPr/>
        </p:nvSpPr>
        <p:spPr>
          <a:xfrm>
            <a:off x="10102653" y="6061988"/>
            <a:ext cx="187856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Timepoint was questioned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2257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9730-9928-4E85-9240-23A4D47C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16516C-F49B-4840-915A-9162746F4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823" y="2147248"/>
            <a:ext cx="10515600" cy="12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7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E5C4-D094-4D75-8797-C59DC3F4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Metadata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1E319E-8A17-4F34-8350-39E300672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704" y="1942913"/>
            <a:ext cx="10515600" cy="423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4E548-CA0E-41C5-A4E6-82D650E0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4" y="2782228"/>
            <a:ext cx="9139052" cy="2798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6A199A-AE26-44A0-A27A-690D56ABF49F}"/>
              </a:ext>
            </a:extLst>
          </p:cNvPr>
          <p:cNvSpPr txBox="1"/>
          <p:nvPr/>
        </p:nvSpPr>
        <p:spPr>
          <a:xfrm>
            <a:off x="10049214" y="5780934"/>
            <a:ext cx="18785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Metadata – both encoding and XC to this slide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16240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F1C02D-E6FA-4B77-9CF8-2C823CA23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076" y="890597"/>
            <a:ext cx="8986403" cy="2538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AB1DF-04AC-4BEE-AD14-18A484C8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6" y="3509159"/>
            <a:ext cx="9027226" cy="3259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20E77-4727-42C0-B98E-3EC470DF2E05}"/>
              </a:ext>
            </a:extLst>
          </p:cNvPr>
          <p:cNvSpPr txBox="1"/>
          <p:nvPr/>
        </p:nvSpPr>
        <p:spPr>
          <a:xfrm>
            <a:off x="10019525" y="628987"/>
            <a:ext cx="187856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Think about purpose of tests</a:t>
            </a:r>
            <a:endParaRPr lang="da-DK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0D6BC-58A2-42BB-89AC-160496BC895C}"/>
              </a:ext>
            </a:extLst>
          </p:cNvPr>
          <p:cNvSpPr txBox="1"/>
          <p:nvPr/>
        </p:nvSpPr>
        <p:spPr>
          <a:xfrm>
            <a:off x="10019525" y="1256252"/>
            <a:ext cx="187856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Focus on S-58 – not sure if this was focus more or focus less!</a:t>
            </a:r>
            <a:endParaRPr lang="da-DK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FBDF6-910E-41B4-9563-CA786845E994}"/>
              </a:ext>
            </a:extLst>
          </p:cNvPr>
          <p:cNvSpPr txBox="1"/>
          <p:nvPr/>
        </p:nvSpPr>
        <p:spPr>
          <a:xfrm>
            <a:off x="9970044" y="5400888"/>
            <a:ext cx="18785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Remove Warning at this stage?</a:t>
            </a:r>
            <a:endParaRPr lang="da-DK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45AEC-4727-4B3B-B857-99BB193EEE8D}"/>
              </a:ext>
            </a:extLst>
          </p:cNvPr>
          <p:cNvSpPr txBox="1"/>
          <p:nvPr/>
        </p:nvSpPr>
        <p:spPr>
          <a:xfrm>
            <a:off x="9970044" y="6279136"/>
            <a:ext cx="187856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Is this last check correct?</a:t>
            </a:r>
            <a:endParaRPr lang="da-DK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EA776-B9D5-46D2-A54C-7A2F2CBEC457}"/>
              </a:ext>
            </a:extLst>
          </p:cNvPr>
          <p:cNvSpPr txBox="1"/>
          <p:nvPr/>
        </p:nvSpPr>
        <p:spPr>
          <a:xfrm>
            <a:off x="6573701" y="254280"/>
            <a:ext cx="18785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Dataset vs dataset could this be ‘within’?</a:t>
            </a:r>
            <a:endParaRPr lang="da-DK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2F2EA-68ED-435A-B8B2-F5D44AE38502}"/>
              </a:ext>
            </a:extLst>
          </p:cNvPr>
          <p:cNvSpPr txBox="1"/>
          <p:nvPr/>
        </p:nvSpPr>
        <p:spPr>
          <a:xfrm>
            <a:off x="10019525" y="2488794"/>
            <a:ext cx="187856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S-102 shall only dissect node</a:t>
            </a:r>
            <a:endParaRPr lang="da-DK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ABC33-598C-47D4-826A-F5E0B18E7D2C}"/>
              </a:ext>
            </a:extLst>
          </p:cNvPr>
          <p:cNvSpPr txBox="1"/>
          <p:nvPr/>
        </p:nvSpPr>
        <p:spPr>
          <a:xfrm>
            <a:off x="9970044" y="3683231"/>
            <a:ext cx="187856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Expect differences between products schema – is this a more general comment?</a:t>
            </a:r>
            <a:endParaRPr lang="da-DK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87456-EC59-4AAB-8C2C-B005196A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6872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21230-273E-4B8E-BE6A-F3C003B9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619" y="1692136"/>
            <a:ext cx="10515600" cy="4351338"/>
          </a:xfrm>
        </p:spPr>
        <p:txBody>
          <a:bodyPr/>
          <a:lstStyle/>
          <a:p>
            <a:r>
              <a:rPr lang="en-US" dirty="0"/>
              <a:t>Produce a set of tests from Parts of S-100 &amp; Proposed S-101 generic S-100 tests</a:t>
            </a:r>
          </a:p>
          <a:p>
            <a:pPr lvl="1"/>
            <a:r>
              <a:rPr lang="en-US" dirty="0"/>
              <a:t>Tabulate and place on GitHub</a:t>
            </a:r>
          </a:p>
          <a:p>
            <a:pPr lvl="1"/>
            <a:r>
              <a:rPr lang="en-US" dirty="0"/>
              <a:t>Then group to comment and raise issues using Check ID in title</a:t>
            </a:r>
          </a:p>
          <a:p>
            <a:pPr lvl="1"/>
            <a:r>
              <a:rPr lang="en-US" dirty="0"/>
              <a:t>65 tests written from </a:t>
            </a: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Part1, Part 2, Part 4b, Part 6, Part 17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Are these tests being produced from the perspective of ECDIS use or more generic than that?</a:t>
            </a:r>
          </a:p>
          <a:p>
            <a:pPr lvl="1"/>
            <a:r>
              <a:rPr lang="en-US" dirty="0"/>
              <a:t>Or split into ECDIS/ Non-ECDIS?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F42F5-EAE3-4B78-9AD7-06EFC961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way forward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23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786C2-4B1A-4D20-9F0B-5F587F4A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264"/>
            <a:ext cx="10515600" cy="4521699"/>
          </a:xfrm>
        </p:spPr>
        <p:txBody>
          <a:bodyPr/>
          <a:lstStyle/>
          <a:p>
            <a:r>
              <a:rPr lang="en-US" dirty="0"/>
              <a:t>Do we list every mandatory requirement in the S-100 UML models?</a:t>
            </a:r>
          </a:p>
          <a:p>
            <a:pPr lvl="1"/>
            <a:r>
              <a:rPr lang="en-US" dirty="0"/>
              <a:t>What about every situation that is not mandatory but if it is captured there can be only one? [0..1]</a:t>
            </a:r>
          </a:p>
          <a:p>
            <a:endParaRPr lang="en-US" dirty="0"/>
          </a:p>
          <a:p>
            <a:r>
              <a:rPr lang="en-US" dirty="0"/>
              <a:t>Need assistance in collating and reviewing tests</a:t>
            </a:r>
          </a:p>
          <a:p>
            <a:endParaRPr lang="en-US" dirty="0"/>
          </a:p>
          <a:p>
            <a:r>
              <a:rPr lang="en-US" dirty="0"/>
              <a:t>Naming convention proposal – have implemented in draft but may change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5EF2C-B1FB-403B-81A4-7D49F512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S-100 Parts 	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269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558B6-D321-46EC-8B24-D0C35AA3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56" y="1348240"/>
            <a:ext cx="10474997" cy="4812280"/>
          </a:xfrm>
        </p:spPr>
        <p:txBody>
          <a:bodyPr>
            <a:normAutofit/>
          </a:bodyPr>
          <a:lstStyle/>
          <a:p>
            <a:r>
              <a:rPr lang="en-US" dirty="0"/>
              <a:t>DK has conducted an initial review </a:t>
            </a:r>
          </a:p>
          <a:p>
            <a:pPr lvl="1"/>
            <a:r>
              <a:rPr lang="en-US" dirty="0"/>
              <a:t>Need to determine where is the boundary between Prod Spec and S-100 level tests </a:t>
            </a:r>
            <a:endParaRPr lang="en-US" sz="1600" dirty="0"/>
          </a:p>
          <a:p>
            <a:pPr lvl="2"/>
            <a:r>
              <a:rPr lang="en-US" dirty="0"/>
              <a:t>Will likely need to cover in Introduction document at beginning of tests</a:t>
            </a:r>
          </a:p>
          <a:p>
            <a:pPr lvl="1"/>
            <a:r>
              <a:rPr lang="en-US" dirty="0"/>
              <a:t>Next slide has tests for discussion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Tests my need lifting up to S-100 level as are based on S-58 tests and are ENC focused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9F873-93FB-4D1A-A277-7B391D30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review of proposed tests from s-101PT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793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EBDD4-8EB8-4904-944B-F078CC0C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8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70" y="883167"/>
            <a:ext cx="10678612" cy="441097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Issue 6 on GitHub 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  <a:hlinkClick r:id="rId2"/>
              </a:rPr>
              <a:t>https://github.com/iho-ohi/S-100-Validation-Checks/issues/6</a:t>
            </a: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Naming convention of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F8AC4-904C-4E82-B651-5E7E1E9C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38" y="1336107"/>
            <a:ext cx="10039350" cy="37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1AAF15-599F-4368-844C-D2286130F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762" y="5131785"/>
            <a:ext cx="84201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5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CB7E3A-15FB-4718-8639-70A4DDAF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list of high level checks</a:t>
            </a:r>
          </a:p>
          <a:p>
            <a:pPr lvl="1"/>
            <a:r>
              <a:rPr lang="en-US" dirty="0"/>
              <a:t>Can be expanded upon afterwards</a:t>
            </a:r>
          </a:p>
          <a:p>
            <a:pPr lvl="1"/>
            <a:endParaRPr lang="en-US" dirty="0"/>
          </a:p>
          <a:p>
            <a:r>
              <a:rPr lang="en-US" dirty="0"/>
              <a:t>Document write up with an initial explanation of ‘what is S-100 level validation</a:t>
            </a:r>
            <a:r>
              <a:rPr lang="da-DK" dirty="0"/>
              <a:t>’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7F22E9-3B0B-4AE8-A6AC-0DA6C60A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– Nov 2023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83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59" y="1692235"/>
            <a:ext cx="10678612" cy="449481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Meeting participants are kindly requested to note the following meeting protocols;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keep your camera and microphone turned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if you are not talking or presenting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want to make an intervention,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please turn your camera and microphone on and, raise your hand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to indicate that you wish to speak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Don’t forget to turn your microphone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“on”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before speaking, and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when finished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use the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“Chat”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function to communicate an text information to the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have any problems connecting using Firefox or other browser – please try using Chrome.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Meeting protocol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91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89ABD1-2998-464F-AC44-E503CCB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85194-7DF4-41E9-AED0-66DFDD17B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83" y="592486"/>
            <a:ext cx="9311434" cy="62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74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F15763-49E4-4418-8DF1-EC886FFD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933" y="1154680"/>
            <a:ext cx="10515600" cy="54797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Review Issue 6 and comment ahead of next VTC in GitHub.  Want to agree naming convention at that meeting.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Continue to review S-100 Parts</a:t>
            </a:r>
          </a:p>
          <a:p>
            <a:pPr lvl="1"/>
            <a:r>
              <a:rPr lang="en-US" dirty="0"/>
              <a:t>Volunteers to write tests?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Review new S-100 validation tests that are posted – if have comments, create an issue with the Check ID in the Issue name.</a:t>
            </a:r>
          </a:p>
          <a:p>
            <a:pPr lvl="1"/>
            <a:r>
              <a:rPr lang="en-US" dirty="0"/>
              <a:t>Not just content, also categorization and structure of tests</a:t>
            </a:r>
          </a:p>
          <a:p>
            <a:pPr lvl="1"/>
            <a:r>
              <a:rPr lang="en-US" dirty="0"/>
              <a:t>When raise an Issue need to be clear on what is needed to close it</a:t>
            </a:r>
          </a:p>
          <a:p>
            <a:endParaRPr lang="en-US" dirty="0"/>
          </a:p>
          <a:p>
            <a:r>
              <a:rPr lang="en-US" dirty="0"/>
              <a:t>Review posted PS Validation tests – S-101 &amp; S-129</a:t>
            </a:r>
          </a:p>
          <a:p>
            <a:pPr marL="457200" lvl="1" indent="0">
              <a:buNone/>
            </a:pPr>
            <a:r>
              <a:rPr lang="en-US" dirty="0"/>
              <a:t>(be aware ‘S-101 proposed S-100 Validation tests’ &amp; ‘S-100 Validation Tests’ are using same naming convention)</a:t>
            </a:r>
          </a:p>
          <a:p>
            <a:endParaRPr lang="en-US" dirty="0"/>
          </a:p>
          <a:p>
            <a:r>
              <a:rPr lang="en-US" dirty="0"/>
              <a:t>Identify and post links to DQWG relevant documents for review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https://github.com/iho-ohi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CF7D2-B7AE-4DED-9E4C-34447A44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6342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095" y="1479190"/>
            <a:ext cx="10678612" cy="454116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Early September VTC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Thursday 7</a:t>
            </a:r>
            <a:r>
              <a:rPr lang="en-GB" sz="16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 September is proposed date, to avoid clash with NIPWG.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Proposed new time slots  (19 in Europe, 3 in Australia, 3 east coast US, 5/6 west coast US)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a typeface="Calibri" panose="020F0502020204030204" pitchFamily="34" charset="0"/>
              </a:rPr>
              <a:t>15:00 – 17:00 (CEST) – 6:00 California, 9:00 Washington, 21:00 Beijing, 23:00 Sydney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rgbClr val="000000"/>
                </a:solidFill>
                <a:ea typeface="Calibri" panose="020F0502020204030204" pitchFamily="34" charset="0"/>
              </a:rPr>
              <a:t>19:00 – 21:00 (CEST) – 10:00 California, 13:00 Washington, 01:00 Beijing, 03:00 Sydney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End September ENC WG/S-101PT WG meeting  - Lombok, Indonesia 25-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Hold side meeting/early morning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November S-100 WG 8 meeting – Singapore 13-17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 November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Do we want to hold a VTC meeting prior to that meeting? In the first week of November or end of October?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Next meetings</a:t>
            </a:r>
          </a:p>
        </p:txBody>
      </p:sp>
    </p:spTree>
    <p:extLst>
      <p:ext uri="{BB962C8B-B14F-4D97-AF65-F5344CB8AC3E}">
        <p14:creationId xmlns:p14="http://schemas.microsoft.com/office/powerpoint/2010/main" val="120524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5DE57-B719-4819-B1AE-BFFE822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3200" dirty="0"/>
              <a:t>Any Questions?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702116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58F56C-F535-4562-AC4D-B59D1E7A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268" y="156436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Invalid Dataset Names</a:t>
            </a:r>
          </a:p>
          <a:p>
            <a:pPr lvl="1"/>
            <a:r>
              <a:rPr lang="en-US" dirty="0"/>
              <a:t>The filename of the dataset does not conform to the DPS</a:t>
            </a:r>
          </a:p>
          <a:p>
            <a:pPr lvl="1"/>
            <a:r>
              <a:rPr lang="en-US" dirty="0"/>
              <a:t>The filename of the support file does not conform to the DPS</a:t>
            </a:r>
          </a:p>
          <a:p>
            <a:pPr lvl="1"/>
            <a:endParaRPr lang="en-US" dirty="0"/>
          </a:p>
          <a:p>
            <a:r>
              <a:rPr lang="en-US" dirty="0"/>
              <a:t>Prohibited Object/Geometry/Attribute</a:t>
            </a:r>
          </a:p>
          <a:p>
            <a:pPr lvl="1"/>
            <a:r>
              <a:rPr lang="en-US" dirty="0"/>
              <a:t>For each object that is present in the dataset but not present in the FC</a:t>
            </a:r>
          </a:p>
          <a:p>
            <a:pPr lvl="1"/>
            <a:r>
              <a:rPr lang="en-US" dirty="0"/>
              <a:t>For each object that is present in the dataset which references geometry  which is not permitted in the FC (includes no geometry)</a:t>
            </a:r>
          </a:p>
          <a:p>
            <a:pPr lvl="1"/>
            <a:r>
              <a:rPr lang="en-US" dirty="0"/>
              <a:t>For each attribute that is present in the dataset which is not present in the FC</a:t>
            </a:r>
          </a:p>
          <a:p>
            <a:pPr lvl="1"/>
            <a:r>
              <a:rPr lang="en-US" dirty="0"/>
              <a:t>All attributes only contain the values permitted for that object within the FC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72708-83C4-4DD1-B4D2-A7319E80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review of proposed tests from s-101PT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854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58F56C-F535-4562-AC4D-B59D1E7A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078" y="146708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Duplicate Object</a:t>
            </a:r>
          </a:p>
          <a:p>
            <a:pPr lvl="1"/>
            <a:r>
              <a:rPr lang="en-US" dirty="0"/>
              <a:t>For each object where another object has identical attribute values and identical geometry</a:t>
            </a:r>
          </a:p>
          <a:p>
            <a:pPr lvl="1"/>
            <a:endParaRPr lang="en-US" dirty="0"/>
          </a:p>
          <a:p>
            <a:r>
              <a:rPr lang="en-US" dirty="0"/>
              <a:t>Invalid Attribute Binding</a:t>
            </a:r>
          </a:p>
          <a:p>
            <a:pPr lvl="1"/>
            <a:r>
              <a:rPr lang="en-US" dirty="0"/>
              <a:t>For each attribute binding which is either not present in the FC or does not conform to the multiplicity of the attribute binding</a:t>
            </a:r>
          </a:p>
          <a:p>
            <a:pPr lvl="1"/>
            <a:endParaRPr lang="en-US" dirty="0"/>
          </a:p>
          <a:p>
            <a:r>
              <a:rPr lang="en-US" dirty="0"/>
              <a:t>Attribute Format</a:t>
            </a:r>
          </a:p>
          <a:p>
            <a:pPr lvl="1"/>
            <a:r>
              <a:rPr lang="en-US" dirty="0"/>
              <a:t>All attributes conform to the format defined for the attribute value type specified in the FC </a:t>
            </a:r>
          </a:p>
          <a:p>
            <a:pPr lvl="1"/>
            <a:endParaRPr lang="en-US" dirty="0"/>
          </a:p>
          <a:p>
            <a:r>
              <a:rPr lang="en-US" dirty="0"/>
              <a:t>Invalid Horizontal/Vertical CRS</a:t>
            </a:r>
          </a:p>
          <a:p>
            <a:pPr lvl="1"/>
            <a:r>
              <a:rPr lang="en-US" dirty="0"/>
              <a:t>If the horizontal/vertical CRS of the dataset is not equal to the value specified in the DPS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72708-83C4-4DD1-B4D2-A7319E80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review of proposed tests from s-101PT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27305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7D848-B8F5-4CB2-BE10-2D16D541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40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ED6C5-45EA-445C-8EDA-84E55272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S-100 WG7 Workshop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61FF5-5FF1-4A8E-A3B9-039742EA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" y="1785354"/>
            <a:ext cx="11139488" cy="48977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01D595-5A06-4809-B7FE-A0D607FA7651}"/>
              </a:ext>
            </a:extLst>
          </p:cNvPr>
          <p:cNvSpPr/>
          <p:nvPr/>
        </p:nvSpPr>
        <p:spPr>
          <a:xfrm>
            <a:off x="8253924" y="5380977"/>
            <a:ext cx="3639787" cy="1380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Portrayal Catalogue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Validation between different versions of Product Specifications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E8BB06-B0CB-4FAF-AFDF-73FFE4F0C9FB}"/>
              </a:ext>
            </a:extLst>
          </p:cNvPr>
          <p:cNvSpPr/>
          <p:nvPr/>
        </p:nvSpPr>
        <p:spPr>
          <a:xfrm>
            <a:off x="244850" y="1785354"/>
            <a:ext cx="1513114" cy="482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922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7D848-B8F5-4CB2-BE10-2D16D541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7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ED6C5-45EA-445C-8EDA-84E55272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S-100 WG7 Workshop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52579-87C8-4DD3-854C-170AC5B8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1" y="883167"/>
            <a:ext cx="9901335" cy="4923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7B439-2F23-4663-BF75-93A35AF4F857}"/>
              </a:ext>
            </a:extLst>
          </p:cNvPr>
          <p:cNvSpPr txBox="1"/>
          <p:nvPr/>
        </p:nvSpPr>
        <p:spPr>
          <a:xfrm>
            <a:off x="7137647" y="6551250"/>
            <a:ext cx="488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Aggregator = RENC/VAR/Distributor.  Potentially change to Service Provider</a:t>
            </a:r>
            <a:endParaRPr lang="da-DK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F92C5-1203-492C-9913-E8DCE599933A}"/>
              </a:ext>
            </a:extLst>
          </p:cNvPr>
          <p:cNvSpPr txBox="1"/>
          <p:nvPr/>
        </p:nvSpPr>
        <p:spPr>
          <a:xfrm>
            <a:off x="2442651" y="5820113"/>
            <a:ext cx="8373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Responsibilities: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writes &amp; maintains the different types of validation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95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41C47-DEB1-462D-BA7A-6BF97A85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9473-A38A-4BF3-B596-DD40EFA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 for tests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E7422-7FE9-4144-9A1A-2EDB3AA3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1127928"/>
            <a:ext cx="8658526" cy="5746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27492-C4DA-4D20-B1EA-C7CCB5DAEC6B}"/>
              </a:ext>
            </a:extLst>
          </p:cNvPr>
          <p:cNvSpPr txBox="1"/>
          <p:nvPr/>
        </p:nvSpPr>
        <p:spPr>
          <a:xfrm>
            <a:off x="9553634" y="3953694"/>
            <a:ext cx="245383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Categories</a:t>
            </a: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 Coverage and Datums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Resolution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 Metadata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0B37B-E814-4B18-9E8F-3DC8E88CBE96}"/>
              </a:ext>
            </a:extLst>
          </p:cNvPr>
          <p:cNvSpPr txBox="1"/>
          <p:nvPr/>
        </p:nvSpPr>
        <p:spPr>
          <a:xfrm>
            <a:off x="9610542" y="1642734"/>
            <a:ext cx="24538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Propose adding Standard/document to refer to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C9967A-EB5D-4D7E-A556-17C1D2D378E5}"/>
              </a:ext>
            </a:extLst>
          </p:cNvPr>
          <p:cNvCxnSpPr>
            <a:cxnSpLocks/>
          </p:cNvCxnSpPr>
          <p:nvPr/>
        </p:nvCxnSpPr>
        <p:spPr>
          <a:xfrm flipH="1">
            <a:off x="9361714" y="2359340"/>
            <a:ext cx="248828" cy="1069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8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DEDCC6-47EF-48E4-81E6-AB41FF4FDC87}"/>
              </a:ext>
            </a:extLst>
          </p:cNvPr>
          <p:cNvSpPr/>
          <p:nvPr/>
        </p:nvSpPr>
        <p:spPr>
          <a:xfrm>
            <a:off x="2103980" y="862890"/>
            <a:ext cx="3917796" cy="360383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</a:t>
            </a:r>
          </a:p>
          <a:p>
            <a:pPr algn="ctr"/>
            <a:r>
              <a:rPr lang="en-US" dirty="0"/>
              <a:t>Specifications</a:t>
            </a:r>
            <a:endParaRPr lang="da-D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C49BF7-15EB-461E-A19F-EF189CDD9BF0}"/>
              </a:ext>
            </a:extLst>
          </p:cNvPr>
          <p:cNvSpPr/>
          <p:nvPr/>
        </p:nvSpPr>
        <p:spPr>
          <a:xfrm>
            <a:off x="5712110" y="887164"/>
            <a:ext cx="3917796" cy="360383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S-164</a:t>
            </a:r>
            <a:endParaRPr lang="da-DK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B72676-7DB7-4EE4-829F-1B56EB365999}"/>
              </a:ext>
            </a:extLst>
          </p:cNvPr>
          <p:cNvSpPr/>
          <p:nvPr/>
        </p:nvSpPr>
        <p:spPr>
          <a:xfrm>
            <a:off x="3880624" y="3014410"/>
            <a:ext cx="3917796" cy="3603838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S-100 Validation</a:t>
            </a:r>
            <a:endParaRPr lang="da-DK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8FDE5C-4C88-4ADF-B01A-557B4804E3C3}"/>
              </a:ext>
            </a:extLst>
          </p:cNvPr>
          <p:cNvSpPr/>
          <p:nvPr/>
        </p:nvSpPr>
        <p:spPr>
          <a:xfrm>
            <a:off x="4644611" y="2328391"/>
            <a:ext cx="2389821" cy="235898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S-98 &amp; Interoperability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078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67" y="1168029"/>
            <a:ext cx="10724818" cy="543968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Feedback on HSSC &amp; S-101 PT meeting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Summary of HSSC decisions that affect group (June 2023)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Summary of side meeting at S-101 PT (June 2023)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Review of feedback on IIC Validation Tests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Discussion on initial review of S-101 proposed level tests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Initial tests Part1, Part 2, Part 4b, Part 6, Part 17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Discussion on Issues raised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Issue 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Status on tasks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Next meetings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350F15-FA2F-4DDF-A814-B513CE03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69" y="1214749"/>
            <a:ext cx="10922185" cy="5506423"/>
          </a:xfrm>
        </p:spPr>
        <p:txBody>
          <a:bodyPr>
            <a:normAutofit/>
          </a:bodyPr>
          <a:lstStyle/>
          <a:p>
            <a:r>
              <a:rPr lang="en-US" sz="2400" dirty="0"/>
              <a:t>S-158 – this has been provisionally held, but not allocated</a:t>
            </a:r>
          </a:p>
          <a:p>
            <a:pPr lvl="1"/>
            <a:r>
              <a:rPr lang="en-US" dirty="0"/>
              <a:t>Not yet determined what is the holding place for S-100 Validation tests</a:t>
            </a:r>
          </a:p>
          <a:p>
            <a:pPr lvl="1"/>
            <a:endParaRPr lang="en-US" sz="1600" dirty="0"/>
          </a:p>
          <a:p>
            <a:r>
              <a:rPr lang="en-US" sz="2400" dirty="0"/>
              <a:t>DQWG – there was a question over one the DQWG tasks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2400" dirty="0"/>
              <a:t>ENC WG offered to provide support from S-58 sub WG and collaboration</a:t>
            </a:r>
          </a:p>
          <a:p>
            <a:pPr lvl="1"/>
            <a:r>
              <a:rPr lang="en-US" dirty="0"/>
              <a:t>Potentially hold side meeting/early morning meeting at ENC WG/S-101 PT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06401-1172-4341-9161-940578BC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HSSC15 Update – Helsinki, June 2023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0FEB6-E5FE-468D-B876-02BEDEBE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81" y="3016606"/>
            <a:ext cx="5623018" cy="15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3DB5A8-A46F-4B5B-B1DA-474390AA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063" y="1397159"/>
            <a:ext cx="10515600" cy="5272818"/>
          </a:xfrm>
        </p:spPr>
        <p:txBody>
          <a:bodyPr>
            <a:normAutofit/>
          </a:bodyPr>
          <a:lstStyle/>
          <a:p>
            <a:r>
              <a:rPr lang="en-US" sz="2400" dirty="0"/>
              <a:t>Reviewed IIC posted checks (next slide)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Proposed hierarchy of test			</a:t>
            </a:r>
            <a:r>
              <a:rPr lang="en-US" sz="2000" dirty="0"/>
              <a:t>			   </a:t>
            </a:r>
          </a:p>
          <a:p>
            <a:pPr lvl="1"/>
            <a:r>
              <a:rPr lang="en-US" sz="1600" dirty="0"/>
              <a:t>Product Specification Tests</a:t>
            </a:r>
          </a:p>
          <a:p>
            <a:pPr lvl="1"/>
            <a:r>
              <a:rPr lang="en-US" sz="1600" dirty="0"/>
              <a:t>S-100 Validation Tests	</a:t>
            </a:r>
          </a:p>
          <a:p>
            <a:pPr lvl="1"/>
            <a:r>
              <a:rPr lang="en-US" sz="1600" dirty="0"/>
              <a:t>Interoperability Tests		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400" dirty="0"/>
              <a:t>Suggestion to have a cross check across Product Spec Validation tests</a:t>
            </a:r>
          </a:p>
          <a:p>
            <a:pPr lvl="1"/>
            <a:r>
              <a:rPr lang="en-US" sz="2000" dirty="0"/>
              <a:t>Is this something we want to proceed with?</a:t>
            </a:r>
            <a:endParaRPr lang="da-DK" sz="2000" dirty="0"/>
          </a:p>
          <a:p>
            <a:pPr lvl="2"/>
            <a:r>
              <a:rPr lang="en-US" sz="1800" dirty="0"/>
              <a:t>I</a:t>
            </a:r>
            <a:r>
              <a:rPr lang="da-DK" sz="1800" dirty="0"/>
              <a:t>f yes – when? Potentially start after S-100WG 9</a:t>
            </a:r>
          </a:p>
          <a:p>
            <a:pPr lvl="2"/>
            <a:r>
              <a:rPr lang="en-US" sz="1800" dirty="0"/>
              <a:t>D</a:t>
            </a:r>
            <a:r>
              <a:rPr lang="da-DK" sz="1800" dirty="0"/>
              <a:t>ependent on being provided access to Validation Tests</a:t>
            </a:r>
          </a:p>
          <a:p>
            <a:pPr lvl="2"/>
            <a:endParaRPr lang="en-US" sz="1600" dirty="0"/>
          </a:p>
          <a:p>
            <a:r>
              <a:rPr lang="en-US" sz="2400" dirty="0"/>
              <a:t>Recommendation to involve Inland ENCs – contacted Chair and asked for them to participate in session on Validation S-100 WG9 meeting.</a:t>
            </a:r>
            <a:endParaRPr lang="da-DK" sz="2400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7124A9-8C41-4B4F-A291-8A02A2AA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session at S-101 PT10, Brest – June 2023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0D436-1FE1-46AB-AF62-83EE6AA8E0A3}"/>
              </a:ext>
            </a:extLst>
          </p:cNvPr>
          <p:cNvSpPr txBox="1"/>
          <p:nvPr/>
        </p:nvSpPr>
        <p:spPr>
          <a:xfrm>
            <a:off x="7808361" y="1397159"/>
            <a:ext cx="38284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SCOPE: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phase - Dataset and catalogue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phase – Service levels, S-128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phase – data of multiple types -  or is this S-98?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0D3CD3-A995-4F0C-B406-AEBE761754EA}"/>
              </a:ext>
            </a:extLst>
          </p:cNvPr>
          <p:cNvSpPr/>
          <p:nvPr/>
        </p:nvSpPr>
        <p:spPr>
          <a:xfrm flipH="1">
            <a:off x="4905395" y="2709125"/>
            <a:ext cx="370899" cy="819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8660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3DB5A8-A46F-4B5B-B1DA-474390AA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specific</a:t>
            </a:r>
          </a:p>
          <a:p>
            <a:r>
              <a:rPr lang="en-US" dirty="0"/>
              <a:t>ECDIS focused</a:t>
            </a:r>
          </a:p>
          <a:p>
            <a:r>
              <a:rPr lang="en-US" dirty="0"/>
              <a:t>Some of the tests were potentially Prod Spec level tests</a:t>
            </a:r>
          </a:p>
          <a:p>
            <a:r>
              <a:rPr lang="en-US" dirty="0"/>
              <a:t>Need to think about purpose of the test</a:t>
            </a:r>
          </a:p>
          <a:p>
            <a:r>
              <a:rPr lang="en-US" dirty="0"/>
              <a:t>Format specific tests – consensus seems to be not to include at S-100 level but then are Prod Specs aware they need to cover them?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7124A9-8C41-4B4F-A291-8A02A2AA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on initial iic tests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728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5ABB-F74C-4060-9535-5A8CB252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coverage and Datums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775647-1804-4F3D-8469-BE79460FD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74" y="1890819"/>
            <a:ext cx="10515600" cy="2653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927317-50D0-4BEC-991B-5A180872E1F2}"/>
              </a:ext>
            </a:extLst>
          </p:cNvPr>
          <p:cNvSpPr txBox="1"/>
          <p:nvPr/>
        </p:nvSpPr>
        <p:spPr>
          <a:xfrm>
            <a:off x="10770920" y="2749138"/>
            <a:ext cx="130628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Temporal limits, where is that covered at the moment?</a:t>
            </a:r>
            <a:endParaRPr lang="da-DK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C60BF-10E5-48DE-82FE-366B594B9F05}"/>
              </a:ext>
            </a:extLst>
          </p:cNvPr>
          <p:cNvSpPr txBox="1"/>
          <p:nvPr/>
        </p:nvSpPr>
        <p:spPr>
          <a:xfrm>
            <a:off x="10770919" y="3718710"/>
            <a:ext cx="1306285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Horizontal datum must be stated in the PS, is this too specific for S-100 level?</a:t>
            </a:r>
            <a:endParaRPr lang="da-DK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8CA78-BB23-4C27-9970-4B7AF3856A2C}"/>
              </a:ext>
            </a:extLst>
          </p:cNvPr>
          <p:cNvSpPr txBox="1"/>
          <p:nvPr/>
        </p:nvSpPr>
        <p:spPr>
          <a:xfrm>
            <a:off x="6844146" y="1406385"/>
            <a:ext cx="190203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Question over whether the inputs section was sufficient</a:t>
            </a:r>
            <a:endParaRPr lang="da-DK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20703-1E11-4626-AD60-8C224ACE1A98}"/>
              </a:ext>
            </a:extLst>
          </p:cNvPr>
          <p:cNvSpPr txBox="1"/>
          <p:nvPr/>
        </p:nvSpPr>
        <p:spPr>
          <a:xfrm>
            <a:off x="10713520" y="1290655"/>
            <a:ext cx="142108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need to add Errors to the Classification?  - just C &amp; W now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152017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EA10-BE5E-4F83-8061-5F542FED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880" y="213151"/>
            <a:ext cx="9100060" cy="644278"/>
          </a:xfrm>
        </p:spPr>
        <p:txBody>
          <a:bodyPr>
            <a:normAutofit/>
          </a:bodyPr>
          <a:lstStyle/>
          <a:p>
            <a:r>
              <a:rPr lang="en-US" dirty="0"/>
              <a:t>Data values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F52137-BA3B-4FB3-9C38-163B607AF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3177"/>
            <a:ext cx="7711256" cy="1337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4E6685-D7F2-4BED-B8CB-5F7D67210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1179"/>
            <a:ext cx="7249886" cy="3643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3433BD-12F3-411B-9B88-8DFE773E8F0D}"/>
              </a:ext>
            </a:extLst>
          </p:cNvPr>
          <p:cNvSpPr txBox="1"/>
          <p:nvPr/>
        </p:nvSpPr>
        <p:spPr>
          <a:xfrm>
            <a:off x="8906494" y="3689525"/>
            <a:ext cx="24473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Need to involve Inland ENCs?</a:t>
            </a:r>
            <a:endParaRPr lang="da-DK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11C8B-E38E-46F3-9D84-9D1983F33308}"/>
              </a:ext>
            </a:extLst>
          </p:cNvPr>
          <p:cNvSpPr txBox="1"/>
          <p:nvPr/>
        </p:nvSpPr>
        <p:spPr>
          <a:xfrm>
            <a:off x="8906494" y="1730056"/>
            <a:ext cx="2571007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Depth values – real numbers </a:t>
            </a:r>
          </a:p>
          <a:p>
            <a:r>
              <a:rPr lang="en-US" sz="1100" dirty="0"/>
              <a:t>Attribute values must conform to feature type and catalogue</a:t>
            </a:r>
          </a:p>
          <a:p>
            <a:r>
              <a:rPr lang="en-US" sz="1100" dirty="0"/>
              <a:t> - perhaps have check cell attribute conforms? (Frank)</a:t>
            </a:r>
            <a:endParaRPr lang="da-DK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88F40-7231-4E3B-8987-389C28EBE4E6}"/>
              </a:ext>
            </a:extLst>
          </p:cNvPr>
          <p:cNvSpPr txBox="1"/>
          <p:nvPr/>
        </p:nvSpPr>
        <p:spPr>
          <a:xfrm>
            <a:off x="8906494" y="1347410"/>
            <a:ext cx="24473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Too specific, need to be more generic</a:t>
            </a:r>
            <a:endParaRPr lang="da-DK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BEA27-A103-446B-B24E-FC515B572A76}"/>
              </a:ext>
            </a:extLst>
          </p:cNvPr>
          <p:cNvSpPr txBox="1"/>
          <p:nvPr/>
        </p:nvSpPr>
        <p:spPr>
          <a:xfrm>
            <a:off x="8906494" y="2752865"/>
            <a:ext cx="244730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Anything to do with FC and bindings to relationship types.  Analysis software can check against FC and binding is valid.</a:t>
            </a:r>
            <a:endParaRPr lang="da-DK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AFA15-6172-4110-B934-DE4DE9C00B8E}"/>
              </a:ext>
            </a:extLst>
          </p:cNvPr>
          <p:cNvSpPr txBox="1"/>
          <p:nvPr/>
        </p:nvSpPr>
        <p:spPr>
          <a:xfrm>
            <a:off x="8906494" y="4661322"/>
            <a:ext cx="244730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Where have a numeric range can be specified in FC no S-100</a:t>
            </a:r>
            <a:endParaRPr lang="da-DK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75ACE-9299-49CB-B50A-F68398E4417D}"/>
              </a:ext>
            </a:extLst>
          </p:cNvPr>
          <p:cNvSpPr txBox="1"/>
          <p:nvPr/>
        </p:nvSpPr>
        <p:spPr>
          <a:xfrm>
            <a:off x="8906494" y="5205608"/>
            <a:ext cx="24473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Reserved names – Group NNN – HDF5, should this be for all rasters or just… (S-102?)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76005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807D-5430-4F8A-A329-10962D99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53758-012C-49FB-A7E4-54726ABEC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2295469"/>
            <a:ext cx="10515600" cy="751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D8195-5D03-4934-8272-A846F2165ECD}"/>
              </a:ext>
            </a:extLst>
          </p:cNvPr>
          <p:cNvSpPr txBox="1"/>
          <p:nvPr/>
        </p:nvSpPr>
        <p:spPr>
          <a:xfrm>
            <a:off x="8538359" y="3311005"/>
            <a:ext cx="244730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Dataset checks and corresponding check and service level checks – will need S-128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23333956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1517</Words>
  <Application>Microsoft Office PowerPoint</Application>
  <PresentationFormat>Widescreen</PresentationFormat>
  <Paragraphs>200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Adobe Naskh Medium</vt:lpstr>
      <vt:lpstr>Arial</vt:lpstr>
      <vt:lpstr>Arial Black</vt:lpstr>
      <vt:lpstr>Calibri</vt:lpstr>
      <vt:lpstr>Calibri Light</vt:lpstr>
      <vt:lpstr>Times New Roman</vt:lpstr>
      <vt:lpstr>Master_IHO_New_Logo</vt:lpstr>
      <vt:lpstr>PowerPoint Presentation</vt:lpstr>
      <vt:lpstr>Meeting protocol</vt:lpstr>
      <vt:lpstr>AGENDA</vt:lpstr>
      <vt:lpstr>HSSC15 Update – Helsinki, June 2023</vt:lpstr>
      <vt:lpstr>Informal session at S-101 PT10, Brest – June 2023</vt:lpstr>
      <vt:lpstr>Feedback on initial iic tests</vt:lpstr>
      <vt:lpstr>Dataset coverage and Datums</vt:lpstr>
      <vt:lpstr>Data values</vt:lpstr>
      <vt:lpstr>Coverage</vt:lpstr>
      <vt:lpstr>Grid structure</vt:lpstr>
      <vt:lpstr>Resolution</vt:lpstr>
      <vt:lpstr>Dataset Metadata</vt:lpstr>
      <vt:lpstr>Cross validation</vt:lpstr>
      <vt:lpstr>Proposed way forward</vt:lpstr>
      <vt:lpstr>Review of S-100 Parts  </vt:lpstr>
      <vt:lpstr>Initial review of proposed tests from s-101PT</vt:lpstr>
      <vt:lpstr>PowerPoint Presentation</vt:lpstr>
      <vt:lpstr>Naming convention of tests</vt:lpstr>
      <vt:lpstr>Deliverable – Nov 2023</vt:lpstr>
      <vt:lpstr>Work plan</vt:lpstr>
      <vt:lpstr>Next steps</vt:lpstr>
      <vt:lpstr>Next meetings</vt:lpstr>
      <vt:lpstr>PowerPoint Presentation</vt:lpstr>
      <vt:lpstr>Initial review of proposed tests from s-101PT</vt:lpstr>
      <vt:lpstr>Initial review of proposed tests from s-101PT</vt:lpstr>
      <vt:lpstr>BackgrouND – S-100 WG7 Workshop</vt:lpstr>
      <vt:lpstr>BackgrouND – S-100 WG7 Workshop</vt:lpstr>
      <vt:lpstr>Proposed structure for tests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Helen Hahessy</dc:creator>
  <cp:lastModifiedBy>Elizabeth Helen Hahessy</cp:lastModifiedBy>
  <cp:revision>105</cp:revision>
  <cp:lastPrinted>2023-04-25T14:17:38Z</cp:lastPrinted>
  <dcterms:created xsi:type="dcterms:W3CDTF">2023-04-24T11:04:19Z</dcterms:created>
  <dcterms:modified xsi:type="dcterms:W3CDTF">2023-07-06T12:48:54Z</dcterms:modified>
</cp:coreProperties>
</file>