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6" r:id="rId2"/>
    <p:sldId id="318" r:id="rId3"/>
    <p:sldId id="315" r:id="rId4"/>
    <p:sldId id="361" r:id="rId5"/>
    <p:sldId id="368" r:id="rId6"/>
    <p:sldId id="373" r:id="rId7"/>
    <p:sldId id="369" r:id="rId8"/>
    <p:sldId id="372" r:id="rId9"/>
    <p:sldId id="370" r:id="rId10"/>
    <p:sldId id="371" r:id="rId11"/>
    <p:sldId id="367" r:id="rId12"/>
    <p:sldId id="366" r:id="rId13"/>
    <p:sldId id="355" r:id="rId14"/>
    <p:sldId id="358" r:id="rId15"/>
    <p:sldId id="327" r:id="rId16"/>
  </p:sldIdLst>
  <p:sldSz cx="12192000" cy="6858000"/>
  <p:notesSz cx="6805613" cy="99441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E966-1BD1-4C85-866E-DF3AF3395196}" type="slidenum">
              <a:rPr lang="fr-FR" smtClean="0"/>
              <a:t>‹#›</a:t>
            </a:fld>
            <a:endParaRPr lang="fr-FR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1319" y="0"/>
            <a:ext cx="3437937" cy="1145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225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EDD24-6168-4C6E-B4D2-E6B466BDF756}" type="datetimeFigureOut">
              <a:rPr lang="fr-FR" smtClean="0"/>
              <a:t>12/09/2024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E966-1BD1-4C85-866E-DF3AF3395196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64010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E966-1BD1-4C85-866E-DF3AF3395196}" type="slidenum">
              <a:rPr lang="fr-FR" smtClean="0"/>
              <a:t>‹#›</a:t>
            </a:fld>
            <a:endParaRPr lang="fr-FR" dirty="0"/>
          </a:p>
        </p:txBody>
      </p:sp>
      <p:grpSp>
        <p:nvGrpSpPr>
          <p:cNvPr id="7" name="Group 6"/>
          <p:cNvGrpSpPr/>
          <p:nvPr/>
        </p:nvGrpSpPr>
        <p:grpSpPr>
          <a:xfrm>
            <a:off x="-2" y="0"/>
            <a:ext cx="1884105" cy="1887824"/>
            <a:chOff x="-2" y="0"/>
            <a:chExt cx="1884105" cy="1887824"/>
          </a:xfrm>
        </p:grpSpPr>
        <p:grpSp>
          <p:nvGrpSpPr>
            <p:cNvPr id="8" name="Group 7"/>
            <p:cNvGrpSpPr/>
            <p:nvPr/>
          </p:nvGrpSpPr>
          <p:grpSpPr>
            <a:xfrm>
              <a:off x="-2" y="818"/>
              <a:ext cx="1884105" cy="1887006"/>
              <a:chOff x="-2" y="818"/>
              <a:chExt cx="1884105" cy="1887006"/>
            </a:xfrm>
          </p:grpSpPr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39566" y="818"/>
                <a:ext cx="944537" cy="941640"/>
              </a:xfrm>
              <a:prstGeom prst="rect">
                <a:avLst/>
              </a:prstGeom>
            </p:spPr>
          </p:pic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2" y="942458"/>
                <a:ext cx="939567" cy="945366"/>
              </a:xfrm>
              <a:prstGeom prst="rect">
                <a:avLst/>
              </a:prstGeom>
            </p:spPr>
          </p:pic>
        </p:grp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" y="0"/>
              <a:ext cx="939567" cy="942458"/>
            </a:xfrm>
            <a:prstGeom prst="rect">
              <a:avLst/>
            </a:prstGeom>
          </p:spPr>
        </p:pic>
      </p:grp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879132" y="0"/>
            <a:ext cx="10312867" cy="883167"/>
          </a:xfrm>
        </p:spPr>
        <p:txBody>
          <a:bodyPr>
            <a:normAutofit/>
          </a:bodyPr>
          <a:lstStyle>
            <a:lvl1pPr>
              <a:defRPr sz="2400" cap="all" baseline="0">
                <a:latin typeface="Arial Black" panose="020B0A04020102020204" pitchFamily="34" charset="0"/>
                <a:cs typeface="Adobe Naskh Medium" panose="01010101010101010101" pitchFamily="50" charset="-78"/>
              </a:defRPr>
            </a:lvl1pPr>
          </a:lstStyle>
          <a:p>
            <a:r>
              <a:rPr lang="en-US"/>
              <a:t>Click to edit Master title style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44420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EDD24-6168-4C6E-B4D2-E6B466BDF756}" type="datetimeFigureOut">
              <a:rPr lang="fr-FR" smtClean="0"/>
              <a:t>12/09/2024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E966-1BD1-4C85-866E-DF3AF3395196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56858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EDD24-6168-4C6E-B4D2-E6B466BDF756}" type="datetimeFigureOut">
              <a:rPr lang="fr-FR" smtClean="0"/>
              <a:t>12/09/2024</a:t>
            </a:fld>
            <a:endParaRPr lang="fr-F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E966-1BD1-4C85-866E-DF3AF3395196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4080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EDD24-6168-4C6E-B4D2-E6B466BDF756}" type="datetimeFigureOut">
              <a:rPr lang="fr-FR" smtClean="0"/>
              <a:t>12/09/2024</a:t>
            </a:fld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E966-1BD1-4C85-866E-DF3AF3395196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62058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EDD24-6168-4C6E-B4D2-E6B466BDF756}" type="datetimeFigureOut">
              <a:rPr lang="fr-FR" smtClean="0"/>
              <a:t>12/09/2024</a:t>
            </a:fld>
            <a:endParaRPr lang="fr-F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E966-1BD1-4C85-866E-DF3AF3395196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15845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EDD24-6168-4C6E-B4D2-E6B466BDF756}" type="datetimeFigureOut">
              <a:rPr lang="fr-FR" smtClean="0"/>
              <a:t>12/09/2024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E966-1BD1-4C85-866E-DF3AF3395196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99216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lang="fr-F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EDD24-6168-4C6E-B4D2-E6B466BDF756}" type="datetimeFigureOut">
              <a:rPr lang="fr-FR" smtClean="0"/>
              <a:t>12/09/2024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E966-1BD1-4C85-866E-DF3AF3395196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76748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EDD24-6168-4C6E-B4D2-E6B466BDF756}" type="datetimeFigureOut">
              <a:rPr lang="fr-FR" smtClean="0"/>
              <a:t>12/09/2024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E966-1BD1-4C85-866E-DF3AF3395196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26867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BEDD24-6168-4C6E-B4D2-E6B466BDF756}" type="datetimeFigureOut">
              <a:rPr lang="fr-FR" smtClean="0"/>
              <a:t>12/09/2024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D0E966-1BD1-4C85-866E-DF3AF3395196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68783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ho-ohi/S-100-Validation-Checks/issues/22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ho-ohi/S-100-Validation-Checks/blob/main/Documents/S-158_100_0_1_0_20240823.xlsx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ho-ohi/S-100-Validation-Checks/issues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ho-ohi/S-100-Validation-Checks/blob/main/Documents/S-158_100%20Universal%20Hydrographic%20Model%20Validation_Checks_0_1_0_20240823.docx" TargetMode="External"/><Relationship Id="rId2" Type="http://schemas.openxmlformats.org/officeDocument/2006/relationships/hyperlink" Target="https://github.com/iho-ohi/S-100-Validation-Checks/blob/main/Documents/S-158%20Validation_Checks_0_1_0_20240823.docx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ho-ohi/S-100-Validation-Checks/tree/main/Product%20Specification%20Validation%20Test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33383" y="2498209"/>
            <a:ext cx="9776088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S-100 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Validation Tests sub group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9</a:t>
            </a:r>
            <a:r>
              <a:rPr lang="en-GB" sz="2400" b="1" baseline="30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VTC Meeting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algn="ctr">
              <a:defRPr/>
            </a:pPr>
            <a:r>
              <a:rPr lang="en-GB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  <a:r>
              <a:rPr lang="en-GB" sz="2400" baseline="30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GB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September 2024</a:t>
            </a:r>
            <a:endParaRPr lang="en-GB" sz="24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68292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9C1A0D5-9F24-4157-829F-14A54AED4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How indicate what S-1xx checks relate to what?</a:t>
            </a:r>
          </a:p>
          <a:p>
            <a:r>
              <a:rPr lang="en-US" dirty="0"/>
              <a:t>Versioning</a:t>
            </a:r>
          </a:p>
          <a:p>
            <a:r>
              <a:rPr lang="en-US" dirty="0"/>
              <a:t>Question the use of Part 6, is anyone using it?  If not, delete/ archive 11 validation checks written so far</a:t>
            </a:r>
          </a:p>
          <a:p>
            <a:r>
              <a:rPr lang="en-US" dirty="0"/>
              <a:t>Use of current S-58 Classifications – Warning, Error and Critical – very ENC and ECDIS specific.  Have used so far. Julia recommended a paper for S-100 WG.</a:t>
            </a:r>
          </a:p>
          <a:p>
            <a:r>
              <a:rPr lang="en-US" dirty="0"/>
              <a:t>Submission related to Part 7 Issue #22 Inconsistency in S-100</a:t>
            </a:r>
          </a:p>
          <a:p>
            <a:pPr marL="457200" lvl="1" indent="0">
              <a:buNone/>
            </a:pPr>
            <a:r>
              <a:rPr lang="en-US" sz="1600" u="sng" dirty="0">
                <a:hlinkClick r:id="rId2"/>
              </a:rPr>
              <a:t>Part 7 check S100_Dev0088 · Issue #22 · iho-ohi/S-100-Validation-Checks (github.com)</a:t>
            </a:r>
            <a:endParaRPr lang="da-DK" sz="1600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Feedback from template from PSs</a:t>
            </a:r>
          </a:p>
          <a:p>
            <a:r>
              <a:rPr lang="en-US" dirty="0"/>
              <a:t>Change log &amp; Managed Impact Study timeline</a:t>
            </a:r>
          </a:p>
          <a:p>
            <a:endParaRPr lang="en-US" dirty="0"/>
          </a:p>
          <a:p>
            <a:endParaRPr lang="da-DK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6BD1DFD-5AFA-48C4-9F2B-660AE8DB9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Preparation for S-100 WG9 meeting in November</a:t>
            </a:r>
            <a:br>
              <a:rPr lang="da-DK" dirty="0"/>
            </a:b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5771336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5323E80-DA5C-49C3-A995-F92FD503D1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7802"/>
            <a:ext cx="10515600" cy="4351338"/>
          </a:xfrm>
        </p:spPr>
        <p:txBody>
          <a:bodyPr>
            <a:normAutofit/>
          </a:bodyPr>
          <a:lstStyle/>
          <a:p>
            <a:r>
              <a:rPr lang="en-US" sz="1800" dirty="0"/>
              <a:t>Current Situation</a:t>
            </a:r>
            <a:endParaRPr lang="en-US" sz="1400" dirty="0"/>
          </a:p>
          <a:p>
            <a:pPr marL="914400" lvl="2" indent="0">
              <a:buNone/>
            </a:pPr>
            <a:endParaRPr lang="en-US" sz="1000" dirty="0"/>
          </a:p>
          <a:p>
            <a:pPr lvl="1"/>
            <a:r>
              <a:rPr lang="en-US" sz="1400" dirty="0"/>
              <a:t>Template and Standardised Naming Convention out on circulation</a:t>
            </a:r>
          </a:p>
          <a:p>
            <a:pPr lvl="1"/>
            <a:r>
              <a:rPr lang="en-US" sz="1400" dirty="0"/>
              <a:t>S-100 checks are in the new format and the duplicate numbering issue has been resolved</a:t>
            </a:r>
          </a:p>
          <a:p>
            <a:pPr marL="457200" lvl="1" indent="0">
              <a:buNone/>
            </a:pPr>
            <a:r>
              <a:rPr lang="en-US" sz="1400" dirty="0">
                <a:hlinkClick r:id="rId2"/>
              </a:rPr>
              <a:t>https://github.com/iho-ohi/S-100-Validation-Checks/blob/main/Documents/S-158_100_0_1_0_20240823.xlsx</a:t>
            </a:r>
            <a:endParaRPr lang="en-US" sz="1400" dirty="0"/>
          </a:p>
          <a:p>
            <a:pPr lvl="1"/>
            <a:r>
              <a:rPr lang="en-US" sz="1400" dirty="0"/>
              <a:t>Updated to S-100 5.2.0</a:t>
            </a:r>
          </a:p>
          <a:p>
            <a:pPr lvl="1"/>
            <a:r>
              <a:rPr lang="en-US" sz="1400" dirty="0"/>
              <a:t>No further progress in writing new checks since S-100 WG8, looking into funding options.  Primar are drafting Part 15 checks</a:t>
            </a:r>
          </a:p>
          <a:p>
            <a:pPr lvl="1"/>
            <a:r>
              <a:rPr lang="en-US" sz="1400" dirty="0"/>
              <a:t>Cross product validation checks, looking into funding options</a:t>
            </a:r>
          </a:p>
          <a:p>
            <a:pPr lvl="1"/>
            <a:r>
              <a:rPr lang="en-US" sz="1400" dirty="0"/>
              <a:t>Will be submitted to HSSC 17 2025</a:t>
            </a:r>
          </a:p>
          <a:p>
            <a:pPr lvl="1"/>
            <a:r>
              <a:rPr lang="en-US" sz="1400" dirty="0"/>
              <a:t>Update to S-97 outstanding – broader S-100 WG task</a:t>
            </a:r>
          </a:p>
          <a:p>
            <a:pPr marL="457200" lvl="1" indent="0">
              <a:buNone/>
            </a:pPr>
            <a:endParaRPr lang="en-US" sz="1400" dirty="0">
              <a:solidFill>
                <a:srgbClr val="FF0000"/>
              </a:solidFill>
            </a:endParaRPr>
          </a:p>
          <a:p>
            <a:pPr lvl="1"/>
            <a:endParaRPr lang="en-US" sz="1400" dirty="0"/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solidFill>
                  <a:srgbClr val="000000"/>
                </a:solidFill>
                <a:ea typeface="Calibri" panose="020F0502020204030204" pitchFamily="34" charset="0"/>
              </a:rPr>
              <a:t>Initial tests Part1, Part 2, Part 4b, </a:t>
            </a:r>
            <a:r>
              <a:rPr lang="en-GB" sz="1800" dirty="0">
                <a:ea typeface="Calibri" panose="020F0502020204030204" pitchFamily="34" charset="0"/>
              </a:rPr>
              <a:t>Part 5, Part 6, </a:t>
            </a:r>
            <a:r>
              <a:rPr lang="en-GB" sz="1800" dirty="0">
                <a:solidFill>
                  <a:srgbClr val="FF0000"/>
                </a:solidFill>
                <a:ea typeface="Calibri" panose="020F0502020204030204" pitchFamily="34" charset="0"/>
              </a:rPr>
              <a:t>Part 7(not finished), Part 10a (not finished), </a:t>
            </a:r>
            <a:r>
              <a:rPr lang="en-GB" sz="1800" dirty="0">
                <a:ea typeface="Calibri" panose="020F0502020204030204" pitchFamily="34" charset="0"/>
              </a:rPr>
              <a:t>Part 10c</a:t>
            </a:r>
            <a:r>
              <a:rPr lang="en-GB" sz="1800" dirty="0">
                <a:solidFill>
                  <a:srgbClr val="000000"/>
                </a:solidFill>
                <a:ea typeface="Calibri" panose="020F0502020204030204" pitchFamily="34" charset="0"/>
              </a:rPr>
              <a:t>, Part 17</a:t>
            </a:r>
            <a:r>
              <a:rPr lang="en-GB" sz="1800" dirty="0">
                <a:solidFill>
                  <a:srgbClr val="FF0000"/>
                </a:solidFill>
                <a:ea typeface="Calibri" panose="020F0502020204030204" pitchFamily="34" charset="0"/>
              </a:rPr>
              <a:t>, Draft Part 15 (PRIMAR)</a:t>
            </a:r>
            <a:endParaRPr lang="en-GB" sz="1800" dirty="0">
              <a:solidFill>
                <a:srgbClr val="000000"/>
              </a:solidFill>
              <a:ea typeface="Calibri" panose="020F050202020403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0A2D96B-3D85-49E1-BCFA-4AD6FF3D5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000000"/>
                </a:solidFill>
                <a:ea typeface="Calibri" panose="020F0502020204030204" pitchFamily="34" charset="0"/>
              </a:rPr>
              <a:t>Status on tasks</a:t>
            </a:r>
            <a:br>
              <a:rPr lang="en-GB" dirty="0">
                <a:solidFill>
                  <a:srgbClr val="000000"/>
                </a:solidFill>
                <a:ea typeface="Calibri" panose="020F0502020204030204" pitchFamily="34" charset="0"/>
              </a:rPr>
            </a:b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9710807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C6CF82B-DFB8-48C1-89D0-CCE97F9826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solidFill>
                  <a:srgbClr val="000000"/>
                </a:solidFill>
                <a:ea typeface="Calibri" panose="020F0502020204030204" pitchFamily="34" charset="0"/>
                <a:hlinkClick r:id="rId2"/>
              </a:rPr>
              <a:t>https://github.com/iho-ohi/S-100-Validation-Checks/issues</a:t>
            </a:r>
            <a:endParaRPr lang="en-GB" dirty="0">
              <a:solidFill>
                <a:srgbClr val="000000"/>
              </a:solidFill>
              <a:ea typeface="Calibri" panose="020F0502020204030204" pitchFamily="34" charset="0"/>
            </a:endParaRPr>
          </a:p>
          <a:p>
            <a:pPr marL="0" indent="0">
              <a:buNone/>
            </a:pPr>
            <a:endParaRPr lang="en-GB" dirty="0">
              <a:solidFill>
                <a:srgbClr val="000000"/>
              </a:solidFill>
              <a:ea typeface="Calibri" panose="020F0502020204030204" pitchFamily="34" charset="0"/>
            </a:endParaRPr>
          </a:p>
          <a:p>
            <a:pPr marL="0" indent="0">
              <a:buNone/>
            </a:pPr>
            <a:endParaRPr lang="da-DK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4E9BB3E-923F-4472-A854-D874085A4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7008807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F021230-273E-4B8E-BE6A-F3C003B909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7791" y="1226141"/>
            <a:ext cx="10592789" cy="5181333"/>
          </a:xfrm>
        </p:spPr>
        <p:txBody>
          <a:bodyPr>
            <a:normAutofit/>
          </a:bodyPr>
          <a:lstStyle/>
          <a:p>
            <a:r>
              <a:rPr lang="en-US" sz="1600" dirty="0"/>
              <a:t>Continue producing a set of tests from Parts of S-100, looking into funding options</a:t>
            </a:r>
          </a:p>
          <a:p>
            <a:pPr marL="0" indent="0">
              <a:buNone/>
            </a:pPr>
            <a:endParaRPr lang="en-US" sz="1600" dirty="0"/>
          </a:p>
          <a:p>
            <a:r>
              <a:rPr lang="en-US" sz="1600" dirty="0"/>
              <a:t>Review feedback from naming convention and validation test structure </a:t>
            </a:r>
          </a:p>
          <a:p>
            <a:endParaRPr lang="en-US" sz="1600" dirty="0"/>
          </a:p>
          <a:p>
            <a:r>
              <a:rPr lang="en-US" sz="1600" dirty="0"/>
              <a:t>Coordinate Cross-Product Validation with S-98/S-164 lead, DQWG and S-1xx PS owners</a:t>
            </a:r>
          </a:p>
          <a:p>
            <a:endParaRPr lang="en-US" sz="1600" dirty="0"/>
          </a:p>
          <a:p>
            <a:r>
              <a:rPr lang="en-US" sz="1600" dirty="0"/>
              <a:t>Adopt S-1xx validation tests into S-158:1xx when received</a:t>
            </a:r>
          </a:p>
          <a:p>
            <a:pPr marL="0" indent="0">
              <a:buNone/>
            </a:pPr>
            <a:endParaRPr lang="en-US" sz="1600" dirty="0"/>
          </a:p>
          <a:p>
            <a:r>
              <a:rPr lang="en-US" sz="1600" dirty="0"/>
              <a:t>Review draft documents and validation checks by </a:t>
            </a:r>
            <a:r>
              <a:rPr lang="en-US" sz="1600" b="1" dirty="0"/>
              <a:t>15</a:t>
            </a:r>
            <a:r>
              <a:rPr lang="en-US" sz="1600" b="1" baseline="30000" dirty="0"/>
              <a:t>th</a:t>
            </a:r>
            <a:r>
              <a:rPr lang="en-US" sz="1600" b="1" dirty="0"/>
              <a:t> October </a:t>
            </a:r>
            <a:r>
              <a:rPr lang="en-US" sz="1600" dirty="0"/>
              <a:t>ready for next meeting and S-100 WG</a:t>
            </a:r>
          </a:p>
          <a:p>
            <a:endParaRPr lang="en-US" sz="1600" dirty="0"/>
          </a:p>
          <a:p>
            <a:r>
              <a:rPr lang="en-US" sz="1600" dirty="0"/>
              <a:t>Prepare papers and validation session for S-100 WG9</a:t>
            </a:r>
          </a:p>
          <a:p>
            <a:endParaRPr lang="en-US" sz="1100" dirty="0"/>
          </a:p>
          <a:p>
            <a:endParaRPr lang="da-DK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A7F42F5-EAE3-4B78-9AD7-06EFC961B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  <a:endParaRPr lang="da-D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082A5C-86A9-45E8-801E-81F7154111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4265" y="4440188"/>
            <a:ext cx="3464935" cy="2263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668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E9125CD-4B94-44E0-9DF0-58984603E4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4095" y="1479190"/>
            <a:ext cx="10678612" cy="4541165"/>
          </a:xfrm>
        </p:spPr>
        <p:txBody>
          <a:bodyPr>
            <a:noAutofit/>
          </a:bodyPr>
          <a:lstStyle/>
          <a:p>
            <a:pPr marL="457200" lvl="1" indent="0">
              <a:lnSpc>
                <a:spcPct val="107000"/>
              </a:lnSpc>
              <a:spcAft>
                <a:spcPts val="800"/>
              </a:spcAft>
              <a:buNone/>
            </a:pPr>
            <a:endParaRPr lang="en-GB" sz="1600" dirty="0">
              <a:solidFill>
                <a:srgbClr val="000000"/>
              </a:solidFill>
              <a:ea typeface="Calibri" panose="020F0502020204030204" pitchFamily="34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GB" sz="2000" dirty="0">
                <a:solidFill>
                  <a:srgbClr val="000000"/>
                </a:solidFill>
                <a:ea typeface="Calibri" panose="020F0502020204030204" pitchFamily="34" charset="0"/>
              </a:rPr>
              <a:t>S-100WG9, Genoa, Italy – 04/11/24 – 08/11/24 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GB" sz="2000" dirty="0">
              <a:solidFill>
                <a:srgbClr val="000000"/>
              </a:solidFill>
              <a:ea typeface="Calibri" panose="020F0502020204030204" pitchFamily="34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GB" sz="2000" dirty="0">
                <a:solidFill>
                  <a:srgbClr val="000000"/>
                </a:solidFill>
                <a:ea typeface="Calibri" panose="020F0502020204030204" pitchFamily="34" charset="0"/>
              </a:rPr>
              <a:t>Suggest next meeting is Monday 28</a:t>
            </a:r>
            <a:r>
              <a:rPr lang="en-GB" sz="2000" baseline="30000" dirty="0">
                <a:solidFill>
                  <a:srgbClr val="000000"/>
                </a:solidFill>
                <a:ea typeface="Calibri" panose="020F0502020204030204" pitchFamily="34" charset="0"/>
              </a:rPr>
              <a:t>th</a:t>
            </a:r>
            <a:r>
              <a:rPr lang="en-GB" sz="2000" dirty="0">
                <a:solidFill>
                  <a:srgbClr val="000000"/>
                </a:solidFill>
                <a:ea typeface="Calibri" panose="020F0502020204030204" pitchFamily="34" charset="0"/>
              </a:rPr>
              <a:t> October.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GB" sz="2000" dirty="0">
                <a:solidFill>
                  <a:srgbClr val="000000"/>
                </a:solidFill>
                <a:ea typeface="Calibri" panose="020F0502020204030204" pitchFamily="34" charset="0"/>
              </a:rPr>
              <a:t>Any volunteers to write or review checks please contact me and Yong.</a:t>
            </a:r>
          </a:p>
          <a:p>
            <a:pPr marL="457200" lvl="1" indent="0">
              <a:lnSpc>
                <a:spcPct val="107000"/>
              </a:lnSpc>
              <a:spcAft>
                <a:spcPts val="800"/>
              </a:spcAft>
              <a:buNone/>
            </a:pPr>
            <a:endParaRPr lang="en-GB" sz="1600" dirty="0">
              <a:solidFill>
                <a:srgbClr val="000000"/>
              </a:solidFill>
              <a:ea typeface="Calibri" panose="020F050202020403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49EE54E-F8A4-410F-966E-CB7363C11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dirty="0">
                <a:solidFill>
                  <a:srgbClr val="000000"/>
                </a:solidFill>
                <a:ea typeface="Calibri" panose="020F0502020204030204" pitchFamily="34" charset="0"/>
              </a:rPr>
              <a:t>Next meetings</a:t>
            </a:r>
          </a:p>
        </p:txBody>
      </p:sp>
    </p:spTree>
    <p:extLst>
      <p:ext uri="{BB962C8B-B14F-4D97-AF65-F5344CB8AC3E}">
        <p14:creationId xmlns:p14="http://schemas.microsoft.com/office/powerpoint/2010/main" val="34406669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545DE57-B719-4819-B1AE-BFFE82277B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				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		</a:t>
            </a:r>
            <a:r>
              <a:rPr lang="en-US" sz="3200" dirty="0"/>
              <a:t>Any Questions?</a:t>
            </a:r>
            <a:endParaRPr lang="da-DK" sz="3200" dirty="0"/>
          </a:p>
        </p:txBody>
      </p:sp>
    </p:spTree>
    <p:extLst>
      <p:ext uri="{BB962C8B-B14F-4D97-AF65-F5344CB8AC3E}">
        <p14:creationId xmlns:p14="http://schemas.microsoft.com/office/powerpoint/2010/main" val="113324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E9125CD-4B94-44E0-9DF0-58984603E4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659" y="1692235"/>
            <a:ext cx="10678612" cy="4494810"/>
          </a:xfrm>
        </p:spPr>
        <p:txBody>
          <a:bodyPr>
            <a:no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GB" sz="2000" dirty="0">
                <a:solidFill>
                  <a:srgbClr val="000000"/>
                </a:solidFill>
                <a:ea typeface="Calibri" panose="020F0502020204030204" pitchFamily="34" charset="0"/>
              </a:rPr>
              <a:t>Meeting participants are kindly requested to note the following meeting protocols;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400" dirty="0">
                <a:solidFill>
                  <a:srgbClr val="000000"/>
                </a:solidFill>
                <a:ea typeface="Calibri" panose="020F0502020204030204" pitchFamily="34" charset="0"/>
              </a:rPr>
              <a:t>Please keep your camera and microphone turned </a:t>
            </a:r>
            <a:r>
              <a:rPr lang="en-GB" sz="1400" b="1" dirty="0">
                <a:solidFill>
                  <a:srgbClr val="000000"/>
                </a:solidFill>
                <a:ea typeface="Calibri" panose="020F0502020204030204" pitchFamily="34" charset="0"/>
              </a:rPr>
              <a:t>“off”</a:t>
            </a:r>
            <a:r>
              <a:rPr lang="en-GB" sz="1400" dirty="0">
                <a:solidFill>
                  <a:srgbClr val="000000"/>
                </a:solidFill>
                <a:ea typeface="Calibri" panose="020F0502020204030204" pitchFamily="34" charset="0"/>
              </a:rPr>
              <a:t> if you are not talking or presenting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400" dirty="0">
                <a:solidFill>
                  <a:srgbClr val="000000"/>
                </a:solidFill>
                <a:ea typeface="Calibri" panose="020F0502020204030204" pitchFamily="34" charset="0"/>
              </a:rPr>
              <a:t>If you want to make an intervention, </a:t>
            </a:r>
            <a:r>
              <a:rPr lang="en-GB" sz="1400" b="1" dirty="0">
                <a:solidFill>
                  <a:srgbClr val="000000"/>
                </a:solidFill>
                <a:ea typeface="Calibri" panose="020F0502020204030204" pitchFamily="34" charset="0"/>
              </a:rPr>
              <a:t>please turn your camera and microphone on and, raise your hand </a:t>
            </a:r>
            <a:r>
              <a:rPr lang="en-GB" sz="1400" dirty="0">
                <a:solidFill>
                  <a:srgbClr val="000000"/>
                </a:solidFill>
                <a:ea typeface="Calibri" panose="020F0502020204030204" pitchFamily="34" charset="0"/>
              </a:rPr>
              <a:t>to indicate that you wish to speak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400" dirty="0">
                <a:solidFill>
                  <a:srgbClr val="000000"/>
                </a:solidFill>
                <a:ea typeface="Calibri" panose="020F0502020204030204" pitchFamily="34" charset="0"/>
              </a:rPr>
              <a:t>Don’t forget to turn your microphone </a:t>
            </a:r>
            <a:r>
              <a:rPr lang="en-GB" sz="1400" b="1" dirty="0">
                <a:solidFill>
                  <a:srgbClr val="000000"/>
                </a:solidFill>
                <a:ea typeface="Calibri" panose="020F0502020204030204" pitchFamily="34" charset="0"/>
              </a:rPr>
              <a:t>“on”</a:t>
            </a:r>
            <a:r>
              <a:rPr lang="en-GB" sz="1400" dirty="0">
                <a:solidFill>
                  <a:srgbClr val="000000"/>
                </a:solidFill>
                <a:ea typeface="Calibri" panose="020F0502020204030204" pitchFamily="34" charset="0"/>
              </a:rPr>
              <a:t> before speaking, and </a:t>
            </a:r>
            <a:r>
              <a:rPr lang="en-GB" sz="1400" b="1" dirty="0">
                <a:solidFill>
                  <a:srgbClr val="000000"/>
                </a:solidFill>
                <a:ea typeface="Calibri" panose="020F0502020204030204" pitchFamily="34" charset="0"/>
              </a:rPr>
              <a:t>“off” </a:t>
            </a:r>
            <a:r>
              <a:rPr lang="en-GB" sz="1400" dirty="0">
                <a:solidFill>
                  <a:srgbClr val="000000"/>
                </a:solidFill>
                <a:ea typeface="Calibri" panose="020F0502020204030204" pitchFamily="34" charset="0"/>
              </a:rPr>
              <a:t>when finished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400" dirty="0">
                <a:solidFill>
                  <a:srgbClr val="000000"/>
                </a:solidFill>
                <a:ea typeface="Calibri" panose="020F0502020204030204" pitchFamily="34" charset="0"/>
              </a:rPr>
              <a:t>Please use the </a:t>
            </a:r>
            <a:r>
              <a:rPr lang="en-GB" sz="1400" b="1" dirty="0">
                <a:solidFill>
                  <a:srgbClr val="000000"/>
                </a:solidFill>
                <a:ea typeface="Calibri" panose="020F0502020204030204" pitchFamily="34" charset="0"/>
              </a:rPr>
              <a:t>“Chat”</a:t>
            </a:r>
            <a:r>
              <a:rPr lang="en-GB" sz="1400" dirty="0">
                <a:solidFill>
                  <a:srgbClr val="000000"/>
                </a:solidFill>
                <a:ea typeface="Calibri" panose="020F0502020204030204" pitchFamily="34" charset="0"/>
              </a:rPr>
              <a:t> function to communicate an text information to the meeting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400" dirty="0">
                <a:solidFill>
                  <a:srgbClr val="000000"/>
                </a:solidFill>
                <a:ea typeface="Calibri" panose="020F0502020204030204" pitchFamily="34" charset="0"/>
              </a:rPr>
              <a:t>If you have any problems connecting using Firefox or other browser – please try using Chrome.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49EE54E-F8A4-410F-966E-CB7363C11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  <a:spcBef>
                <a:spcPts val="200"/>
              </a:spcBef>
            </a:pPr>
            <a:r>
              <a:rPr lang="en-GB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Meeting protocol</a:t>
            </a:r>
            <a:endParaRPr lang="en-GB" b="1" dirty="0">
              <a:solidFill>
                <a:srgbClr val="2E74B5"/>
              </a:solidFill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5891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E9125CD-4B94-44E0-9DF0-58984603E4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9485" y="1374937"/>
            <a:ext cx="10724818" cy="4505256"/>
          </a:xfrm>
        </p:spPr>
        <p:txBody>
          <a:bodyPr>
            <a:no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GB" sz="900" dirty="0">
              <a:solidFill>
                <a:srgbClr val="000000"/>
              </a:solidFill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2000" dirty="0">
                <a:solidFill>
                  <a:srgbClr val="000000"/>
                </a:solidFill>
                <a:ea typeface="Calibri" panose="020F0502020204030204" pitchFamily="34" charset="0"/>
              </a:rPr>
              <a:t>HSSC - Summary of meeting relevant to S-100 Validation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a-DK" sz="2000" dirty="0"/>
              <a:t>Review of draft S-158:100, S-158:101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a-DK" sz="2000" dirty="0"/>
              <a:t>S-100 Validation template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a-DK" sz="2000" dirty="0"/>
              <a:t>Issues identified while preparing S-158 draft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a-DK" sz="2000" dirty="0"/>
              <a:t>Preparation for S-100 WG9 meeting in November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2000" dirty="0">
                <a:solidFill>
                  <a:srgbClr val="000000"/>
                </a:solidFill>
                <a:ea typeface="Calibri" panose="020F0502020204030204" pitchFamily="34" charset="0"/>
              </a:rPr>
              <a:t>Status on tasks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2000" dirty="0">
                <a:solidFill>
                  <a:srgbClr val="000000"/>
                </a:solidFill>
                <a:ea typeface="Calibri" panose="020F0502020204030204" pitchFamily="34" charset="0"/>
              </a:rPr>
              <a:t>Next meeting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GB" sz="2000" dirty="0">
              <a:solidFill>
                <a:srgbClr val="000000"/>
              </a:solidFill>
              <a:ea typeface="Calibri" panose="020F050202020403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49EE54E-F8A4-410F-966E-CB7363C11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  <a:spcBef>
                <a:spcPts val="200"/>
              </a:spcBef>
            </a:pPr>
            <a:r>
              <a:rPr lang="en-GB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  <a:endParaRPr lang="en-GB" b="1" dirty="0">
              <a:solidFill>
                <a:srgbClr val="2E74B5"/>
              </a:solidFill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7617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7D2AAAB-91D5-4175-AADB-FE83EE380E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6871" y="1204897"/>
            <a:ext cx="10515600" cy="4917210"/>
          </a:xfrm>
        </p:spPr>
        <p:txBody>
          <a:bodyPr>
            <a:normAutofit/>
          </a:bodyPr>
          <a:lstStyle/>
          <a:p>
            <a:pPr lvl="1"/>
            <a:r>
              <a:rPr lang="en-US" sz="2000" dirty="0"/>
              <a:t>Approved the use of S-158 &amp; agreed structure</a:t>
            </a:r>
          </a:p>
          <a:p>
            <a:pPr lvl="2"/>
            <a:r>
              <a:rPr lang="en-US" dirty="0"/>
              <a:t>Validation </a:t>
            </a:r>
            <a:r>
              <a:rPr lang="en-US" sz="2000" dirty="0"/>
              <a:t>checks against S-100 itself </a:t>
            </a:r>
          </a:p>
          <a:p>
            <a:pPr lvl="2"/>
            <a:r>
              <a:rPr lang="en-US" dirty="0"/>
              <a:t>S-98 Validation (including cross product)</a:t>
            </a:r>
          </a:p>
          <a:p>
            <a:pPr lvl="2"/>
            <a:r>
              <a:rPr lang="en-US" dirty="0"/>
              <a:t>Parts for Validation checks for individual S-100</a:t>
            </a:r>
          </a:p>
          <a:p>
            <a:pPr marL="914400" lvl="2" indent="0">
              <a:buNone/>
            </a:pPr>
            <a:r>
              <a:rPr lang="en-US" sz="2000" dirty="0"/>
              <a:t>   Product Specifications</a:t>
            </a:r>
          </a:p>
          <a:p>
            <a:pPr lvl="2"/>
            <a:r>
              <a:rPr lang="en-US" sz="2000" dirty="0"/>
              <a:t>These will be managed by individual HSSC WGs/PTs (development, submission, endorsement and approval)</a:t>
            </a:r>
          </a:p>
          <a:p>
            <a:pPr lvl="2"/>
            <a:r>
              <a:rPr lang="en-US" dirty="0"/>
              <a:t>High risk of not meeting the deadline</a:t>
            </a:r>
            <a:endParaRPr lang="en-US" sz="2000" dirty="0"/>
          </a:p>
          <a:p>
            <a:pPr marL="914400" lvl="2" indent="0">
              <a:buNone/>
            </a:pPr>
            <a:endParaRPr lang="en-US" dirty="0"/>
          </a:p>
          <a:p>
            <a:pPr lvl="1"/>
            <a:r>
              <a:rPr lang="en-US" sz="2000" dirty="0"/>
              <a:t>Will be submitted to HSSC 17 2025 (aiming for a December deadline)</a:t>
            </a:r>
          </a:p>
          <a:p>
            <a:pPr lvl="1"/>
            <a:endParaRPr lang="en-US" sz="1400" dirty="0"/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GB" sz="2000" dirty="0">
                <a:solidFill>
                  <a:srgbClr val="000000"/>
                </a:solidFill>
                <a:ea typeface="Calibri" panose="020F0502020204030204" pitchFamily="34" charset="0"/>
              </a:rPr>
              <a:t>S-100 Validation has joined the ISO Cell group to track progress as there are concerns regarding completion.</a:t>
            </a:r>
          </a:p>
          <a:p>
            <a:pPr lvl="1"/>
            <a:endParaRPr lang="en-US" sz="1400" dirty="0"/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AA5C47A-3754-48A4-AF7C-7952E819B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Hssc summary – items relevant to S-100 validation</a:t>
            </a:r>
            <a:endParaRPr lang="da-DK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FBA45A-07B6-4A31-9C72-157D23DA76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2021" y="1285353"/>
            <a:ext cx="4274413" cy="1503960"/>
          </a:xfrm>
          <a:prstGeom prst="rect">
            <a:avLst/>
          </a:prstGeom>
          <a:ln w="15875"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84738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B0943E6-52A4-42C6-A397-E5C970A0E2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4715" y="1326862"/>
            <a:ext cx="10580916" cy="458111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Contract issued for Raphael to draft the S-158 document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Overall document (cover document) – S-158 Validation Checks – Introduction and Structure</a:t>
            </a:r>
          </a:p>
          <a:p>
            <a:pPr marL="457200" lvl="1" indent="0">
              <a:buNone/>
            </a:pPr>
            <a:r>
              <a:rPr lang="en-US" sz="1200" dirty="0">
                <a:hlinkClick r:id="rId2"/>
              </a:rPr>
              <a:t>https://github.com/iho-ohi/S-100-Validation-Checks/blob/main/Documents/S-158%20Validation_Checks_0_1_0_20240823.docx</a:t>
            </a:r>
            <a:endParaRPr lang="en-US" sz="1200" dirty="0"/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S-158:100 Universal Hydrographic Data Model Validation Checks (document)</a:t>
            </a:r>
          </a:p>
          <a:p>
            <a:pPr marL="457200" lvl="1" indent="0">
              <a:buNone/>
            </a:pPr>
            <a:r>
              <a:rPr lang="en-US" sz="1200" dirty="0">
                <a:hlinkClick r:id="rId3"/>
              </a:rPr>
              <a:t>https://github.com/iho-ohi/S-100-Validation-Checks/blob/main/Documents/S-158_100%20Universal%20Hydrographic%20Model%20Validation_Checks_0_1_0_20240823.docx</a:t>
            </a:r>
            <a:endParaRPr lang="en-US" sz="12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S-100 Validation Checks</a:t>
            </a:r>
          </a:p>
          <a:p>
            <a:pPr marL="457200" lvl="1" indent="0">
              <a:buNone/>
            </a:pPr>
            <a:r>
              <a:rPr lang="en-US" sz="1300" dirty="0">
                <a:hlinkClick r:id="rId2"/>
              </a:rPr>
              <a:t>https://github.com/iho-ohi/S-100-Validation-Checks/blob/main/Documents/S-158%20Validation_Checks_0_1_0_20240823.docx</a:t>
            </a:r>
            <a:endParaRPr lang="en-US" sz="13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82FBE78-BFFA-434E-B3E4-7F3F433A8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draft S-158:100, S-158:101 </a:t>
            </a:r>
            <a:br>
              <a:rPr lang="da-DK" dirty="0"/>
            </a:b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350962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EE8A8D3-A84A-4D38-8D79-53ECC6B9D7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137" y="1665308"/>
            <a:ext cx="7538233" cy="4351338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A55293F1-0C8A-4F58-B05F-BA0F35E68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 diagram</a:t>
            </a:r>
            <a:endParaRPr lang="da-DK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43894B9-2987-4247-8B1C-D2EDD0186F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8387" y="89065"/>
            <a:ext cx="4576476" cy="38236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C5A0793-7660-4F90-90B0-43C7368E42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1766" y="3912733"/>
            <a:ext cx="4533097" cy="284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711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75E065D-0F78-4BA5-B470-B81D29F502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9763" y="1330036"/>
            <a:ext cx="10591801" cy="5335741"/>
          </a:xfrm>
        </p:spPr>
        <p:txBody>
          <a:bodyPr>
            <a:normAutofit fontScale="55000" lnSpcReduction="20000"/>
          </a:bodyPr>
          <a:lstStyle/>
          <a:p>
            <a:r>
              <a:rPr lang="da-DK" dirty="0"/>
              <a:t>Purpose is to simplify maintenance of the checks and to help data producers &amp; validation tool manufacturers by having more consistency in how the errors report.</a:t>
            </a:r>
          </a:p>
          <a:p>
            <a:r>
              <a:rPr lang="da-DK" dirty="0"/>
              <a:t>Distributed to PS owners in July</a:t>
            </a:r>
          </a:p>
          <a:p>
            <a:pPr marL="0" indent="0">
              <a:buNone/>
            </a:pPr>
            <a:endParaRPr lang="en-US" dirty="0"/>
          </a:p>
          <a:p>
            <a:r>
              <a:rPr lang="da-DK" dirty="0"/>
              <a:t>Naming convention guidelines:</a:t>
            </a:r>
          </a:p>
          <a:p>
            <a:pPr lvl="1"/>
            <a:r>
              <a:rPr lang="da-DK" dirty="0"/>
              <a:t>The naming convention is Sxxx_0001 and then increases numerically e.g. S101_0001 and then S101_0002</a:t>
            </a:r>
          </a:p>
          <a:p>
            <a:pPr lvl="1"/>
            <a:r>
              <a:rPr lang="da-DK" dirty="0"/>
              <a:t>All PS checks must have four digits</a:t>
            </a:r>
          </a:p>
          <a:p>
            <a:pPr lvl="1"/>
            <a:r>
              <a:rPr lang="da-DK" dirty="0"/>
              <a:t>No letters can be used in the validation checks (can discuss if need to change)</a:t>
            </a:r>
          </a:p>
          <a:p>
            <a:pPr lvl="1"/>
            <a:r>
              <a:rPr lang="da-DK" dirty="0"/>
              <a:t>If a PS wishes to group validation checks into themes, and potentially allocate numbering ranges that is their choice and they must provide wording explaining the structure/groupings of the checks</a:t>
            </a:r>
          </a:p>
          <a:p>
            <a:pPr lvl="1"/>
            <a:r>
              <a:rPr lang="da-DK" dirty="0"/>
              <a:t>Once a validation check number has been used, it cannot be reused, even if the check has been cancelled, unless it is to reintroduce the previously cancelled check</a:t>
            </a:r>
          </a:p>
          <a:p>
            <a:pPr lvl="1"/>
            <a:r>
              <a:rPr lang="da-DK" dirty="0"/>
              <a:t>It is recognized that each PS may have unique requirements, so it is possible for each PS to add their own checks </a:t>
            </a:r>
            <a:r>
              <a:rPr lang="da-DK" b="1" dirty="0"/>
              <a:t>AFTER</a:t>
            </a:r>
            <a:r>
              <a:rPr lang="da-DK" dirty="0"/>
              <a:t> the standardized list of columns.  I appreciate this may sometimes make the checks less streamlined to read and that is why we would like feedback and input on how to improve this.</a:t>
            </a:r>
          </a:p>
          <a:p>
            <a:endParaRPr lang="en-US" dirty="0"/>
          </a:p>
          <a:p>
            <a:r>
              <a:rPr lang="en-US" dirty="0"/>
              <a:t>F</a:t>
            </a:r>
            <a:r>
              <a:rPr lang="da-DK" dirty="0"/>
              <a:t>eedback due by September 20th to allow time to report back to S-100 WG</a:t>
            </a:r>
          </a:p>
          <a:p>
            <a:pPr lvl="1"/>
            <a:r>
              <a:rPr lang="en-US" dirty="0"/>
              <a:t>D</a:t>
            </a:r>
            <a:r>
              <a:rPr lang="da-DK" dirty="0"/>
              <a:t>QWG  &amp; S-101 have sent comments so far</a:t>
            </a:r>
          </a:p>
          <a:p>
            <a:pPr lvl="1"/>
            <a:endParaRPr lang="en-US" dirty="0"/>
          </a:p>
          <a:p>
            <a:r>
              <a:rPr lang="en-US" dirty="0"/>
              <a:t>S-101 have supplied their validation checks, so Raphael has formatted them in the template structure &amp; draft cover document which are with S-101 Validation for comment.</a:t>
            </a:r>
          </a:p>
          <a:p>
            <a:pPr marL="0" indent="0">
              <a:buNone/>
            </a:pPr>
            <a:r>
              <a:rPr lang="da-DK" dirty="0">
                <a:hlinkClick r:id="rId2"/>
              </a:rPr>
              <a:t>https://github.com/iho-ohi/S-100-Validation-Checks/tree/main/Product%20Specification%20Validation%20Tests</a:t>
            </a:r>
            <a:endParaRPr lang="da-DK" dirty="0"/>
          </a:p>
          <a:p>
            <a:pPr marL="0" indent="0">
              <a:buNone/>
            </a:pPr>
            <a:endParaRPr lang="da-DK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C3CC9EC-8BA2-449C-BD52-1423BB5A4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S-100 Validation template</a:t>
            </a:r>
          </a:p>
        </p:txBody>
      </p:sp>
    </p:spTree>
    <p:extLst>
      <p:ext uri="{BB962C8B-B14F-4D97-AF65-F5344CB8AC3E}">
        <p14:creationId xmlns:p14="http://schemas.microsoft.com/office/powerpoint/2010/main" val="3118257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6AA8AE9-BDF3-4C4F-A18F-5C9F688304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0877" y="1338776"/>
            <a:ext cx="10515600" cy="1832263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8047BFF-2AAF-4AAA-AAA9-9D1F54E5C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2A8ED7-9C77-4494-8C03-7FD03FFB62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027" y="3330888"/>
            <a:ext cx="3514725" cy="33909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5C95740-152E-40B6-90E2-ADCAE6AB7E80}"/>
              </a:ext>
            </a:extLst>
          </p:cNvPr>
          <p:cNvSpPr txBox="1"/>
          <p:nvPr/>
        </p:nvSpPr>
        <p:spPr>
          <a:xfrm>
            <a:off x="6268677" y="3465301"/>
            <a:ext cx="486502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Comments so far: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Wish to keep the Dev ID for first publication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/>
              <a:t>Whether a column to capture checks that have been superseded is needed, for S-101 this would allow the relationships to S-58 to be captured. Maybe we retain this in the WG version only and for developmental purposes? Perhaps covered by the change log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/>
              <a:t>S-101 has a special case as need an additional column relating to S-58. </a:t>
            </a:r>
            <a:endParaRPr lang="da-DK" sz="1200" dirty="0"/>
          </a:p>
          <a:p>
            <a:r>
              <a:rPr lang="en-GB" sz="1400" dirty="0"/>
              <a:t> </a:t>
            </a:r>
            <a:endParaRPr lang="da-DK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Perhaps a common structure for a change log for these checks would also be useful?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DQWG – recommend switching DQ Measure and Classification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Recommend follow </a:t>
            </a:r>
            <a:r>
              <a:rPr lang="en-US" sz="1400" dirty="0"/>
              <a:t>ordering in data quality evaluation – need to review, very different</a:t>
            </a:r>
            <a:endParaRPr lang="da-DK" sz="1400" dirty="0"/>
          </a:p>
        </p:txBody>
      </p:sp>
    </p:spTree>
    <p:extLst>
      <p:ext uri="{BB962C8B-B14F-4D97-AF65-F5344CB8AC3E}">
        <p14:creationId xmlns:p14="http://schemas.microsoft.com/office/powerpoint/2010/main" val="9730442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3849CA4-74C4-405C-BC78-485B722E43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0704" y="944088"/>
            <a:ext cx="10515600" cy="551885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How to manage machine readable vs human readable</a:t>
            </a:r>
          </a:p>
          <a:p>
            <a:r>
              <a:rPr lang="en-US" dirty="0"/>
              <a:t>How to manage citations/ clause references</a:t>
            </a:r>
          </a:p>
          <a:p>
            <a:r>
              <a:rPr lang="en-US" dirty="0"/>
              <a:t>Versioning – review and escalate to S-100 WG</a:t>
            </a:r>
          </a:p>
          <a:p>
            <a:pPr lvl="1"/>
            <a:r>
              <a:rPr lang="en-US" dirty="0"/>
              <a:t>What constitutes a clarification and a revision?</a:t>
            </a:r>
          </a:p>
          <a:p>
            <a:pPr lvl="1"/>
            <a:r>
              <a:rPr lang="en-US" dirty="0"/>
              <a:t>first two numbers need to be synchronous, will this work?</a:t>
            </a:r>
          </a:p>
          <a:p>
            <a:r>
              <a:rPr lang="en-US" dirty="0"/>
              <a:t>S</a:t>
            </a:r>
            <a:r>
              <a:rPr lang="da-DK" dirty="0"/>
              <a:t>ome S-101 supplied S-100 checks need reviewing, not complete or clear.  Forwarded to S-101 for review</a:t>
            </a:r>
          </a:p>
          <a:p>
            <a:pPr lvl="1"/>
            <a:r>
              <a:rPr lang="en-US" dirty="0"/>
              <a:t>Some Part 4a checks are now Part 17, need new clause and check for duplicates</a:t>
            </a:r>
            <a:endParaRPr lang="da-DK" dirty="0"/>
          </a:p>
          <a:p>
            <a:r>
              <a:rPr lang="en-US" dirty="0"/>
              <a:t>DQ Measures – do we want them?</a:t>
            </a:r>
          </a:p>
          <a:p>
            <a:r>
              <a:rPr lang="en-US" dirty="0"/>
              <a:t>How we ‘publish’ the documents – will Metanorma work?</a:t>
            </a:r>
          </a:p>
          <a:p>
            <a:r>
              <a:rPr lang="en-US" dirty="0"/>
              <a:t>Do we need to reference S-100 checks to PSs?</a:t>
            </a:r>
          </a:p>
          <a:p>
            <a:r>
              <a:rPr lang="en-US" dirty="0"/>
              <a:t>Have not received validation checks from most PSs, possibly not until later in the year.</a:t>
            </a:r>
          </a:p>
          <a:p>
            <a:r>
              <a:rPr lang="en-US" dirty="0"/>
              <a:t>Impacts of S-98 ‘interoperability’ changes </a:t>
            </a:r>
            <a:endParaRPr lang="da-DK" dirty="0"/>
          </a:p>
          <a:p>
            <a:r>
              <a:rPr lang="en-US" dirty="0"/>
              <a:t>Structure of GitHub documents repository</a:t>
            </a:r>
            <a:endParaRPr lang="da-DK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9E68AFA-87AE-4460-A50B-FB574CDE9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Issues identified while preparing S-158 draft</a:t>
            </a:r>
            <a:br>
              <a:rPr lang="da-DK" dirty="0"/>
            </a:b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979051730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_IHO_New_Log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ster_IHO_New_Logo" id="{92376390-61D0-4A4A-9DAB-DA9E6EE3EAC4}" vid="{E943696B-60C2-4457-926B-515312E413C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8880</TotalTime>
  <Words>1290</Words>
  <Application>Microsoft Office PowerPoint</Application>
  <PresentationFormat>Widescreen</PresentationFormat>
  <Paragraphs>138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Adobe Naskh Medium</vt:lpstr>
      <vt:lpstr>Arial</vt:lpstr>
      <vt:lpstr>Arial Black</vt:lpstr>
      <vt:lpstr>Calibri</vt:lpstr>
      <vt:lpstr>Calibri Light</vt:lpstr>
      <vt:lpstr>Times New Roman</vt:lpstr>
      <vt:lpstr>Master_IHO_New_Logo</vt:lpstr>
      <vt:lpstr>PowerPoint Presentation</vt:lpstr>
      <vt:lpstr>Meeting protocol</vt:lpstr>
      <vt:lpstr>AGENDA</vt:lpstr>
      <vt:lpstr>Hssc summary – items relevant to S-100 validation</vt:lpstr>
      <vt:lpstr>draft S-158:100, S-158:101  </vt:lpstr>
      <vt:lpstr>Validation diagram</vt:lpstr>
      <vt:lpstr>S-100 Validation template</vt:lpstr>
      <vt:lpstr>PowerPoint Presentation</vt:lpstr>
      <vt:lpstr>Issues identified while preparing S-158 draft </vt:lpstr>
      <vt:lpstr>Preparation for S-100 WG9 meeting in November </vt:lpstr>
      <vt:lpstr>Status on tasks </vt:lpstr>
      <vt:lpstr>ISSues</vt:lpstr>
      <vt:lpstr>Next steps</vt:lpstr>
      <vt:lpstr>Next meetings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Elizabeth Helen Hahessy</dc:creator>
  <cp:lastModifiedBy>Elizabeth Helen Hahessy</cp:lastModifiedBy>
  <cp:revision>213</cp:revision>
  <cp:lastPrinted>2023-04-25T14:17:38Z</cp:lastPrinted>
  <dcterms:created xsi:type="dcterms:W3CDTF">2023-04-24T11:04:19Z</dcterms:created>
  <dcterms:modified xsi:type="dcterms:W3CDTF">2024-09-12T12:48:54Z</dcterms:modified>
</cp:coreProperties>
</file>