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318" r:id="rId3"/>
    <p:sldId id="315" r:id="rId4"/>
    <p:sldId id="361" r:id="rId5"/>
    <p:sldId id="362" r:id="rId6"/>
    <p:sldId id="363" r:id="rId7"/>
    <p:sldId id="359" r:id="rId8"/>
    <p:sldId id="353" r:id="rId9"/>
    <p:sldId id="350" r:id="rId10"/>
    <p:sldId id="354" r:id="rId11"/>
    <p:sldId id="340" r:id="rId12"/>
    <p:sldId id="355" r:id="rId13"/>
    <p:sldId id="358" r:id="rId14"/>
    <p:sldId id="327" r:id="rId15"/>
    <p:sldId id="352" r:id="rId16"/>
    <p:sldId id="364" r:id="rId17"/>
  </p:sldIdLst>
  <p:sldSz cx="12192000" cy="6858000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19" y="0"/>
            <a:ext cx="3437937" cy="11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2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26/02/2024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01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-2" y="0"/>
            <a:ext cx="1884105" cy="1887824"/>
            <a:chOff x="-2" y="0"/>
            <a:chExt cx="1884105" cy="1887824"/>
          </a:xfrm>
        </p:grpSpPr>
        <p:grpSp>
          <p:nvGrpSpPr>
            <p:cNvPr id="8" name="Group 7"/>
            <p:cNvGrpSpPr/>
            <p:nvPr/>
          </p:nvGrpSpPr>
          <p:grpSpPr>
            <a:xfrm>
              <a:off x="-2" y="818"/>
              <a:ext cx="1884105" cy="1887006"/>
              <a:chOff x="-2" y="818"/>
              <a:chExt cx="1884105" cy="188700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66" y="818"/>
                <a:ext cx="944537" cy="9416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" y="942458"/>
                <a:ext cx="939567" cy="945366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39567" cy="942458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79132" y="0"/>
            <a:ext cx="10312867" cy="883167"/>
          </a:xfrm>
        </p:spPr>
        <p:txBody>
          <a:bodyPr>
            <a:normAutofit/>
          </a:bodyPr>
          <a:lstStyle>
            <a:lvl1pPr>
              <a:defRPr sz="2400" cap="all" baseline="0">
                <a:latin typeface="Arial Black" panose="020B0A04020102020204" pitchFamily="34" charset="0"/>
                <a:cs typeface="Adobe Naskh Medium" panose="01010101010101010101" pitchFamily="50" charset="-78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42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26/02/2024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85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26/02/2024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8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26/02/2024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20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26/02/2024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8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26/02/2024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21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26/02/2024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74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26/02/2024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8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DD24-6168-4C6E-B4D2-E6B466BDF756}" type="datetimeFigureOut">
              <a:rPr lang="fr-FR" smtClean="0"/>
              <a:t>26/02/2024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78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o-ohi/S-100-Validation-Checks/issu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iho.int/share/files/71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ho-portal.bluemap.kr/share/files/387" TargetMode="External"/><Relationship Id="rId2" Type="http://schemas.openxmlformats.org/officeDocument/2006/relationships/hyperlink" Target="https://github.com/iho-ohi/S-100-Validation-Checks/issues/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ho-ohi/S-100-Validation-Checks/issu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ho.int/uploads/user/Services%20and%20Standards/S-100WG/S-100WG8/EN_S100%20Validation%20sub%20group%20report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iho.int/share/files/71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iho.int/share/files/71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3383" y="2498209"/>
            <a:ext cx="97760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S-100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Validation Tests sub group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r>
              <a:rPr lang="en-GB" sz="2400" b="1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VTC Meeting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en-GB" sz="24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February 2024</a:t>
            </a:r>
            <a:endParaRPr lang="en-GB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2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6C9E78-749B-4307-A699-9DB184B8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Initial tests Part1, Part 2, Part 4b, </a:t>
            </a:r>
            <a:r>
              <a:rPr lang="en-GB" sz="2000" dirty="0">
                <a:ea typeface="Calibri" panose="020F0502020204030204" pitchFamily="34" charset="0"/>
              </a:rPr>
              <a:t>Part 5, Part 6, Part 7(not finished), Part 8,  Part 10c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, Part 17</a:t>
            </a:r>
          </a:p>
          <a:p>
            <a:pPr lvl="1"/>
            <a:r>
              <a:rPr lang="en-US" sz="1600" dirty="0"/>
              <a:t>Parts 15 (Data Protection Scheme) &amp; 16 (Interoperability Catalogue Model) allocated </a:t>
            </a:r>
          </a:p>
          <a:p>
            <a:r>
              <a:rPr lang="en-US" sz="2000" dirty="0"/>
              <a:t>S-101 (Part 1) to be incorporated once formatted.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Prioritised list remaining</a:t>
            </a:r>
          </a:p>
          <a:p>
            <a:pPr lvl="1"/>
            <a:r>
              <a:rPr lang="en-US" sz="1600" dirty="0"/>
              <a:t>18 (Language Packs)</a:t>
            </a:r>
          </a:p>
          <a:p>
            <a:pPr lvl="1"/>
            <a:r>
              <a:rPr lang="en-US" sz="1600" dirty="0"/>
              <a:t>10b (GML Encoding)</a:t>
            </a:r>
          </a:p>
          <a:p>
            <a:pPr lvl="1"/>
            <a:r>
              <a:rPr lang="en-US" sz="1600" dirty="0"/>
              <a:t>9 (Portrayal)</a:t>
            </a:r>
          </a:p>
          <a:p>
            <a:pPr lvl="1"/>
            <a:endParaRPr lang="en-US" sz="1600" dirty="0"/>
          </a:p>
          <a:p>
            <a:r>
              <a:rPr lang="en-US" sz="2000" dirty="0"/>
              <a:t>Are there any other checks required for 2024 PS deadlines?</a:t>
            </a:r>
            <a:endParaRPr lang="da-DK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D3FDCE-8536-4FD6-8A5F-1FD1311B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on parts review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627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67" y="1168029"/>
            <a:ext cx="10724818" cy="543968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Open Issues - 36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Main focus – 10c Checks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000000"/>
                </a:solidFill>
                <a:ea typeface="Calibri" panose="020F0502020204030204" pitchFamily="34" charset="0"/>
              </a:rPr>
              <a:t>52 uploaded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000000"/>
                </a:solidFill>
                <a:ea typeface="Calibri" panose="020F0502020204030204" pitchFamily="34" charset="0"/>
              </a:rPr>
              <a:t>16 issues – need reviewing as a priority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  <a:hlinkClick r:id="rId2"/>
              </a:rPr>
              <a:t>https://github.com/iho-ohi/S-100-Validation-Checks/issues</a:t>
            </a: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9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021230-273E-4B8E-BE6A-F3C003B9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3" y="925791"/>
            <a:ext cx="10592789" cy="5698703"/>
          </a:xfrm>
        </p:spPr>
        <p:txBody>
          <a:bodyPr>
            <a:normAutofit/>
          </a:bodyPr>
          <a:lstStyle/>
          <a:p>
            <a:r>
              <a:rPr lang="en-US" sz="1600" dirty="0"/>
              <a:t>Continue producing a set of tests from Parts of S-100 &amp; incorporate other tests (S-101, IIC etc.)</a:t>
            </a:r>
          </a:p>
          <a:p>
            <a:pPr lvl="1"/>
            <a:r>
              <a:rPr lang="en-US" sz="1600" dirty="0"/>
              <a:t>Tabulate and place on GitHub</a:t>
            </a:r>
          </a:p>
          <a:p>
            <a:pPr lvl="1"/>
            <a:r>
              <a:rPr lang="en-US" sz="1600" b="1" dirty="0"/>
              <a:t>Then group to comment and raise issues using Check ID in title</a:t>
            </a:r>
          </a:p>
          <a:p>
            <a:pPr lvl="1"/>
            <a:r>
              <a:rPr lang="en-US" sz="1600" dirty="0"/>
              <a:t>204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tests written from </a:t>
            </a: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Part1, Part 2, Part 4b, Part 5, Part 6, Part 7 (not finished), Part 10c, Part 17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164 from S-101 Proposed tests  (368 in total)  Need reformatting and inserting into spreadsheet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Speak to Julia about assistance</a:t>
            </a:r>
          </a:p>
          <a:p>
            <a:pPr lvl="1"/>
            <a:endParaRPr lang="en-GB" sz="11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Focus on 10c Issues Raised – review and comment, need to close off soon</a:t>
            </a:r>
          </a:p>
          <a:p>
            <a:endParaRPr lang="en-US" sz="1600" dirty="0"/>
          </a:p>
          <a:p>
            <a:r>
              <a:rPr lang="en-US" sz="1600" dirty="0" err="1"/>
              <a:t>Finalise</a:t>
            </a:r>
            <a:r>
              <a:rPr lang="en-US" sz="1600" dirty="0"/>
              <a:t> and circulate naming convention and validation test structure</a:t>
            </a:r>
          </a:p>
          <a:p>
            <a:endParaRPr lang="en-US" sz="1600" dirty="0"/>
          </a:p>
          <a:p>
            <a:r>
              <a:rPr lang="en-US" sz="1600" dirty="0"/>
              <a:t>Coordinate Cross-Product Validation with S-98/S-164 lead, DQWG and S-1xx PS owners</a:t>
            </a:r>
          </a:p>
          <a:p>
            <a:pPr lvl="1"/>
            <a:r>
              <a:rPr lang="en-US" sz="1600" dirty="0"/>
              <a:t>Scope outlined for TSM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Categorisation of tests – </a:t>
            </a:r>
            <a:r>
              <a:rPr lang="en-US" sz="1600" dirty="0">
                <a:solidFill>
                  <a:schemeClr val="accent1"/>
                </a:solidFill>
              </a:rPr>
              <a:t>use Part long name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Document write up with an initial explanation of ‘what is S-100 level validation</a:t>
            </a:r>
            <a:r>
              <a:rPr lang="da-DK" sz="1600" dirty="0"/>
              <a:t>’  </a:t>
            </a:r>
            <a:r>
              <a:rPr lang="da-DK" sz="1600" dirty="0" err="1"/>
              <a:t>requesting</a:t>
            </a:r>
            <a:r>
              <a:rPr lang="da-DK" sz="1600" dirty="0"/>
              <a:t> S-158 from TSM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endParaRPr lang="en-US" sz="1100" dirty="0"/>
          </a:p>
          <a:p>
            <a:endParaRPr lang="da-DK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7F42F5-EAE3-4B78-9AD7-06EFC961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96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095" y="1479190"/>
            <a:ext cx="10678612" cy="4541165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S-100 TSM meeting 12-15</a:t>
            </a:r>
            <a:r>
              <a:rPr lang="en-GB" sz="20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th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 March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Need to get the checks affecting S-101 ready before June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Suggest next meeting is Tuesday 9</a:t>
            </a:r>
            <a:r>
              <a:rPr lang="en-GB" sz="20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th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 April (</a:t>
            </a: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S-130PT meeting on Monday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Do we need a smaller meeting earlier to discuss 10c checks?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Next meetings</a:t>
            </a:r>
          </a:p>
        </p:txBody>
      </p:sp>
    </p:spTree>
    <p:extLst>
      <p:ext uri="{BB962C8B-B14F-4D97-AF65-F5344CB8AC3E}">
        <p14:creationId xmlns:p14="http://schemas.microsoft.com/office/powerpoint/2010/main" val="344066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5DE57-B719-4819-B1AE-BFFE822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3200" dirty="0"/>
              <a:t>Any Questions?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1332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B5DEE2-DC3D-4272-934F-1C62B3E8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60" y="1145945"/>
            <a:ext cx="10515600" cy="5301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8.1 S-100 Validation Tests and Cross-Product Validation </a:t>
            </a:r>
          </a:p>
          <a:p>
            <a:pPr marL="0" indent="0">
              <a:buNone/>
            </a:pPr>
            <a:r>
              <a:rPr lang="en-US" sz="1600" dirty="0"/>
              <a:t>Joint paper submitted by me and Jonathan (S-98/S-164 lead) revised following subgroup meeting in October </a:t>
            </a:r>
            <a:r>
              <a:rPr lang="en-US" sz="1600" dirty="0">
                <a:hlinkClick r:id="rId2"/>
              </a:rPr>
              <a:t>https://portal.iho.int/share/files/714</a:t>
            </a:r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Key points:</a:t>
            </a:r>
          </a:p>
          <a:p>
            <a:pPr marL="0" indent="0">
              <a:buNone/>
            </a:pPr>
            <a:r>
              <a:rPr lang="en-US" sz="1600" dirty="0"/>
              <a:t>What is S-100 Validation?</a:t>
            </a:r>
          </a:p>
          <a:p>
            <a:pPr marL="0" indent="0">
              <a:buNone/>
            </a:pPr>
            <a:r>
              <a:rPr lang="en-US" sz="1600" dirty="0"/>
              <a:t>What is meant by validation? </a:t>
            </a:r>
          </a:p>
          <a:p>
            <a:pPr marL="0" indent="0">
              <a:buNone/>
            </a:pPr>
            <a:endParaRPr lang="en-US" sz="1200" dirty="0"/>
          </a:p>
          <a:p>
            <a:pPr marL="342900" indent="-342900">
              <a:buAutoNum type="arabicPeriod"/>
            </a:pPr>
            <a:r>
              <a:rPr lang="en-US" sz="1600" dirty="0"/>
              <a:t>The dataset itself is valid according to the Product Specification Validation Tests </a:t>
            </a:r>
          </a:p>
          <a:p>
            <a:pPr marL="342900" indent="-342900">
              <a:buAutoNum type="arabicPeriod"/>
            </a:pPr>
            <a:r>
              <a:rPr lang="en-US" sz="1600" dirty="0"/>
              <a:t>The dataset is valid against datasets of the same product type (e.g. S-101 vs S-101) </a:t>
            </a:r>
          </a:p>
          <a:p>
            <a:pPr marL="342900" indent="-342900">
              <a:buAutoNum type="arabicPeriod"/>
            </a:pPr>
            <a:r>
              <a:rPr lang="en-US" sz="1600" dirty="0"/>
              <a:t>S-100 level Validation Tests (apply to all datasets e.g. Feature Catalogue against Portrayal Catalogue, if a Portrayal Catalogue is present). </a:t>
            </a:r>
          </a:p>
          <a:p>
            <a:pPr marL="342900" indent="-342900">
              <a:buAutoNum type="arabicPeriod"/>
            </a:pPr>
            <a:r>
              <a:rPr lang="en-US" sz="1600" dirty="0"/>
              <a:t>Tests of individual S-100 components themselves (e.g. whether feature/portrayal catalogues are consistent with each other and conform to the S-100 schemas) </a:t>
            </a:r>
          </a:p>
          <a:p>
            <a:pPr marL="0" indent="0">
              <a:buNone/>
            </a:pPr>
            <a:r>
              <a:rPr lang="en-US" sz="1600" dirty="0"/>
              <a:t>Additionally, there is another type of validation that has not been catered for here, which is whether a dataset is “valid” (or compatible with) another dataset of a different type e.g. S-101 vs S-102, a form of cross-product validation. 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600" u="sng" dirty="0"/>
              <a:t>Action Required of S-100 WG:</a:t>
            </a:r>
          </a:p>
          <a:p>
            <a:r>
              <a:rPr lang="en-US" sz="1600" dirty="0"/>
              <a:t>Endorse the different types of validation required for S-100</a:t>
            </a:r>
            <a:endParaRPr lang="da-DK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A42F5B-214D-411B-824D-7DCBE0BA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to S-100wg 8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7979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67" y="1168029"/>
            <a:ext cx="10724818" cy="543968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Open Issues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FF0000"/>
                </a:solidFill>
                <a:ea typeface="Calibri" panose="020F0502020204030204" pitchFamily="34" charset="0"/>
              </a:rPr>
              <a:t>Issue 14 (Invalid Geometries) </a:t>
            </a:r>
            <a:r>
              <a:rPr lang="en-US" sz="1200" dirty="0">
                <a:hlinkClick r:id="rId2"/>
              </a:rPr>
              <a:t>Invalid geometries · Issue #14 · iho-ohi/S-100-Validation-Checks · GitHub</a:t>
            </a:r>
            <a:endParaRPr lang="en-GB" sz="1200" dirty="0">
              <a:solidFill>
                <a:srgbClr val="FF0000"/>
              </a:solidFill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Issue 9  (Part 17 checks) – </a:t>
            </a:r>
            <a:r>
              <a:rPr lang="en-GB" sz="1600" dirty="0">
                <a:solidFill>
                  <a:schemeClr val="accent1"/>
                </a:solidFill>
                <a:ea typeface="Calibri" panose="020F0502020204030204" pitchFamily="34" charset="0"/>
              </a:rPr>
              <a:t>amended wording for items 1, 2 &amp; 4.  Item 3 TBD at S-100WG8. Item 5, need S-100 Part Reference link.</a:t>
            </a: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Issue 10 (Checks for organization and individual information in CATALOG.XML) – </a:t>
            </a:r>
            <a:r>
              <a:rPr lang="en-GB" sz="1600" dirty="0">
                <a:solidFill>
                  <a:schemeClr val="accent1"/>
                </a:solidFill>
                <a:ea typeface="Calibri" panose="020F0502020204030204" pitchFamily="34" charset="0"/>
              </a:rPr>
              <a:t>not completed yet</a:t>
            </a: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Issue 11 (Proposed checks for locale consistency between resource and discovery metadata block) – </a:t>
            </a:r>
            <a:r>
              <a:rPr lang="en-GB" sz="1600" dirty="0">
                <a:solidFill>
                  <a:schemeClr val="accent1"/>
                </a:solidFill>
                <a:ea typeface="Calibri" panose="020F0502020204030204" pitchFamily="34" charset="0"/>
              </a:rPr>
              <a:t>paper submitted to S-100 WG8.  Review after meeting. </a:t>
            </a:r>
            <a:r>
              <a:rPr lang="en-GB" sz="1200" dirty="0">
                <a:solidFill>
                  <a:schemeClr val="accent1"/>
                </a:solidFill>
                <a:ea typeface="Calibri" panose="020F0502020204030204" pitchFamily="34" charset="0"/>
                <a:hlinkClick r:id="rId3"/>
              </a:rPr>
              <a:t>http://iho-portal.bluemap.kr/share/files/387</a:t>
            </a:r>
            <a:endParaRPr lang="en-GB" sz="12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Issue 7 (use of “unknown” for feature attribute binding) - </a:t>
            </a:r>
            <a:r>
              <a:rPr lang="en-GB" sz="1600" dirty="0">
                <a:solidFill>
                  <a:schemeClr val="accent1"/>
                </a:solidFill>
                <a:ea typeface="Calibri" panose="020F0502020204030204" pitchFamily="34" charset="0"/>
              </a:rPr>
              <a:t>closed</a:t>
            </a: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Issue 13 (Input on proposed checks relating to HDF5-format products) – </a:t>
            </a:r>
            <a:r>
              <a:rPr lang="en-GB" sz="1600" dirty="0">
                <a:solidFill>
                  <a:schemeClr val="accent1"/>
                </a:solidFill>
                <a:ea typeface="Calibri" panose="020F0502020204030204" pitchFamily="34" charset="0"/>
              </a:rPr>
              <a:t>following S-100 WG8 will review, likely moved to Cross-Product Validation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Issue 6 (naming convention) – </a:t>
            </a:r>
            <a:r>
              <a:rPr lang="en-GB" sz="1600" dirty="0">
                <a:solidFill>
                  <a:schemeClr val="accent1"/>
                </a:solidFill>
                <a:ea typeface="Calibri" panose="020F0502020204030204" pitchFamily="34" charset="0"/>
              </a:rPr>
              <a:t>temporarily</a:t>
            </a: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ea typeface="Calibri" panose="020F0502020204030204" pitchFamily="34" charset="0"/>
              </a:rPr>
              <a:t>on hold with decision on Dev ID. Will review after S-100 WG8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  <a:hlinkClick r:id="rId4"/>
              </a:rPr>
              <a:t>https://github.com/iho-ohi/S-100-Validation-Checks/issues</a:t>
            </a: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3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659" y="1692235"/>
            <a:ext cx="10678612" cy="449481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Meeting participants are kindly requested to note the following meeting protocols;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Please keep your camera and microphone turned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“off”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if you are not talking or presenting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If you want to make an intervention,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please turn your camera and microphone on and, raise your hand 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to indicate that you wish to speak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Don’t forget to turn your microphone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“on”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before speaking, and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“off” 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when finished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Please use the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“Chat”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function to communicate an text information to the meeting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If you have any problems connecting using Firefox or other browser – please try using Chrome.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Meeting protocol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9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88" y="846223"/>
            <a:ext cx="10724818" cy="543968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9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S-100 WG8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Summary of sub-working group report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8.1 Cross Validation Checks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8.2 Standardised naming convention and structure for Product Specifications</a:t>
            </a:r>
            <a:endParaRPr lang="en-GB" sz="12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Actions affecting S-100 Validation group (incl. S-104 &amp; S-102)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Initial tests Part1, Part 2, Part 4b, </a:t>
            </a:r>
            <a:r>
              <a:rPr lang="en-GB" sz="2000" dirty="0">
                <a:ea typeface="Calibri" panose="020F0502020204030204" pitchFamily="34" charset="0"/>
              </a:rPr>
              <a:t>Part 5, Part 6, Part 7(not finished), </a:t>
            </a:r>
            <a:r>
              <a:rPr lang="en-GB" sz="2000" dirty="0">
                <a:solidFill>
                  <a:srgbClr val="FF0000"/>
                </a:solidFill>
                <a:ea typeface="Calibri" panose="020F0502020204030204" pitchFamily="34" charset="0"/>
              </a:rPr>
              <a:t>Part 10c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, Part 17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Issues raised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Status on tasks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Next meeting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1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D2AAAB-91D5-4175-AADB-FE83EE38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765" y="1247979"/>
            <a:ext cx="10515600" cy="491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Summary of sub-group report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https://iho.int/uploads/user/Services%20and%20Standards/S-100WG/S-100WG8/EN_S100%20Validation%20sub%20group%20report.pdf</a:t>
            </a:r>
            <a:endParaRPr lang="en-US" sz="12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Progress on validation checks produced to date</a:t>
            </a:r>
          </a:p>
          <a:p>
            <a:pPr lvl="1"/>
            <a:r>
              <a:rPr lang="en-US" sz="2000" dirty="0"/>
              <a:t>Pleased with progress</a:t>
            </a:r>
          </a:p>
          <a:p>
            <a:pPr lvl="1"/>
            <a:r>
              <a:rPr lang="en-US" sz="2000" dirty="0"/>
              <a:t>368 checks – however, not necessarily a good thing to have so many</a:t>
            </a:r>
          </a:p>
          <a:p>
            <a:pPr lvl="2"/>
            <a:r>
              <a:rPr lang="en-US" dirty="0"/>
              <a:t>Need reviewing</a:t>
            </a:r>
          </a:p>
          <a:p>
            <a:pPr lvl="1"/>
            <a:r>
              <a:rPr lang="en-US" sz="2000" dirty="0"/>
              <a:t>Noted issues with resources to write and review the tests</a:t>
            </a:r>
          </a:p>
          <a:p>
            <a:pPr lvl="2"/>
            <a:r>
              <a:rPr lang="en-US" dirty="0"/>
              <a:t>Going to speak to Julia if there is a possibility for IHO funds</a:t>
            </a:r>
          </a:p>
          <a:p>
            <a:pPr lvl="1"/>
            <a:r>
              <a:rPr lang="en-US" sz="2000" dirty="0"/>
              <a:t>It was acknowledged that the tests will evolve over time</a:t>
            </a:r>
          </a:p>
          <a:p>
            <a:pPr lvl="1"/>
            <a:r>
              <a:rPr lang="en-US" sz="2000" dirty="0"/>
              <a:t>Stated that each Product Specification will need to check for duplication</a:t>
            </a:r>
          </a:p>
          <a:p>
            <a:pPr lvl="1"/>
            <a:r>
              <a:rPr lang="en-US" sz="2000" dirty="0"/>
              <a:t>Categorisation – will initially use long text name of S-100 Part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A5C47A-3754-48A4-AF7C-7952E819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wg8 – 13-17</a:t>
            </a:r>
            <a:r>
              <a:rPr lang="en-US" baseline="30000" dirty="0"/>
              <a:t>TH</a:t>
            </a:r>
            <a:r>
              <a:rPr lang="en-US" dirty="0"/>
              <a:t> November, Singapore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473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92437B-0DD6-4342-ACB0-2DE7BCBC4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81" y="146064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Deadline </a:t>
            </a:r>
          </a:p>
          <a:p>
            <a:r>
              <a:rPr lang="en-US" dirty="0"/>
              <a:t>For development of checks – HSSC17 (2025)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H</a:t>
            </a:r>
            <a:r>
              <a:rPr lang="da-DK" u="sng" dirty="0"/>
              <a:t>ow publish?</a:t>
            </a:r>
          </a:p>
          <a:p>
            <a:r>
              <a:rPr lang="en-US" dirty="0"/>
              <a:t>Following discussion  - agreed to use S-158 – will be requested at HSSC</a:t>
            </a:r>
          </a:p>
          <a:p>
            <a:pPr lvl="1"/>
            <a:r>
              <a:rPr lang="en-US" sz="2200" dirty="0"/>
              <a:t>Provides flexibility for updating</a:t>
            </a:r>
          </a:p>
          <a:p>
            <a:pPr lvl="1"/>
            <a:r>
              <a:rPr lang="en-US" sz="2200" dirty="0"/>
              <a:t>Registry not feasible – would require a new registry to be created</a:t>
            </a:r>
          </a:p>
          <a:p>
            <a:pPr lvl="1"/>
            <a:r>
              <a:rPr lang="en-US" sz="2200" dirty="0"/>
              <a:t>Potentially separate appendix/annex for validation checks for each Product Specification – action on subgroup &amp; Jeff to investigate maintenance  for Validation Checks and to report recommendations back to S-100WG9 (4</a:t>
            </a:r>
            <a:r>
              <a:rPr lang="en-US" sz="2200" baseline="30000" dirty="0"/>
              <a:t>th</a:t>
            </a:r>
            <a:r>
              <a:rPr lang="en-US" sz="2200" dirty="0"/>
              <a:t> Nov, 2024, Genoa)</a:t>
            </a:r>
            <a:endParaRPr lang="da-DK" sz="2200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CD01B-AF2B-4CF8-9E08-AB38069D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wg8 – 13-17</a:t>
            </a:r>
            <a:r>
              <a:rPr lang="en-US" baseline="30000" dirty="0"/>
              <a:t>TH</a:t>
            </a:r>
            <a:r>
              <a:rPr lang="en-US" dirty="0"/>
              <a:t> November, Singapore cont.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219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B5DEE2-DC3D-4272-934F-1C62B3E8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60" y="1145945"/>
            <a:ext cx="10515600" cy="530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8.1 S-100 Validation Tests and Cross-Product Validation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Joint paper submitted between S-100 Val &amp; S-98/S-164 sub groups - revised following sub group meeting in October </a:t>
            </a:r>
            <a:r>
              <a:rPr lang="en-US" sz="2000" dirty="0">
                <a:hlinkClick r:id="rId2"/>
              </a:rPr>
              <a:t>https://portal.iho.int/share/files/714</a:t>
            </a: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Key points:</a:t>
            </a:r>
          </a:p>
          <a:p>
            <a:pPr marL="0" indent="0">
              <a:buNone/>
            </a:pPr>
            <a:r>
              <a:rPr lang="en-US" sz="2000" dirty="0"/>
              <a:t>What is S-100 Validation?</a:t>
            </a:r>
          </a:p>
          <a:p>
            <a:pPr marL="0" indent="0">
              <a:buNone/>
            </a:pPr>
            <a:r>
              <a:rPr lang="en-US" sz="2000" dirty="0"/>
              <a:t>What is meant by validation?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Action Required of S-100 WG:</a:t>
            </a:r>
          </a:p>
          <a:p>
            <a:r>
              <a:rPr lang="en-US" sz="2000" dirty="0"/>
              <a:t>Endorse the different types of validation required for S-100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[Decision 8/31] </a:t>
            </a:r>
            <a:r>
              <a:rPr lang="en-US" sz="2000" dirty="0"/>
              <a:t>S-100WG8 approved the proposal on the different types of validation requirements at the S-100 Product Specification level and the overall S-100 level.</a:t>
            </a:r>
            <a:endParaRPr lang="da-DK" sz="2000" dirty="0"/>
          </a:p>
          <a:p>
            <a:endParaRPr lang="da-DK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A42F5B-214D-411B-824D-7DCBE0BA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to S-100wg 8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9410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23A716-145C-4943-89EC-4D65B0802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988" y="1284048"/>
            <a:ext cx="10515600" cy="5301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Cross-Product Validation (or another term)</a:t>
            </a:r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Action Required of S-100 WG:</a:t>
            </a:r>
          </a:p>
          <a:p>
            <a:r>
              <a:rPr lang="en-US" sz="1600" dirty="0"/>
              <a:t>Invite the S-100 Validation subgroup to liaise with the S-98/S-164 subgroup and DQWG to clarify the definitions and scope of the different validation tests. </a:t>
            </a:r>
          </a:p>
          <a:p>
            <a:r>
              <a:rPr lang="en-US" sz="1600" dirty="0"/>
              <a:t>Endorse the drafting of an appendix to S-98 to contain Cross-Product Validation Tests </a:t>
            </a:r>
          </a:p>
          <a:p>
            <a:r>
              <a:rPr lang="en-US" sz="1600" dirty="0"/>
              <a:t>Task the S-98/S-164 &amp; S-100 Validation Sub Groups to complete initial content of these tests by working with the relevant Product Specification project teams.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[Action 8/44] </a:t>
            </a:r>
            <a:r>
              <a:rPr lang="en-US" sz="1600" dirty="0"/>
              <a:t>S-100 Validation SG to coordinate with the S-98/S-164 SG and DQWG to clarify the definitions and scope of the different validation tests. S-100 Validation SG Lead to submit their recommendations to the next S-100WG for discussion if appropriate</a:t>
            </a:r>
            <a:endParaRPr lang="da-DK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[Decision 8/29] </a:t>
            </a:r>
            <a:r>
              <a:rPr lang="en-US" sz="1600" dirty="0"/>
              <a:t>S-100WG8 agreed the change of the scope of S-98 to include a distinct Appendix within S-98, defining checks for compatibility between datasets from different Product Specifications for defined purposes (in particular for S-98 water level adjustment).</a:t>
            </a:r>
          </a:p>
          <a:p>
            <a:pPr marL="0" indent="0">
              <a:buNone/>
            </a:pPr>
            <a:endParaRPr lang="da-DK" sz="1600" dirty="0"/>
          </a:p>
          <a:p>
            <a:pPr lvl="0"/>
            <a:r>
              <a:rPr lang="en-US" sz="1600" dirty="0">
                <a:solidFill>
                  <a:schemeClr val="accent1"/>
                </a:solidFill>
              </a:rPr>
              <a:t>Produced jointly between the S-98/S164 &amp; the S-100 Validation sub groups in liaison with the respective Product Specification groups. </a:t>
            </a:r>
            <a:endParaRPr lang="da-DK" sz="1600" dirty="0">
              <a:solidFill>
                <a:schemeClr val="accent1"/>
              </a:solidFill>
            </a:endParaRPr>
          </a:p>
          <a:p>
            <a:pPr lvl="0"/>
            <a:r>
              <a:rPr lang="en-US" sz="1600" dirty="0">
                <a:solidFill>
                  <a:schemeClr val="accent1"/>
                </a:solidFill>
              </a:rPr>
              <a:t>The scope of these tests will only cover datasets that are to be used in an interoperable manner. </a:t>
            </a:r>
            <a:endParaRPr lang="da-DK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da-DK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80225B-6020-4760-9B4E-22C6BFF8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to s-100wg 8 cont.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857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B5DEE2-DC3D-4272-934F-1C62B3E8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422" y="1174164"/>
            <a:ext cx="10515600" cy="52462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8.2 Standardised naming convention and structure for S-100 PS</a:t>
            </a:r>
          </a:p>
          <a:p>
            <a:pPr marL="0" indent="0">
              <a:buNone/>
            </a:pPr>
            <a:r>
              <a:rPr lang="en-US" sz="1700" dirty="0"/>
              <a:t>Submitted by me on behalf of S-100 Validation group revised following October meeting </a:t>
            </a:r>
            <a:r>
              <a:rPr lang="da-DK" sz="1300" dirty="0">
                <a:hlinkClick r:id="rId2"/>
              </a:rPr>
              <a:t>https://portal.iho.int/share/files/713</a:t>
            </a:r>
            <a:endParaRPr lang="da-DK" sz="1300" dirty="0"/>
          </a:p>
          <a:p>
            <a:pPr marL="0" indent="0">
              <a:buNone/>
            </a:pPr>
            <a:r>
              <a:rPr lang="da-DK" sz="1700" u="sng" dirty="0"/>
              <a:t>Key points:</a:t>
            </a:r>
          </a:p>
          <a:p>
            <a:pPr marL="0" indent="0">
              <a:buNone/>
            </a:pPr>
            <a:r>
              <a:rPr lang="da-DK" sz="1700" dirty="0"/>
              <a:t>Different PS and S-100 Validation tests but there are numerous styles of naming conventions and structure of tests (S-100, NIPWG, TWCWG, WWNWS, IALA)</a:t>
            </a:r>
          </a:p>
          <a:p>
            <a:pPr marL="457200" lvl="1" indent="0">
              <a:buNone/>
            </a:pPr>
            <a:endParaRPr lang="da-DK" sz="1200" dirty="0"/>
          </a:p>
          <a:p>
            <a:pPr marL="0" indent="0">
              <a:buNone/>
            </a:pPr>
            <a:r>
              <a:rPr lang="en-US" sz="1700" u="sng" dirty="0"/>
              <a:t>Action Required of S-100 WG:</a:t>
            </a:r>
          </a:p>
          <a:p>
            <a:r>
              <a:rPr lang="en-AU" sz="1700" dirty="0"/>
              <a:t>Endorse the standardisation of a naming convention with the use of the Product Specification number at the front of the check and the use of only numerical Check IDs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[Decision 8/32] </a:t>
            </a:r>
            <a:r>
              <a:rPr lang="en-US" sz="1600" dirty="0"/>
              <a:t>S-100WG8 endorsed </a:t>
            </a:r>
            <a:endParaRPr lang="da-DK" sz="1600" dirty="0"/>
          </a:p>
          <a:p>
            <a:r>
              <a:rPr lang="en-AU" sz="1700" dirty="0"/>
              <a:t>Invite the S-100 Validation sub group to liaise with the Product Specification sub groups &amp; Project Teams to agree a standardised structure to the validation tests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[Action 8/45] </a:t>
            </a:r>
            <a:r>
              <a:rPr lang="en-US" sz="1600" dirty="0"/>
              <a:t>S-100 Validation SG Lead to submit the draft guideline/template to S-100WG for approval via a S-100WG Letter. </a:t>
            </a:r>
          </a:p>
          <a:p>
            <a:r>
              <a:rPr lang="en-AU" sz="1700" dirty="0"/>
              <a:t>Agree how widespread the standardisation is required, whether limited to:Working Groups &amp; Project Teams, IHO Domain or all S-100 Product Specifications</a:t>
            </a:r>
          </a:p>
          <a:p>
            <a:pPr lvl="1"/>
            <a:r>
              <a:rPr lang="en-AU" sz="1600" dirty="0"/>
              <a:t>Agreed to just the first phase products (PS due for 2026 release)</a:t>
            </a:r>
            <a:endParaRPr lang="da-DK" sz="1600" dirty="0"/>
          </a:p>
          <a:p>
            <a:r>
              <a:rPr lang="en-US" sz="1700" dirty="0"/>
              <a:t>Endorse the updating of S-97 to include guidance on standardised naming convention and check structure, if endorsed above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[Decision 8/33] </a:t>
            </a:r>
            <a:r>
              <a:rPr lang="en-US" sz="1600" dirty="0"/>
              <a:t>S-100WG8 endorsed the updating of S-97 to include a guidance/template on a standardised naming convention for Checks and a core Check structure, the structure being extensible in Product Specifications as the WG/PT responsible for the PS considers necessary.</a:t>
            </a:r>
            <a:endParaRPr lang="da-DK" sz="1600" dirty="0"/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A42F5B-214D-411B-824D-7DCBE0BA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to S-100wg 8 Cont.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44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07DD5C-6F4F-4A4F-B171-4E0291EA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236" y="1019562"/>
            <a:ext cx="10515600" cy="5352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u="sng" dirty="0"/>
              <a:t>Versioning</a:t>
            </a:r>
          </a:p>
          <a:p>
            <a:r>
              <a:rPr lang="en-US" sz="1600" dirty="0"/>
              <a:t>How handle different versions of FC, PC, DCEG etc.?</a:t>
            </a:r>
          </a:p>
          <a:p>
            <a:r>
              <a:rPr lang="en-US" sz="1600" dirty="0"/>
              <a:t>How record validation checks against different versions?</a:t>
            </a:r>
            <a:endParaRPr lang="da-DK" sz="1600" dirty="0"/>
          </a:p>
          <a:p>
            <a:pPr marL="0" indent="0">
              <a:buNone/>
            </a:pPr>
            <a:endParaRPr lang="da-DK" sz="1600" u="sng" dirty="0"/>
          </a:p>
          <a:p>
            <a:pPr marL="0" indent="0">
              <a:buNone/>
            </a:pPr>
            <a:r>
              <a:rPr lang="da-DK" sz="1600" u="sng" dirty="0"/>
              <a:t>Part10b Implementation guidance</a:t>
            </a:r>
            <a:endParaRPr lang="da-DK" sz="1600" dirty="0"/>
          </a:p>
          <a:p>
            <a:r>
              <a:rPr lang="en-US" sz="1600" dirty="0">
                <a:solidFill>
                  <a:srgbClr val="FF0000"/>
                </a:solidFill>
              </a:rPr>
              <a:t>[Action 8/40] </a:t>
            </a:r>
            <a:r>
              <a:rPr lang="en-US" sz="1600" dirty="0"/>
              <a:t>S-100 Validation SG in consultation of NIPWG Chair to review the implementation guidance document and include changes to the Validation Checks guidance as appropriate.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Relevant for cross product validation</a:t>
            </a:r>
            <a:endParaRPr lang="da-DK" sz="1600" u="sng" dirty="0"/>
          </a:p>
          <a:p>
            <a:r>
              <a:rPr lang="en-US" sz="1600" dirty="0"/>
              <a:t>S-104 – regular grid only</a:t>
            </a:r>
          </a:p>
          <a:p>
            <a:r>
              <a:rPr lang="en-US" sz="1600" dirty="0"/>
              <a:t>S-102 – discussion regarding ‘holes’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S-98</a:t>
            </a:r>
          </a:p>
          <a:p>
            <a:r>
              <a:rPr lang="en-US" sz="1600" dirty="0"/>
              <a:t>Agreed that S-100 Val &amp; S-98/S-164 will review S-98 Annex C and see if checks are required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General request</a:t>
            </a:r>
          </a:p>
          <a:p>
            <a:r>
              <a:rPr lang="en-US" sz="1600" dirty="0"/>
              <a:t>Raise an issue if find and issue that will need covering by Validation tests</a:t>
            </a:r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endParaRPr lang="da-DK" sz="16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E15EEB-F6CD-4B3A-B892-8968F0D2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S-100WG8 topics affecting S-100 Validation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752125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IHO_New_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IHO_New_Logo" id="{92376390-61D0-4A4A-9DAB-DA9E6EE3EAC4}" vid="{E943696B-60C2-4457-926B-515312E413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8374</TotalTime>
  <Words>1818</Words>
  <Application>Microsoft Office PowerPoint</Application>
  <PresentationFormat>Widescreen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Naskh Medium</vt:lpstr>
      <vt:lpstr>Arial</vt:lpstr>
      <vt:lpstr>Arial Black</vt:lpstr>
      <vt:lpstr>Calibri</vt:lpstr>
      <vt:lpstr>Calibri Light</vt:lpstr>
      <vt:lpstr>Times New Roman</vt:lpstr>
      <vt:lpstr>Master_IHO_New_Logo</vt:lpstr>
      <vt:lpstr>PowerPoint Presentation</vt:lpstr>
      <vt:lpstr>Meeting protocol</vt:lpstr>
      <vt:lpstr>AGENDA</vt:lpstr>
      <vt:lpstr>S-100 wg8 – 13-17TH November, Singapore</vt:lpstr>
      <vt:lpstr>S-100 wg8 – 13-17TH November, Singapore cont.</vt:lpstr>
      <vt:lpstr>Papers to S-100wg 8</vt:lpstr>
      <vt:lpstr>Papers to s-100wg 8 cont.</vt:lpstr>
      <vt:lpstr>Papers to S-100wg 8 Cont.</vt:lpstr>
      <vt:lpstr>S-100WG8 topics affecting S-100 Validation</vt:lpstr>
      <vt:lpstr>Status on parts review</vt:lpstr>
      <vt:lpstr>ISSUES</vt:lpstr>
      <vt:lpstr>Next steps</vt:lpstr>
      <vt:lpstr>Next meetings</vt:lpstr>
      <vt:lpstr>PowerPoint Presentation</vt:lpstr>
      <vt:lpstr>Papers to S-100wg 8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Helen Hahessy</dc:creator>
  <cp:lastModifiedBy>Elizabeth Helen Hahessy</cp:lastModifiedBy>
  <cp:revision>182</cp:revision>
  <cp:lastPrinted>2023-04-25T14:17:38Z</cp:lastPrinted>
  <dcterms:created xsi:type="dcterms:W3CDTF">2023-04-24T11:04:19Z</dcterms:created>
  <dcterms:modified xsi:type="dcterms:W3CDTF">2024-02-26T13:45:06Z</dcterms:modified>
</cp:coreProperties>
</file>