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6" r:id="rId2"/>
    <p:sldId id="318" r:id="rId3"/>
    <p:sldId id="315" r:id="rId4"/>
    <p:sldId id="383" r:id="rId5"/>
    <p:sldId id="385" r:id="rId6"/>
    <p:sldId id="386" r:id="rId7"/>
    <p:sldId id="394" r:id="rId8"/>
    <p:sldId id="387" r:id="rId9"/>
    <p:sldId id="395" r:id="rId10"/>
    <p:sldId id="393" r:id="rId11"/>
    <p:sldId id="389" r:id="rId12"/>
    <p:sldId id="391" r:id="rId13"/>
    <p:sldId id="397" r:id="rId14"/>
    <p:sldId id="392" r:id="rId15"/>
    <p:sldId id="396" r:id="rId16"/>
    <p:sldId id="384" r:id="rId17"/>
    <p:sldId id="382" r:id="rId18"/>
    <p:sldId id="366" r:id="rId19"/>
    <p:sldId id="374" r:id="rId20"/>
    <p:sldId id="375" r:id="rId21"/>
    <p:sldId id="376" r:id="rId22"/>
    <p:sldId id="377" r:id="rId23"/>
    <p:sldId id="378" r:id="rId24"/>
    <p:sldId id="379" r:id="rId25"/>
    <p:sldId id="355" r:id="rId26"/>
    <p:sldId id="358" r:id="rId27"/>
    <p:sldId id="327" r:id="rId28"/>
  </p:sldIdLst>
  <p:sldSz cx="12192000" cy="6858000"/>
  <p:notesSz cx="6805613" cy="99441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62" d="100"/>
          <a:sy n="162" d="100"/>
        </p:scale>
        <p:origin x="10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Arial" panose="020B0604020202020204" pitchFamily="34" charset="0"/>
                <a:cs typeface="Arial" panose="020B0604020202020204" pitchFamily="34" charset="0"/>
              </a:defRPr>
            </a:lvl1pPr>
          </a:lstStyle>
          <a:p>
            <a:r>
              <a:rPr lang="en-US"/>
              <a:t>Click to edit Master title style</a:t>
            </a:r>
            <a:endParaRPr lang="fr-FR"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6" name="Slide Number Placeholder 5"/>
          <p:cNvSpPr>
            <a:spLocks noGrp="1"/>
          </p:cNvSpPr>
          <p:nvPr>
            <p:ph type="sldNum" sz="quarter" idx="12"/>
          </p:nvPr>
        </p:nvSpPr>
        <p:spPr/>
        <p:txBody>
          <a:bodyPr/>
          <a:lstStyle/>
          <a:p>
            <a:fld id="{46D0E966-1BD1-4C85-866E-DF3AF3395196}" type="slidenum">
              <a:rPr lang="fr-FR" smtClean="0"/>
              <a:t>‹#›</a:t>
            </a:fld>
            <a:endParaRPr lang="fr-FR"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1319" y="0"/>
            <a:ext cx="3437937" cy="1145979"/>
          </a:xfrm>
          <a:prstGeom prst="rect">
            <a:avLst/>
          </a:prstGeom>
        </p:spPr>
      </p:pic>
    </p:spTree>
    <p:extLst>
      <p:ext uri="{BB962C8B-B14F-4D97-AF65-F5344CB8AC3E}">
        <p14:creationId xmlns:p14="http://schemas.microsoft.com/office/powerpoint/2010/main" val="4243225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10"/>
          </p:nvPr>
        </p:nvSpPr>
        <p:spPr/>
        <p:txBody>
          <a:bodyPr/>
          <a:lstStyle/>
          <a:p>
            <a:fld id="{72BEDD24-6168-4C6E-B4D2-E6B466BDF756}" type="datetimeFigureOut">
              <a:rPr lang="fr-FR" smtClean="0"/>
              <a:t>27/10/2024</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46D0E966-1BD1-4C85-866E-DF3AF3395196}" type="slidenum">
              <a:rPr lang="fr-FR" smtClean="0"/>
              <a:t>‹#›</a:t>
            </a:fld>
            <a:endParaRPr lang="fr-FR" dirty="0"/>
          </a:p>
        </p:txBody>
      </p:sp>
    </p:spTree>
    <p:extLst>
      <p:ext uri="{BB962C8B-B14F-4D97-AF65-F5344CB8AC3E}">
        <p14:creationId xmlns:p14="http://schemas.microsoft.com/office/powerpoint/2010/main" val="66401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6" name="Slide Number Placeholder 5"/>
          <p:cNvSpPr>
            <a:spLocks noGrp="1"/>
          </p:cNvSpPr>
          <p:nvPr>
            <p:ph type="sldNum" sz="quarter" idx="12"/>
          </p:nvPr>
        </p:nvSpPr>
        <p:spPr/>
        <p:txBody>
          <a:bodyPr/>
          <a:lstStyle/>
          <a:p>
            <a:fld id="{46D0E966-1BD1-4C85-866E-DF3AF3395196}" type="slidenum">
              <a:rPr lang="fr-FR" smtClean="0"/>
              <a:t>‹#›</a:t>
            </a:fld>
            <a:endParaRPr lang="fr-FR" dirty="0"/>
          </a:p>
        </p:txBody>
      </p:sp>
      <p:grpSp>
        <p:nvGrpSpPr>
          <p:cNvPr id="7" name="Group 6"/>
          <p:cNvGrpSpPr/>
          <p:nvPr/>
        </p:nvGrpSpPr>
        <p:grpSpPr>
          <a:xfrm>
            <a:off x="-2" y="0"/>
            <a:ext cx="1884105" cy="1887824"/>
            <a:chOff x="-2" y="0"/>
            <a:chExt cx="1884105" cy="1887824"/>
          </a:xfrm>
        </p:grpSpPr>
        <p:grpSp>
          <p:nvGrpSpPr>
            <p:cNvPr id="8" name="Group 7"/>
            <p:cNvGrpSpPr/>
            <p:nvPr/>
          </p:nvGrpSpPr>
          <p:grpSpPr>
            <a:xfrm>
              <a:off x="-2" y="818"/>
              <a:ext cx="1884105" cy="1887006"/>
              <a:chOff x="-2" y="818"/>
              <a:chExt cx="1884105" cy="1887006"/>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9566" y="818"/>
                <a:ext cx="944537" cy="941640"/>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 y="942458"/>
                <a:ext cx="939567" cy="945366"/>
              </a:xfrm>
              <a:prstGeom prst="rect">
                <a:avLst/>
              </a:prstGeom>
            </p:spPr>
          </p:pic>
        </p:gr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0"/>
              <a:ext cx="939567" cy="942458"/>
            </a:xfrm>
            <a:prstGeom prst="rect">
              <a:avLst/>
            </a:prstGeom>
          </p:spPr>
        </p:pic>
      </p:grpSp>
      <p:sp>
        <p:nvSpPr>
          <p:cNvPr id="13" name="Title 1"/>
          <p:cNvSpPr>
            <a:spLocks noGrp="1"/>
          </p:cNvSpPr>
          <p:nvPr>
            <p:ph type="title"/>
          </p:nvPr>
        </p:nvSpPr>
        <p:spPr>
          <a:xfrm>
            <a:off x="1879132" y="0"/>
            <a:ext cx="10312867" cy="883167"/>
          </a:xfrm>
        </p:spPr>
        <p:txBody>
          <a:bodyPr>
            <a:normAutofit/>
          </a:bodyPr>
          <a:lstStyle>
            <a:lvl1pPr>
              <a:defRPr sz="2400" cap="all" baseline="0">
                <a:latin typeface="Arial Black" panose="020B0A04020102020204" pitchFamily="34" charset="0"/>
                <a:cs typeface="Adobe Naskh Medium" panose="01010101010101010101" pitchFamily="50" charset="-78"/>
              </a:defRPr>
            </a:lvl1pPr>
          </a:lstStyle>
          <a:p>
            <a:r>
              <a:rPr lang="en-US"/>
              <a:t>Click to edit Master title style</a:t>
            </a:r>
            <a:endParaRPr lang="fr-FR" dirty="0"/>
          </a:p>
        </p:txBody>
      </p:sp>
    </p:spTree>
    <p:extLst>
      <p:ext uri="{BB962C8B-B14F-4D97-AF65-F5344CB8AC3E}">
        <p14:creationId xmlns:p14="http://schemas.microsoft.com/office/powerpoint/2010/main" val="644420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p:cNvSpPr>
            <a:spLocks noGrp="1"/>
          </p:cNvSpPr>
          <p:nvPr>
            <p:ph type="dt" sz="half" idx="10"/>
          </p:nvPr>
        </p:nvSpPr>
        <p:spPr/>
        <p:txBody>
          <a:bodyPr/>
          <a:lstStyle/>
          <a:p>
            <a:fld id="{72BEDD24-6168-4C6E-B4D2-E6B466BDF756}" type="datetimeFigureOut">
              <a:rPr lang="fr-FR" smtClean="0"/>
              <a:t>27/10/2024</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46D0E966-1BD1-4C85-866E-DF3AF3395196}" type="slidenum">
              <a:rPr lang="fr-FR" smtClean="0"/>
              <a:t>‹#›</a:t>
            </a:fld>
            <a:endParaRPr lang="fr-FR" dirty="0"/>
          </a:p>
        </p:txBody>
      </p:sp>
    </p:spTree>
    <p:extLst>
      <p:ext uri="{BB962C8B-B14F-4D97-AF65-F5344CB8AC3E}">
        <p14:creationId xmlns:p14="http://schemas.microsoft.com/office/powerpoint/2010/main" val="4056858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p:cNvSpPr>
            <a:spLocks noGrp="1"/>
          </p:cNvSpPr>
          <p:nvPr>
            <p:ph type="dt" sz="half" idx="10"/>
          </p:nvPr>
        </p:nvSpPr>
        <p:spPr/>
        <p:txBody>
          <a:bodyPr/>
          <a:lstStyle/>
          <a:p>
            <a:fld id="{72BEDD24-6168-4C6E-B4D2-E6B466BDF756}" type="datetimeFigureOut">
              <a:rPr lang="fr-FR" smtClean="0"/>
              <a:t>27/10/2024</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46D0E966-1BD1-4C85-866E-DF3AF3395196}" type="slidenum">
              <a:rPr lang="fr-FR" smtClean="0"/>
              <a:t>‹#›</a:t>
            </a:fld>
            <a:endParaRPr lang="fr-FR" dirty="0"/>
          </a:p>
        </p:txBody>
      </p:sp>
    </p:spTree>
    <p:extLst>
      <p:ext uri="{BB962C8B-B14F-4D97-AF65-F5344CB8AC3E}">
        <p14:creationId xmlns:p14="http://schemas.microsoft.com/office/powerpoint/2010/main" val="264080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Date Placeholder 2"/>
          <p:cNvSpPr>
            <a:spLocks noGrp="1"/>
          </p:cNvSpPr>
          <p:nvPr>
            <p:ph type="dt" sz="half" idx="10"/>
          </p:nvPr>
        </p:nvSpPr>
        <p:spPr/>
        <p:txBody>
          <a:bodyPr/>
          <a:lstStyle/>
          <a:p>
            <a:fld id="{72BEDD24-6168-4C6E-B4D2-E6B466BDF756}" type="datetimeFigureOut">
              <a:rPr lang="fr-FR" smtClean="0"/>
              <a:t>27/10/2024</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46D0E966-1BD1-4C85-866E-DF3AF3395196}" type="slidenum">
              <a:rPr lang="fr-FR" smtClean="0"/>
              <a:t>‹#›</a:t>
            </a:fld>
            <a:endParaRPr lang="fr-FR" dirty="0"/>
          </a:p>
        </p:txBody>
      </p:sp>
    </p:spTree>
    <p:extLst>
      <p:ext uri="{BB962C8B-B14F-4D97-AF65-F5344CB8AC3E}">
        <p14:creationId xmlns:p14="http://schemas.microsoft.com/office/powerpoint/2010/main" val="2462058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BEDD24-6168-4C6E-B4D2-E6B466BDF756}" type="datetimeFigureOut">
              <a:rPr lang="fr-FR" smtClean="0"/>
              <a:t>27/10/2024</a:t>
            </a:fld>
            <a:endParaRPr lang="fr-FR" dirty="0"/>
          </a:p>
        </p:txBody>
      </p:sp>
      <p:sp>
        <p:nvSpPr>
          <p:cNvPr id="3" name="Footer Placeholder 2"/>
          <p:cNvSpPr>
            <a:spLocks noGrp="1"/>
          </p:cNvSpPr>
          <p:nvPr>
            <p:ph type="ftr" sz="quarter" idx="11"/>
          </p:nvPr>
        </p:nvSpPr>
        <p:spPr/>
        <p:txBody>
          <a:bodyPr/>
          <a:lstStyle/>
          <a:p>
            <a:endParaRPr lang="fr-FR" dirty="0"/>
          </a:p>
        </p:txBody>
      </p:sp>
      <p:sp>
        <p:nvSpPr>
          <p:cNvPr id="4" name="Slide Number Placeholder 3"/>
          <p:cNvSpPr>
            <a:spLocks noGrp="1"/>
          </p:cNvSpPr>
          <p:nvPr>
            <p:ph type="sldNum" sz="quarter" idx="12"/>
          </p:nvPr>
        </p:nvSpPr>
        <p:spPr/>
        <p:txBody>
          <a:bodyPr/>
          <a:lstStyle/>
          <a:p>
            <a:fld id="{46D0E966-1BD1-4C85-866E-DF3AF3395196}" type="slidenum">
              <a:rPr lang="fr-FR" smtClean="0"/>
              <a:t>‹#›</a:t>
            </a:fld>
            <a:endParaRPr lang="fr-FR" dirty="0"/>
          </a:p>
        </p:txBody>
      </p:sp>
    </p:spTree>
    <p:extLst>
      <p:ext uri="{BB962C8B-B14F-4D97-AF65-F5344CB8AC3E}">
        <p14:creationId xmlns:p14="http://schemas.microsoft.com/office/powerpoint/2010/main" val="915845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BEDD24-6168-4C6E-B4D2-E6B466BDF756}" type="datetimeFigureOut">
              <a:rPr lang="fr-FR" smtClean="0"/>
              <a:t>27/10/2024</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46D0E966-1BD1-4C85-866E-DF3AF3395196}" type="slidenum">
              <a:rPr lang="fr-FR" smtClean="0"/>
              <a:t>‹#›</a:t>
            </a:fld>
            <a:endParaRPr lang="fr-FR" dirty="0"/>
          </a:p>
        </p:txBody>
      </p:sp>
    </p:spTree>
    <p:extLst>
      <p:ext uri="{BB962C8B-B14F-4D97-AF65-F5344CB8AC3E}">
        <p14:creationId xmlns:p14="http://schemas.microsoft.com/office/powerpoint/2010/main" val="3799216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fr-FR"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BEDD24-6168-4C6E-B4D2-E6B466BDF756}" type="datetimeFigureOut">
              <a:rPr lang="fr-FR" smtClean="0"/>
              <a:t>27/10/2024</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46D0E966-1BD1-4C85-866E-DF3AF3395196}" type="slidenum">
              <a:rPr lang="fr-FR" smtClean="0"/>
              <a:t>‹#›</a:t>
            </a:fld>
            <a:endParaRPr lang="fr-FR" dirty="0"/>
          </a:p>
        </p:txBody>
      </p:sp>
    </p:spTree>
    <p:extLst>
      <p:ext uri="{BB962C8B-B14F-4D97-AF65-F5344CB8AC3E}">
        <p14:creationId xmlns:p14="http://schemas.microsoft.com/office/powerpoint/2010/main" val="3176748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10"/>
          </p:nvPr>
        </p:nvSpPr>
        <p:spPr/>
        <p:txBody>
          <a:bodyPr/>
          <a:lstStyle/>
          <a:p>
            <a:fld id="{72BEDD24-6168-4C6E-B4D2-E6B466BDF756}" type="datetimeFigureOut">
              <a:rPr lang="fr-FR" smtClean="0"/>
              <a:t>27/10/2024</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46D0E966-1BD1-4C85-866E-DF3AF3395196}" type="slidenum">
              <a:rPr lang="fr-FR" smtClean="0"/>
              <a:t>‹#›</a:t>
            </a:fld>
            <a:endParaRPr lang="fr-FR" dirty="0"/>
          </a:p>
        </p:txBody>
      </p:sp>
    </p:spTree>
    <p:extLst>
      <p:ext uri="{BB962C8B-B14F-4D97-AF65-F5344CB8AC3E}">
        <p14:creationId xmlns:p14="http://schemas.microsoft.com/office/powerpoint/2010/main" val="2826867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BEDD24-6168-4C6E-B4D2-E6B466BDF756}" type="datetimeFigureOut">
              <a:rPr lang="fr-FR" smtClean="0"/>
              <a:t>27/10/2024</a:t>
            </a:fld>
            <a:endParaRPr lang="fr-FR"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D0E966-1BD1-4C85-866E-DF3AF3395196}" type="slidenum">
              <a:rPr lang="fr-FR" smtClean="0"/>
              <a:t>‹#›</a:t>
            </a:fld>
            <a:endParaRPr lang="fr-FR" dirty="0"/>
          </a:p>
        </p:txBody>
      </p:sp>
    </p:spTree>
    <p:extLst>
      <p:ext uri="{BB962C8B-B14F-4D97-AF65-F5344CB8AC3E}">
        <p14:creationId xmlns:p14="http://schemas.microsoft.com/office/powerpoint/2010/main" val="42687836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iho-ohi/S-100-Validation-Checks/issue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3383" y="2498209"/>
            <a:ext cx="9776088" cy="29238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S-100 </a:t>
            </a:r>
            <a:r>
              <a:rPr kumimoji="0" lang="en-US" sz="3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Validation Tests sub group </a:t>
            </a:r>
          </a:p>
          <a:p>
            <a:pPr marL="0" marR="0" lvl="0" indent="0" algn="ctr" defTabSz="914400" rtl="0" eaLnBrk="1" fontAlgn="auto" latinLnBrk="0" hangingPunct="1">
              <a:lnSpc>
                <a:spcPct val="100000"/>
              </a:lnSpc>
              <a:spcBef>
                <a:spcPts val="0"/>
              </a:spcBef>
              <a:spcAft>
                <a:spcPts val="0"/>
              </a:spcAft>
              <a:buClrTx/>
              <a:buSzTx/>
              <a:buFontTx/>
              <a:buNone/>
              <a:tabLst/>
              <a:defRPr/>
            </a:pPr>
            <a:br>
              <a:rPr kumimoji="0" lang="en-GB" sz="2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br>
            <a:r>
              <a:rPr kumimoji="0" lang="en-GB" sz="2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10</a:t>
            </a:r>
            <a:r>
              <a:rPr lang="en-GB" sz="2400" b="1" baseline="30000" dirty="0" err="1">
                <a:solidFill>
                  <a:prstClr val="black"/>
                </a:solidFill>
                <a:latin typeface="Arial" panose="020B0604020202020204" pitchFamily="34" charset="0"/>
                <a:cs typeface="Arial" panose="020B0604020202020204" pitchFamily="34" charset="0"/>
              </a:rPr>
              <a:t>th</a:t>
            </a:r>
            <a:r>
              <a:rPr kumimoji="0" lang="en-GB" sz="2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VTC Meeting</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algn="ctr">
              <a:defRPr/>
            </a:pPr>
            <a:r>
              <a:rPr lang="en-GB" sz="2400" dirty="0">
                <a:solidFill>
                  <a:prstClr val="black"/>
                </a:solidFill>
                <a:latin typeface="Arial" panose="020B0604020202020204" pitchFamily="34" charset="0"/>
                <a:cs typeface="Arial" panose="020B0604020202020204" pitchFamily="34" charset="0"/>
              </a:rPr>
              <a:t>28</a:t>
            </a:r>
            <a:r>
              <a:rPr lang="en-GB" sz="2400" baseline="30000" dirty="0">
                <a:solidFill>
                  <a:prstClr val="black"/>
                </a:solidFill>
                <a:latin typeface="Arial" panose="020B0604020202020204" pitchFamily="34" charset="0"/>
                <a:cs typeface="Arial" panose="020B0604020202020204" pitchFamily="34" charset="0"/>
              </a:rPr>
              <a:t>th</a:t>
            </a:r>
            <a:r>
              <a:rPr lang="en-GB" sz="2400" dirty="0">
                <a:solidFill>
                  <a:prstClr val="black"/>
                </a:solidFill>
                <a:latin typeface="Arial" panose="020B0604020202020204" pitchFamily="34" charset="0"/>
                <a:cs typeface="Arial" panose="020B0604020202020204" pitchFamily="34" charset="0"/>
              </a:rPr>
              <a:t> October 2024</a:t>
            </a:r>
            <a:endParaRPr lang="en-GB" sz="2400" b="1" dirty="0">
              <a:solidFill>
                <a:prstClr val="black"/>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086829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9C8F57-F45C-47A2-B2BF-D642F9963D6B}"/>
              </a:ext>
            </a:extLst>
          </p:cNvPr>
          <p:cNvSpPr>
            <a:spLocks noGrp="1"/>
          </p:cNvSpPr>
          <p:nvPr>
            <p:ph idx="1"/>
          </p:nvPr>
        </p:nvSpPr>
        <p:spPr>
          <a:xfrm>
            <a:off x="838200" y="1404958"/>
            <a:ext cx="10515600" cy="5243216"/>
          </a:xfrm>
        </p:spPr>
        <p:txBody>
          <a:bodyPr>
            <a:normAutofit/>
          </a:bodyPr>
          <a:lstStyle/>
          <a:p>
            <a:r>
              <a:rPr lang="en-US" sz="2400" dirty="0"/>
              <a:t>Use of current S-58 Classifications – Critical Error, Error &amp; Warning –  ENC and ECDIS specific.</a:t>
            </a:r>
          </a:p>
          <a:p>
            <a:pPr lvl="1"/>
            <a:r>
              <a:rPr lang="en-US" sz="2000" dirty="0"/>
              <a:t>Will need rewording for S-100  </a:t>
            </a:r>
          </a:p>
          <a:p>
            <a:endParaRPr lang="en-US" dirty="0"/>
          </a:p>
          <a:p>
            <a:endParaRPr lang="en-US" dirty="0"/>
          </a:p>
          <a:p>
            <a:endParaRPr lang="en-US" dirty="0"/>
          </a:p>
          <a:p>
            <a:endParaRPr lang="en-US" dirty="0"/>
          </a:p>
          <a:p>
            <a:endParaRPr lang="en-US" dirty="0"/>
          </a:p>
          <a:p>
            <a:endParaRPr lang="en-US" dirty="0"/>
          </a:p>
          <a:p>
            <a:r>
              <a:rPr lang="en-US" sz="2400" dirty="0"/>
              <a:t>GitHub Issue open on whether to change Critical Error to just Critical to avoid confusion #52</a:t>
            </a:r>
          </a:p>
          <a:p>
            <a:endParaRPr lang="da-DK" dirty="0"/>
          </a:p>
        </p:txBody>
      </p:sp>
      <p:sp>
        <p:nvSpPr>
          <p:cNvPr id="3" name="Title 2">
            <a:extLst>
              <a:ext uri="{FF2B5EF4-FFF2-40B4-BE49-F238E27FC236}">
                <a16:creationId xmlns:a16="http://schemas.microsoft.com/office/drawing/2014/main" id="{19C63915-28A9-49D9-8BC3-043AC5587FC2}"/>
              </a:ext>
            </a:extLst>
          </p:cNvPr>
          <p:cNvSpPr>
            <a:spLocks noGrp="1"/>
          </p:cNvSpPr>
          <p:nvPr>
            <p:ph type="title"/>
          </p:nvPr>
        </p:nvSpPr>
        <p:spPr/>
        <p:txBody>
          <a:bodyPr/>
          <a:lstStyle/>
          <a:p>
            <a:r>
              <a:rPr lang="en-US" dirty="0"/>
              <a:t>Check classification</a:t>
            </a:r>
            <a:endParaRPr lang="da-DK" dirty="0"/>
          </a:p>
        </p:txBody>
      </p:sp>
      <p:pic>
        <p:nvPicPr>
          <p:cNvPr id="4" name="Picture 3">
            <a:extLst>
              <a:ext uri="{FF2B5EF4-FFF2-40B4-BE49-F238E27FC236}">
                <a16:creationId xmlns:a16="http://schemas.microsoft.com/office/drawing/2014/main" id="{F57EEEC2-7F76-4EB4-AE82-F6FC0C4A57D5}"/>
              </a:ext>
            </a:extLst>
          </p:cNvPr>
          <p:cNvPicPr>
            <a:picLocks noChangeAspect="1"/>
          </p:cNvPicPr>
          <p:nvPr/>
        </p:nvPicPr>
        <p:blipFill>
          <a:blip r:embed="rId2"/>
          <a:stretch>
            <a:fillRect/>
          </a:stretch>
        </p:blipFill>
        <p:spPr>
          <a:xfrm>
            <a:off x="2623931" y="2721059"/>
            <a:ext cx="6012759" cy="2405104"/>
          </a:xfrm>
          <a:prstGeom prst="rect">
            <a:avLst/>
          </a:prstGeom>
        </p:spPr>
      </p:pic>
    </p:spTree>
    <p:extLst>
      <p:ext uri="{BB962C8B-B14F-4D97-AF65-F5344CB8AC3E}">
        <p14:creationId xmlns:p14="http://schemas.microsoft.com/office/powerpoint/2010/main" val="2530850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D23A1C-50BF-451D-88F6-1D1246C29FB4}"/>
              </a:ext>
            </a:extLst>
          </p:cNvPr>
          <p:cNvSpPr>
            <a:spLocks noGrp="1"/>
          </p:cNvSpPr>
          <p:nvPr>
            <p:ph idx="1"/>
          </p:nvPr>
        </p:nvSpPr>
        <p:spPr>
          <a:xfrm>
            <a:off x="881369" y="1189862"/>
            <a:ext cx="10515600" cy="4351338"/>
          </a:xfrm>
        </p:spPr>
        <p:txBody>
          <a:bodyPr/>
          <a:lstStyle/>
          <a:p>
            <a:r>
              <a:rPr lang="en-US" dirty="0"/>
              <a:t>Linking which S-100 validation checks or Parts are relevant to different Product Specifications?</a:t>
            </a:r>
          </a:p>
          <a:p>
            <a:endParaRPr lang="en-US" dirty="0"/>
          </a:p>
          <a:p>
            <a:endParaRPr lang="en-US" dirty="0"/>
          </a:p>
          <a:p>
            <a:endParaRPr lang="en-US" dirty="0"/>
          </a:p>
          <a:p>
            <a:endParaRPr lang="da-DK" dirty="0"/>
          </a:p>
        </p:txBody>
      </p:sp>
      <p:sp>
        <p:nvSpPr>
          <p:cNvPr id="3" name="Title 2">
            <a:extLst>
              <a:ext uri="{FF2B5EF4-FFF2-40B4-BE49-F238E27FC236}">
                <a16:creationId xmlns:a16="http://schemas.microsoft.com/office/drawing/2014/main" id="{58CE9092-CDAC-419F-8BBC-B312F78A2AA4}"/>
              </a:ext>
            </a:extLst>
          </p:cNvPr>
          <p:cNvSpPr>
            <a:spLocks noGrp="1"/>
          </p:cNvSpPr>
          <p:nvPr>
            <p:ph type="title"/>
          </p:nvPr>
        </p:nvSpPr>
        <p:spPr/>
        <p:txBody>
          <a:bodyPr/>
          <a:lstStyle/>
          <a:p>
            <a:r>
              <a:rPr lang="en-US" dirty="0"/>
              <a:t>Applicability of generic S-100 checks to PS</a:t>
            </a:r>
            <a:endParaRPr lang="da-DK" dirty="0"/>
          </a:p>
        </p:txBody>
      </p:sp>
      <p:pic>
        <p:nvPicPr>
          <p:cNvPr id="7" name="Picture 6">
            <a:extLst>
              <a:ext uri="{FF2B5EF4-FFF2-40B4-BE49-F238E27FC236}">
                <a16:creationId xmlns:a16="http://schemas.microsoft.com/office/drawing/2014/main" id="{23BE975F-B737-48D8-A1BA-1ECB6DA1F5CC}"/>
              </a:ext>
            </a:extLst>
          </p:cNvPr>
          <p:cNvPicPr>
            <a:picLocks noChangeAspect="1"/>
          </p:cNvPicPr>
          <p:nvPr/>
        </p:nvPicPr>
        <p:blipFill>
          <a:blip r:embed="rId2"/>
          <a:stretch>
            <a:fillRect/>
          </a:stretch>
        </p:blipFill>
        <p:spPr>
          <a:xfrm>
            <a:off x="1597822" y="3559489"/>
            <a:ext cx="3555689" cy="2964932"/>
          </a:xfrm>
          <a:prstGeom prst="rect">
            <a:avLst/>
          </a:prstGeom>
        </p:spPr>
      </p:pic>
      <p:pic>
        <p:nvPicPr>
          <p:cNvPr id="8" name="Picture 7">
            <a:extLst>
              <a:ext uri="{FF2B5EF4-FFF2-40B4-BE49-F238E27FC236}">
                <a16:creationId xmlns:a16="http://schemas.microsoft.com/office/drawing/2014/main" id="{C5491E98-EFEF-4728-8CB1-6274761725B1}"/>
              </a:ext>
            </a:extLst>
          </p:cNvPr>
          <p:cNvPicPr>
            <a:picLocks noChangeAspect="1"/>
          </p:cNvPicPr>
          <p:nvPr/>
        </p:nvPicPr>
        <p:blipFill>
          <a:blip r:embed="rId3"/>
          <a:stretch>
            <a:fillRect/>
          </a:stretch>
        </p:blipFill>
        <p:spPr>
          <a:xfrm>
            <a:off x="5686996" y="3708618"/>
            <a:ext cx="4100513" cy="2815803"/>
          </a:xfrm>
          <a:prstGeom prst="rect">
            <a:avLst/>
          </a:prstGeom>
        </p:spPr>
      </p:pic>
      <p:pic>
        <p:nvPicPr>
          <p:cNvPr id="9" name="Picture 8">
            <a:extLst>
              <a:ext uri="{FF2B5EF4-FFF2-40B4-BE49-F238E27FC236}">
                <a16:creationId xmlns:a16="http://schemas.microsoft.com/office/drawing/2014/main" id="{8F0A1AC8-1831-40AC-BB0B-8A1170CC464F}"/>
              </a:ext>
            </a:extLst>
          </p:cNvPr>
          <p:cNvPicPr>
            <a:picLocks noChangeAspect="1"/>
          </p:cNvPicPr>
          <p:nvPr/>
        </p:nvPicPr>
        <p:blipFill>
          <a:blip r:embed="rId4"/>
          <a:stretch>
            <a:fillRect/>
          </a:stretch>
        </p:blipFill>
        <p:spPr>
          <a:xfrm>
            <a:off x="1561935" y="2143332"/>
            <a:ext cx="6553855" cy="1379759"/>
          </a:xfrm>
          <a:prstGeom prst="rect">
            <a:avLst/>
          </a:prstGeom>
        </p:spPr>
      </p:pic>
    </p:spTree>
    <p:extLst>
      <p:ext uri="{BB962C8B-B14F-4D97-AF65-F5344CB8AC3E}">
        <p14:creationId xmlns:p14="http://schemas.microsoft.com/office/powerpoint/2010/main" val="4062075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7445EE-9996-4743-BC99-8E8CCBFB5715}"/>
              </a:ext>
            </a:extLst>
          </p:cNvPr>
          <p:cNvSpPr>
            <a:spLocks noGrp="1"/>
          </p:cNvSpPr>
          <p:nvPr>
            <p:ph idx="1"/>
          </p:nvPr>
        </p:nvSpPr>
        <p:spPr>
          <a:xfrm>
            <a:off x="961886" y="795131"/>
            <a:ext cx="10907643" cy="5870712"/>
          </a:xfrm>
        </p:spPr>
        <p:txBody>
          <a:bodyPr>
            <a:normAutofit fontScale="92500" lnSpcReduction="20000"/>
          </a:bodyPr>
          <a:lstStyle/>
          <a:p>
            <a:pPr marL="0" indent="0">
              <a:buNone/>
            </a:pPr>
            <a:endParaRPr lang="en-US" dirty="0"/>
          </a:p>
          <a:p>
            <a:pPr marL="0" indent="0">
              <a:buNone/>
            </a:pPr>
            <a:r>
              <a:rPr lang="da-DK" sz="2400" dirty="0"/>
              <a:t>The S-100 validation checks contain a mixture of checks for two very different use cases.</a:t>
            </a:r>
          </a:p>
          <a:p>
            <a:pPr lvl="1"/>
            <a:r>
              <a:rPr lang="da-DK" sz="2100" dirty="0"/>
              <a:t>Checks for products, which are used by data producers to validate datasets .</a:t>
            </a:r>
          </a:p>
          <a:p>
            <a:pPr lvl="1"/>
            <a:r>
              <a:rPr lang="da-DK" sz="2100" dirty="0"/>
              <a:t>Checks to validate standards. These are used by standards organizations, such as the IHO to validate that their standards, i.e. product specifications, feature catalogues, etc. are compliant with S-100. An example is check S100_Dev0009.</a:t>
            </a:r>
          </a:p>
          <a:p>
            <a:pPr lvl="1"/>
            <a:endParaRPr lang="da-DK" dirty="0"/>
          </a:p>
          <a:p>
            <a:pPr lvl="1"/>
            <a:endParaRPr lang="da-DK" dirty="0"/>
          </a:p>
          <a:p>
            <a:pPr lvl="1"/>
            <a:endParaRPr lang="da-DK" dirty="0"/>
          </a:p>
          <a:p>
            <a:pPr marL="0" indent="0">
              <a:buNone/>
            </a:pPr>
            <a:r>
              <a:rPr lang="da-DK" sz="2400" dirty="0"/>
              <a:t>These two types of checks have very different user groups. </a:t>
            </a:r>
          </a:p>
          <a:p>
            <a:pPr lvl="1"/>
            <a:r>
              <a:rPr lang="da-DK" sz="2100" dirty="0"/>
              <a:t>It is not the responsibility of the data producer to validate components of the standard, e.g., feature catalogues. Once signed, it is assumed that the feature catalogue has been validated and is correct.</a:t>
            </a:r>
          </a:p>
          <a:p>
            <a:pPr lvl="1"/>
            <a:r>
              <a:rPr lang="da-DK" sz="2100" dirty="0"/>
              <a:t>Validation software designed to validate datasets should not be required to validate components of the standard. There will be separate software applications for points 1 and 2, since the user groups are very different. As such, it would be a very good idea to somehow mark validation checks related to the verification of a standard.</a:t>
            </a:r>
          </a:p>
          <a:p>
            <a:pPr lvl="1"/>
            <a:endParaRPr lang="en-US" dirty="0"/>
          </a:p>
          <a:p>
            <a:pPr marL="0" indent="0">
              <a:buNone/>
            </a:pPr>
            <a:r>
              <a:rPr lang="en-US" sz="2400" b="1" dirty="0"/>
              <a:t>Proposal: Raise as topic at S-100 WG with potential options</a:t>
            </a:r>
          </a:p>
          <a:p>
            <a:pPr marL="0" indent="0">
              <a:buNone/>
            </a:pPr>
            <a:r>
              <a:rPr lang="en-US" sz="2400" b="1" dirty="0"/>
              <a:t>e.g. different document, separate sections in S-158:100 or tag to identify.</a:t>
            </a:r>
            <a:endParaRPr lang="da-DK" sz="2400" b="1" dirty="0"/>
          </a:p>
          <a:p>
            <a:pPr marL="0" indent="0">
              <a:buNone/>
            </a:pPr>
            <a:endParaRPr lang="da-DK" dirty="0"/>
          </a:p>
        </p:txBody>
      </p:sp>
      <p:sp>
        <p:nvSpPr>
          <p:cNvPr id="3" name="Title 2">
            <a:extLst>
              <a:ext uri="{FF2B5EF4-FFF2-40B4-BE49-F238E27FC236}">
                <a16:creationId xmlns:a16="http://schemas.microsoft.com/office/drawing/2014/main" id="{FBB4BF70-3FE5-4181-8BFD-313ECE15679B}"/>
              </a:ext>
            </a:extLst>
          </p:cNvPr>
          <p:cNvSpPr>
            <a:spLocks noGrp="1"/>
          </p:cNvSpPr>
          <p:nvPr>
            <p:ph type="title"/>
          </p:nvPr>
        </p:nvSpPr>
        <p:spPr/>
        <p:txBody>
          <a:bodyPr/>
          <a:lstStyle/>
          <a:p>
            <a:r>
              <a:rPr lang="en-US" dirty="0"/>
              <a:t>Difference between dataset checks and standards checks</a:t>
            </a:r>
            <a:endParaRPr lang="da-DK" dirty="0"/>
          </a:p>
        </p:txBody>
      </p:sp>
      <p:pic>
        <p:nvPicPr>
          <p:cNvPr id="4" name="Picture 3">
            <a:extLst>
              <a:ext uri="{FF2B5EF4-FFF2-40B4-BE49-F238E27FC236}">
                <a16:creationId xmlns:a16="http://schemas.microsoft.com/office/drawing/2014/main" id="{A31A658B-0351-4EB6-BA4E-34506B84F5F8}"/>
              </a:ext>
            </a:extLst>
          </p:cNvPr>
          <p:cNvPicPr>
            <a:picLocks noChangeAspect="1"/>
          </p:cNvPicPr>
          <p:nvPr/>
        </p:nvPicPr>
        <p:blipFill>
          <a:blip r:embed="rId2"/>
          <a:stretch>
            <a:fillRect/>
          </a:stretch>
        </p:blipFill>
        <p:spPr>
          <a:xfrm>
            <a:off x="1263372" y="2848941"/>
            <a:ext cx="9439965" cy="639489"/>
          </a:xfrm>
          <a:prstGeom prst="rect">
            <a:avLst/>
          </a:prstGeom>
        </p:spPr>
      </p:pic>
    </p:spTree>
    <p:extLst>
      <p:ext uri="{BB962C8B-B14F-4D97-AF65-F5344CB8AC3E}">
        <p14:creationId xmlns:p14="http://schemas.microsoft.com/office/powerpoint/2010/main" val="4128199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B90707-2DBB-4D14-9E6D-7E2097AE32BB}"/>
              </a:ext>
            </a:extLst>
          </p:cNvPr>
          <p:cNvSpPr>
            <a:spLocks noGrp="1"/>
          </p:cNvSpPr>
          <p:nvPr>
            <p:ph idx="1"/>
          </p:nvPr>
        </p:nvSpPr>
        <p:spPr>
          <a:xfrm>
            <a:off x="983406" y="1052505"/>
            <a:ext cx="10515600" cy="4351338"/>
          </a:xfrm>
        </p:spPr>
        <p:txBody>
          <a:bodyPr>
            <a:normAutofit fontScale="47500" lnSpcReduction="20000"/>
          </a:bodyPr>
          <a:lstStyle/>
          <a:p>
            <a:pPr marL="0" indent="0">
              <a:buNone/>
            </a:pPr>
            <a:r>
              <a:rPr lang="en-US" dirty="0"/>
              <a:t>I would like to provide some recommendations and comments as follow: </a:t>
            </a:r>
            <a:endParaRPr lang="da-DK" dirty="0"/>
          </a:p>
          <a:p>
            <a:pPr marL="0" indent="0">
              <a:buNone/>
            </a:pPr>
            <a:r>
              <a:rPr lang="en-US" dirty="0"/>
              <a:t>1. it is recommended to swap the positions of column “Data Quality Measure” and column “Classification”</a:t>
            </a:r>
            <a:r>
              <a:rPr lang="da-DK" dirty="0"/>
              <a:t>。</a:t>
            </a:r>
            <a:r>
              <a:rPr lang="en-US" dirty="0"/>
              <a:t> </a:t>
            </a:r>
            <a:endParaRPr lang="da-DK" dirty="0"/>
          </a:p>
          <a:p>
            <a:pPr marL="0" indent="0">
              <a:buNone/>
            </a:pPr>
            <a:r>
              <a:rPr lang="en-US" dirty="0"/>
              <a:t>2. There is an ordering in data quality evaluation which is recommended to be followed in the template. When evaluating data quality, the usual ordering is: </a:t>
            </a:r>
            <a:endParaRPr lang="da-DK" dirty="0"/>
          </a:p>
          <a:p>
            <a:pPr marL="0" indent="0">
              <a:buNone/>
            </a:pPr>
            <a:r>
              <a:rPr lang="en-US" dirty="0"/>
              <a:t>a)     Logical consistency/Format consistency: The very first to be evaluated is the readability (or interpretability) of the data to decide whether it is possible to decode/read/understand the data or not. Not interpretable data should be reported and ignored in the further evaluation. The result of the format consistency should describe which parts of the data are not readable. </a:t>
            </a:r>
            <a:endParaRPr lang="da-DK" dirty="0"/>
          </a:p>
          <a:p>
            <a:pPr marL="0" indent="0">
              <a:buNone/>
            </a:pPr>
            <a:r>
              <a:rPr lang="en-US" dirty="0"/>
              <a:t>b)     Other Logical consistency (concept consistency, domain consistency and topological consistency): Decide if the rules set up for the data set are followed. Parts of the data set not conforming to the rules should be ignored in the further evaluation. </a:t>
            </a:r>
            <a:endParaRPr lang="da-DK" dirty="0"/>
          </a:p>
          <a:p>
            <a:pPr marL="0" indent="0">
              <a:buNone/>
            </a:pPr>
            <a:r>
              <a:rPr lang="en-US" dirty="0"/>
              <a:t>c)     Completeness (Commission and omission): The next step in the evaluation is the feature (not attribute or item) existence aspect covered by completeness. To evaluate this, the features in the actual data set and the ground truth data are compared, and commissions and omissions reported. </a:t>
            </a:r>
            <a:endParaRPr lang="da-DK" dirty="0"/>
          </a:p>
          <a:p>
            <a:pPr marL="0" indent="0">
              <a:buNone/>
            </a:pPr>
            <a:r>
              <a:rPr lang="en-US" dirty="0"/>
              <a:t>d)     Accuracy (positional, thematic and temporal aspects): The last step in the evaluation covers the accuracy aspect, measuring the deviation between actual and ground truth feature properties. These measurements can be based only on parts of the data set present in both the actual data set and the universe of discourse. </a:t>
            </a:r>
            <a:endParaRPr lang="da-DK" dirty="0"/>
          </a:p>
          <a:p>
            <a:pPr marL="0" indent="0">
              <a:buNone/>
            </a:pPr>
            <a:r>
              <a:rPr lang="en-US" dirty="0"/>
              <a:t> </a:t>
            </a:r>
            <a:endParaRPr lang="da-DK" dirty="0"/>
          </a:p>
          <a:p>
            <a:pPr marL="0" indent="0">
              <a:buNone/>
            </a:pPr>
            <a:r>
              <a:rPr lang="en-US" dirty="0"/>
              <a:t>3. A draft guidelines on the data quality evaluation of S-100 products has been developed by DQWG and presented in HSSC16. Noting the link between S-158 and the Data quality evaluation of S-100 products, HSSC invited the DQWG and the S-100WG to discuss the possible </a:t>
            </a:r>
            <a:r>
              <a:rPr lang="en-US" b="1" dirty="0"/>
              <a:t>development of a guidance on data quality evaluation of S-100 products </a:t>
            </a:r>
            <a:r>
              <a:rPr lang="en-US" dirty="0"/>
              <a:t>(Action HSSC16/72). I will try to share the draft guidelines in S-100WG9. </a:t>
            </a:r>
          </a:p>
          <a:p>
            <a:pPr marL="0" indent="0">
              <a:buNone/>
            </a:pPr>
            <a:r>
              <a:rPr lang="en-US" dirty="0"/>
              <a:t>(paper submitted to S-100 WG 9-08.02)</a:t>
            </a:r>
            <a:endParaRPr lang="da-DK" dirty="0"/>
          </a:p>
          <a:p>
            <a:endParaRPr lang="da-DK" dirty="0"/>
          </a:p>
        </p:txBody>
      </p:sp>
      <p:sp>
        <p:nvSpPr>
          <p:cNvPr id="3" name="Title 2">
            <a:extLst>
              <a:ext uri="{FF2B5EF4-FFF2-40B4-BE49-F238E27FC236}">
                <a16:creationId xmlns:a16="http://schemas.microsoft.com/office/drawing/2014/main" id="{5A5585D7-D1EE-435B-891E-9FEFBAB71532}"/>
              </a:ext>
            </a:extLst>
          </p:cNvPr>
          <p:cNvSpPr>
            <a:spLocks noGrp="1"/>
          </p:cNvSpPr>
          <p:nvPr>
            <p:ph type="title"/>
          </p:nvPr>
        </p:nvSpPr>
        <p:spPr/>
        <p:txBody>
          <a:bodyPr/>
          <a:lstStyle/>
          <a:p>
            <a:r>
              <a:rPr lang="en-US" dirty="0"/>
              <a:t>Template feedback - DQWG </a:t>
            </a:r>
            <a:endParaRPr lang="da-DK" dirty="0"/>
          </a:p>
        </p:txBody>
      </p:sp>
      <p:graphicFrame>
        <p:nvGraphicFramePr>
          <p:cNvPr id="5" name="Table 4">
            <a:extLst>
              <a:ext uri="{FF2B5EF4-FFF2-40B4-BE49-F238E27FC236}">
                <a16:creationId xmlns:a16="http://schemas.microsoft.com/office/drawing/2014/main" id="{959A3906-8892-4C3F-8949-79EDF01477AE}"/>
              </a:ext>
            </a:extLst>
          </p:cNvPr>
          <p:cNvGraphicFramePr>
            <a:graphicFrameLocks noGrp="1"/>
          </p:cNvGraphicFramePr>
          <p:nvPr>
            <p:extLst>
              <p:ext uri="{D42A27DB-BD31-4B8C-83A1-F6EECF244321}">
                <p14:modId xmlns:p14="http://schemas.microsoft.com/office/powerpoint/2010/main" val="4187623373"/>
              </p:ext>
            </p:extLst>
          </p:nvPr>
        </p:nvGraphicFramePr>
        <p:xfrm>
          <a:off x="682857" y="5631605"/>
          <a:ext cx="10865197" cy="518028"/>
        </p:xfrm>
        <a:graphic>
          <a:graphicData uri="http://schemas.openxmlformats.org/drawingml/2006/table">
            <a:tbl>
              <a:tblPr firstRow="1" bandRow="1">
                <a:tableStyleId>{5C22544A-7EE6-4342-B048-85BDC9FD1C3A}</a:tableStyleId>
              </a:tblPr>
              <a:tblGrid>
                <a:gridCol w="905433">
                  <a:extLst>
                    <a:ext uri="{9D8B030D-6E8A-4147-A177-3AD203B41FA5}">
                      <a16:colId xmlns:a16="http://schemas.microsoft.com/office/drawing/2014/main" val="733975783"/>
                    </a:ext>
                  </a:extLst>
                </a:gridCol>
                <a:gridCol w="905433">
                  <a:extLst>
                    <a:ext uri="{9D8B030D-6E8A-4147-A177-3AD203B41FA5}">
                      <a16:colId xmlns:a16="http://schemas.microsoft.com/office/drawing/2014/main" val="3458330543"/>
                    </a:ext>
                  </a:extLst>
                </a:gridCol>
                <a:gridCol w="905433">
                  <a:extLst>
                    <a:ext uri="{9D8B030D-6E8A-4147-A177-3AD203B41FA5}">
                      <a16:colId xmlns:a16="http://schemas.microsoft.com/office/drawing/2014/main" val="1122084204"/>
                    </a:ext>
                  </a:extLst>
                </a:gridCol>
                <a:gridCol w="905433">
                  <a:extLst>
                    <a:ext uri="{9D8B030D-6E8A-4147-A177-3AD203B41FA5}">
                      <a16:colId xmlns:a16="http://schemas.microsoft.com/office/drawing/2014/main" val="4251680571"/>
                    </a:ext>
                  </a:extLst>
                </a:gridCol>
                <a:gridCol w="905433">
                  <a:extLst>
                    <a:ext uri="{9D8B030D-6E8A-4147-A177-3AD203B41FA5}">
                      <a16:colId xmlns:a16="http://schemas.microsoft.com/office/drawing/2014/main" val="3253162550"/>
                    </a:ext>
                  </a:extLst>
                </a:gridCol>
                <a:gridCol w="833927">
                  <a:extLst>
                    <a:ext uri="{9D8B030D-6E8A-4147-A177-3AD203B41FA5}">
                      <a16:colId xmlns:a16="http://schemas.microsoft.com/office/drawing/2014/main" val="1218855222"/>
                    </a:ext>
                  </a:extLst>
                </a:gridCol>
                <a:gridCol w="1265944">
                  <a:extLst>
                    <a:ext uri="{9D8B030D-6E8A-4147-A177-3AD203B41FA5}">
                      <a16:colId xmlns:a16="http://schemas.microsoft.com/office/drawing/2014/main" val="3234884987"/>
                    </a:ext>
                  </a:extLst>
                </a:gridCol>
                <a:gridCol w="616429">
                  <a:extLst>
                    <a:ext uri="{9D8B030D-6E8A-4147-A177-3AD203B41FA5}">
                      <a16:colId xmlns:a16="http://schemas.microsoft.com/office/drawing/2014/main" val="138417726"/>
                    </a:ext>
                  </a:extLst>
                </a:gridCol>
                <a:gridCol w="905433">
                  <a:extLst>
                    <a:ext uri="{9D8B030D-6E8A-4147-A177-3AD203B41FA5}">
                      <a16:colId xmlns:a16="http://schemas.microsoft.com/office/drawing/2014/main" val="3101529901"/>
                    </a:ext>
                  </a:extLst>
                </a:gridCol>
                <a:gridCol w="905433">
                  <a:extLst>
                    <a:ext uri="{9D8B030D-6E8A-4147-A177-3AD203B41FA5}">
                      <a16:colId xmlns:a16="http://schemas.microsoft.com/office/drawing/2014/main" val="2281504470"/>
                    </a:ext>
                  </a:extLst>
                </a:gridCol>
                <a:gridCol w="905433">
                  <a:extLst>
                    <a:ext uri="{9D8B030D-6E8A-4147-A177-3AD203B41FA5}">
                      <a16:colId xmlns:a16="http://schemas.microsoft.com/office/drawing/2014/main" val="3452093431"/>
                    </a:ext>
                  </a:extLst>
                </a:gridCol>
                <a:gridCol w="905433">
                  <a:extLst>
                    <a:ext uri="{9D8B030D-6E8A-4147-A177-3AD203B41FA5}">
                      <a16:colId xmlns:a16="http://schemas.microsoft.com/office/drawing/2014/main" val="2365272113"/>
                    </a:ext>
                  </a:extLst>
                </a:gridCol>
              </a:tblGrid>
              <a:tr h="518028">
                <a:tc>
                  <a:txBody>
                    <a:bodyPr/>
                    <a:lstStyle/>
                    <a:p>
                      <a:pPr algn="ctr" fontAlgn="ctr"/>
                      <a:r>
                        <a:rPr lang="da-DK" sz="1000" b="0" i="0" u="none" strike="noStrike" dirty="0">
                          <a:solidFill>
                            <a:schemeClr val="bg1"/>
                          </a:solidFill>
                          <a:effectLst/>
                          <a:latin typeface="Calibri" panose="020F0502020204030204" pitchFamily="34" charset="0"/>
                        </a:rPr>
                        <a:t>Dev ID </a:t>
                      </a:r>
                    </a:p>
                  </a:txBody>
                  <a:tcPr marL="0" marR="0" marT="0" marB="0" anchor="ctr"/>
                </a:tc>
                <a:tc>
                  <a:txBody>
                    <a:bodyPr/>
                    <a:lstStyle/>
                    <a:p>
                      <a:pPr algn="ctr" fontAlgn="ctr"/>
                      <a:r>
                        <a:rPr lang="da-DK" sz="1000" b="0" i="0" u="none" strike="noStrike" dirty="0">
                          <a:solidFill>
                            <a:schemeClr val="bg1"/>
                          </a:solidFill>
                          <a:effectLst/>
                          <a:latin typeface="Calibri" panose="020F0502020204030204" pitchFamily="34" charset="0"/>
                        </a:rPr>
                        <a:t>Check ID</a:t>
                      </a:r>
                    </a:p>
                  </a:txBody>
                  <a:tcPr marL="0" marR="0" marT="0" marB="0" anchor="ctr"/>
                </a:tc>
                <a:tc>
                  <a:txBody>
                    <a:bodyPr/>
                    <a:lstStyle/>
                    <a:p>
                      <a:pPr algn="ctr" fontAlgn="ctr"/>
                      <a:r>
                        <a:rPr lang="da-DK" sz="1000" b="0" i="0" u="none" strike="noStrike" dirty="0">
                          <a:solidFill>
                            <a:schemeClr val="bg1"/>
                          </a:solidFill>
                          <a:effectLst/>
                          <a:latin typeface="Calibri" panose="020F0502020204030204" pitchFamily="34" charset="0"/>
                        </a:rPr>
                        <a:t>Classification</a:t>
                      </a:r>
                    </a:p>
                  </a:txBody>
                  <a:tcPr marL="0" marR="0" marT="0" marB="0" anchor="ctr"/>
                </a:tc>
                <a:tc>
                  <a:txBody>
                    <a:bodyPr/>
                    <a:lstStyle/>
                    <a:p>
                      <a:pPr algn="ctr" fontAlgn="ctr"/>
                      <a:r>
                        <a:rPr lang="da-DK" sz="1000" b="0" i="0" u="none" strike="noStrike" dirty="0">
                          <a:solidFill>
                            <a:schemeClr val="bg1"/>
                          </a:solidFill>
                          <a:effectLst/>
                          <a:latin typeface="Calibri" panose="020F0502020204030204" pitchFamily="34" charset="0"/>
                        </a:rPr>
                        <a:t>Check Message </a:t>
                      </a:r>
                    </a:p>
                  </a:txBody>
                  <a:tcPr marL="0" marR="0" marT="0" marB="0" anchor="ctr"/>
                </a:tc>
                <a:tc>
                  <a:txBody>
                    <a:bodyPr/>
                    <a:lstStyle/>
                    <a:p>
                      <a:pPr algn="ctr" fontAlgn="ctr"/>
                      <a:r>
                        <a:rPr lang="da-DK" sz="1000" b="0" i="0" u="none" strike="noStrike" dirty="0">
                          <a:solidFill>
                            <a:schemeClr val="bg1"/>
                          </a:solidFill>
                          <a:effectLst/>
                          <a:latin typeface="Calibri" panose="020F0502020204030204" pitchFamily="34" charset="0"/>
                        </a:rPr>
                        <a:t>Check Description</a:t>
                      </a:r>
                    </a:p>
                  </a:txBody>
                  <a:tcPr marL="0" marR="0" marT="0" marB="0" anchor="ctr"/>
                </a:tc>
                <a:tc>
                  <a:txBody>
                    <a:bodyPr/>
                    <a:lstStyle/>
                    <a:p>
                      <a:pPr algn="ctr" fontAlgn="ctr"/>
                      <a:r>
                        <a:rPr lang="da-DK" sz="1000" b="0" i="0" u="none" strike="noStrike" dirty="0">
                          <a:solidFill>
                            <a:schemeClr val="bg1"/>
                          </a:solidFill>
                          <a:effectLst/>
                          <a:latin typeface="Calibri" panose="020F0502020204030204" pitchFamily="34" charset="0"/>
                        </a:rPr>
                        <a:t>Check Solution </a:t>
                      </a:r>
                    </a:p>
                  </a:txBody>
                  <a:tcPr marL="0" marR="0" marT="0" marB="0" anchor="ctr"/>
                </a:tc>
                <a:tc>
                  <a:txBody>
                    <a:bodyPr/>
                    <a:lstStyle/>
                    <a:p>
                      <a:pPr algn="l" fontAlgn="ctr"/>
                      <a:r>
                        <a:rPr lang="da-DK" sz="1000" b="0" i="0" u="none" strike="noStrike" dirty="0">
                          <a:solidFill>
                            <a:schemeClr val="bg1"/>
                          </a:solidFill>
                          <a:effectLst/>
                          <a:latin typeface="Calibri" panose="020F0502020204030204" pitchFamily="34" charset="0"/>
                        </a:rPr>
                        <a:t>Standards document reference</a:t>
                      </a:r>
                    </a:p>
                  </a:txBody>
                  <a:tcPr marL="0" marR="0" marT="0" marB="0" anchor="ctr"/>
                </a:tc>
                <a:tc>
                  <a:txBody>
                    <a:bodyPr/>
                    <a:lstStyle/>
                    <a:p>
                      <a:pPr algn="l" fontAlgn="ctr"/>
                      <a:r>
                        <a:rPr lang="da-DK" sz="1000" b="0" i="0" u="none" strike="noStrike" dirty="0">
                          <a:solidFill>
                            <a:schemeClr val="bg1"/>
                          </a:solidFill>
                          <a:effectLst/>
                          <a:latin typeface="Calibri" panose="020F0502020204030204" pitchFamily="34" charset="0"/>
                        </a:rPr>
                        <a:t>Clause reference</a:t>
                      </a:r>
                    </a:p>
                  </a:txBody>
                  <a:tcPr marL="0" marR="0" marT="0" marB="0" anchor="ctr"/>
                </a:tc>
                <a:tc>
                  <a:txBody>
                    <a:bodyPr/>
                    <a:lstStyle/>
                    <a:p>
                      <a:pPr algn="l" fontAlgn="ctr"/>
                      <a:r>
                        <a:rPr lang="da-DK" sz="1000" b="0" i="0" u="none" strike="noStrike" dirty="0">
                          <a:solidFill>
                            <a:schemeClr val="bg1"/>
                          </a:solidFill>
                          <a:effectLst/>
                          <a:latin typeface="Calibri" panose="020F0502020204030204" pitchFamily="34" charset="0"/>
                        </a:rPr>
                        <a:t>Data Quality Measure</a:t>
                      </a:r>
                    </a:p>
                  </a:txBody>
                  <a:tcPr marL="0" marR="0" marT="0" marB="0" anchor="ctr"/>
                </a:tc>
                <a:tc>
                  <a:txBody>
                    <a:bodyPr/>
                    <a:lstStyle/>
                    <a:p>
                      <a:pPr algn="l" fontAlgn="ctr"/>
                      <a:r>
                        <a:rPr lang="da-DK" sz="1000" b="0" i="0" u="none" strike="noStrike" dirty="0">
                          <a:solidFill>
                            <a:schemeClr val="bg1"/>
                          </a:solidFill>
                          <a:effectLst/>
                          <a:latin typeface="Calibri" panose="020F0502020204030204" pitchFamily="34" charset="0"/>
                        </a:rPr>
                        <a:t>Introduced</a:t>
                      </a:r>
                    </a:p>
                  </a:txBody>
                  <a:tcPr marL="0" marR="0" marT="0" marB="0" anchor="ctr"/>
                </a:tc>
                <a:tc>
                  <a:txBody>
                    <a:bodyPr/>
                    <a:lstStyle/>
                    <a:p>
                      <a:pPr algn="l" fontAlgn="ctr"/>
                      <a:r>
                        <a:rPr lang="da-DK" sz="1000" b="0" i="0" u="none" strike="noStrike" dirty="0">
                          <a:solidFill>
                            <a:schemeClr val="bg1"/>
                          </a:solidFill>
                          <a:effectLst/>
                          <a:latin typeface="Calibri" panose="020F0502020204030204" pitchFamily="34" charset="0"/>
                        </a:rPr>
                        <a:t>Modified</a:t>
                      </a:r>
                    </a:p>
                  </a:txBody>
                  <a:tcPr marL="0" marR="0" marT="0" marB="0" anchor="ctr"/>
                </a:tc>
                <a:tc>
                  <a:txBody>
                    <a:bodyPr/>
                    <a:lstStyle/>
                    <a:p>
                      <a:pPr algn="l" fontAlgn="ctr"/>
                      <a:r>
                        <a:rPr lang="da-DK" sz="1000" b="0" i="0" u="none" strike="noStrike" dirty="0">
                          <a:solidFill>
                            <a:schemeClr val="bg1"/>
                          </a:solidFill>
                          <a:effectLst/>
                          <a:latin typeface="Calibri" panose="020F0502020204030204" pitchFamily="34" charset="0"/>
                        </a:rPr>
                        <a:t>Deleted</a:t>
                      </a:r>
                    </a:p>
                  </a:txBody>
                  <a:tcPr marL="0" marR="0" marT="0" marB="0" anchor="ctr"/>
                </a:tc>
                <a:extLst>
                  <a:ext uri="{0D108BD9-81ED-4DB2-BD59-A6C34878D82A}">
                    <a16:rowId xmlns:a16="http://schemas.microsoft.com/office/drawing/2014/main" val="3182422253"/>
                  </a:ext>
                </a:extLst>
              </a:tr>
            </a:tbl>
          </a:graphicData>
        </a:graphic>
      </p:graphicFrame>
      <p:sp>
        <p:nvSpPr>
          <p:cNvPr id="6" name="TextBox 5">
            <a:extLst>
              <a:ext uri="{FF2B5EF4-FFF2-40B4-BE49-F238E27FC236}">
                <a16:creationId xmlns:a16="http://schemas.microsoft.com/office/drawing/2014/main" id="{86D6E11F-DE1E-4A55-B437-DD2ED5ACD132}"/>
              </a:ext>
            </a:extLst>
          </p:cNvPr>
          <p:cNvSpPr txBox="1"/>
          <p:nvPr/>
        </p:nvSpPr>
        <p:spPr>
          <a:xfrm>
            <a:off x="983406" y="6283067"/>
            <a:ext cx="10564656" cy="646331"/>
          </a:xfrm>
          <a:prstGeom prst="rect">
            <a:avLst/>
          </a:prstGeom>
          <a:noFill/>
        </p:spPr>
        <p:txBody>
          <a:bodyPr wrap="square" rtlCol="0">
            <a:spAutoFit/>
          </a:bodyPr>
          <a:lstStyle/>
          <a:p>
            <a:r>
              <a:rPr lang="en-US" dirty="0"/>
              <a:t>Separately it has been raised if we retain DQ Measure?</a:t>
            </a:r>
          </a:p>
          <a:p>
            <a:endParaRPr lang="da-DK" dirty="0"/>
          </a:p>
        </p:txBody>
      </p:sp>
      <p:sp>
        <p:nvSpPr>
          <p:cNvPr id="13" name="Arrow: Curved Down 12">
            <a:extLst>
              <a:ext uri="{FF2B5EF4-FFF2-40B4-BE49-F238E27FC236}">
                <a16:creationId xmlns:a16="http://schemas.microsoft.com/office/drawing/2014/main" id="{4381736F-2247-4754-A2E5-92B4BFFBD1A7}"/>
              </a:ext>
            </a:extLst>
          </p:cNvPr>
          <p:cNvSpPr/>
          <p:nvPr/>
        </p:nvSpPr>
        <p:spPr>
          <a:xfrm flipH="1">
            <a:off x="3006139" y="5269948"/>
            <a:ext cx="5289720" cy="334186"/>
          </a:xfrm>
          <a:prstGeom prst="curved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solidFill>
                <a:schemeClr val="tx1"/>
              </a:solidFill>
            </a:endParaRPr>
          </a:p>
        </p:txBody>
      </p:sp>
    </p:spTree>
    <p:extLst>
      <p:ext uri="{BB962C8B-B14F-4D97-AF65-F5344CB8AC3E}">
        <p14:creationId xmlns:p14="http://schemas.microsoft.com/office/powerpoint/2010/main" val="3271592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2CE7D37-725D-487F-99B6-6043FF95FF60}"/>
              </a:ext>
            </a:extLst>
          </p:cNvPr>
          <p:cNvSpPr>
            <a:spLocks noGrp="1"/>
          </p:cNvSpPr>
          <p:nvPr>
            <p:ph idx="1"/>
          </p:nvPr>
        </p:nvSpPr>
        <p:spPr>
          <a:xfrm>
            <a:off x="869595" y="1781707"/>
            <a:ext cx="10601611" cy="4179553"/>
          </a:xfrm>
        </p:spPr>
        <p:txBody>
          <a:bodyPr>
            <a:normAutofit/>
          </a:bodyPr>
          <a:lstStyle/>
          <a:p>
            <a:r>
              <a:rPr lang="en-US" sz="2400" dirty="0"/>
              <a:t>The Excel format is working for now, but we all recongise this will not work longer term</a:t>
            </a:r>
          </a:p>
          <a:p>
            <a:r>
              <a:rPr lang="en-US" sz="2400" dirty="0"/>
              <a:t>Suggestions for a new Registry, a database, Metanorma, xml format</a:t>
            </a:r>
          </a:p>
          <a:p>
            <a:r>
              <a:rPr lang="en-US" sz="2400" dirty="0"/>
              <a:t>Different use cases </a:t>
            </a:r>
          </a:p>
          <a:p>
            <a:r>
              <a:rPr lang="en-US" sz="2400" dirty="0"/>
              <a:t>The documents cross multiple working groups, will there be an agreed format for all or can it differ</a:t>
            </a:r>
          </a:p>
          <a:p>
            <a:r>
              <a:rPr lang="da-DK" sz="2400" dirty="0"/>
              <a:t>Reuse of validation checks for other product specifications </a:t>
            </a:r>
          </a:p>
          <a:p>
            <a:pPr lvl="1"/>
            <a:r>
              <a:rPr lang="en-US" sz="2000" dirty="0"/>
              <a:t>Inland ENCs and AMLs may want to replicate some of the S-101 checks</a:t>
            </a:r>
            <a:endParaRPr lang="da-DK" sz="2000" dirty="0"/>
          </a:p>
          <a:p>
            <a:r>
              <a:rPr lang="en-US" sz="2400" dirty="0"/>
              <a:t>Will raise at S-100 WG, proposing to recommend to HSSC that ICE-PT assist</a:t>
            </a:r>
            <a:endParaRPr lang="da-DK" sz="2400" dirty="0"/>
          </a:p>
        </p:txBody>
      </p:sp>
      <p:sp>
        <p:nvSpPr>
          <p:cNvPr id="3" name="Title 2">
            <a:extLst>
              <a:ext uri="{FF2B5EF4-FFF2-40B4-BE49-F238E27FC236}">
                <a16:creationId xmlns:a16="http://schemas.microsoft.com/office/drawing/2014/main" id="{F529351C-DB74-4C5B-83C9-594CE9FDD079}"/>
              </a:ext>
            </a:extLst>
          </p:cNvPr>
          <p:cNvSpPr>
            <a:spLocks noGrp="1"/>
          </p:cNvSpPr>
          <p:nvPr>
            <p:ph type="title"/>
          </p:nvPr>
        </p:nvSpPr>
        <p:spPr/>
        <p:txBody>
          <a:bodyPr/>
          <a:lstStyle/>
          <a:p>
            <a:r>
              <a:rPr lang="en-US" dirty="0"/>
              <a:t>Format of checks and reuse</a:t>
            </a:r>
            <a:endParaRPr lang="da-DK" dirty="0"/>
          </a:p>
        </p:txBody>
      </p:sp>
    </p:spTree>
    <p:extLst>
      <p:ext uri="{BB962C8B-B14F-4D97-AF65-F5344CB8AC3E}">
        <p14:creationId xmlns:p14="http://schemas.microsoft.com/office/powerpoint/2010/main" val="113727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129903E-D860-48AC-8749-69913A2C07DC}"/>
              </a:ext>
            </a:extLst>
          </p:cNvPr>
          <p:cNvSpPr>
            <a:spLocks noGrp="1"/>
          </p:cNvSpPr>
          <p:nvPr>
            <p:ph type="title"/>
          </p:nvPr>
        </p:nvSpPr>
        <p:spPr/>
        <p:txBody>
          <a:bodyPr/>
          <a:lstStyle/>
          <a:p>
            <a:r>
              <a:rPr lang="en-US" dirty="0"/>
              <a:t>Cross product validation</a:t>
            </a:r>
            <a:endParaRPr lang="da-DK" dirty="0"/>
          </a:p>
        </p:txBody>
      </p:sp>
      <p:sp>
        <p:nvSpPr>
          <p:cNvPr id="7" name="Content Placeholder 6">
            <a:extLst>
              <a:ext uri="{FF2B5EF4-FFF2-40B4-BE49-F238E27FC236}">
                <a16:creationId xmlns:a16="http://schemas.microsoft.com/office/drawing/2014/main" id="{6CD838EE-BDAE-4D51-99ED-3363B0275E1C}"/>
              </a:ext>
            </a:extLst>
          </p:cNvPr>
          <p:cNvSpPr>
            <a:spLocks noGrp="1"/>
          </p:cNvSpPr>
          <p:nvPr>
            <p:ph idx="1"/>
          </p:nvPr>
        </p:nvSpPr>
        <p:spPr/>
        <p:txBody>
          <a:bodyPr/>
          <a:lstStyle/>
          <a:p>
            <a:r>
              <a:rPr lang="en-US" dirty="0"/>
              <a:t>Restrictions may be needed for WLA</a:t>
            </a:r>
          </a:p>
          <a:p>
            <a:pPr lvl="1"/>
            <a:r>
              <a:rPr lang="en-US" dirty="0"/>
              <a:t>Likely these will need to be handled through validation checks</a:t>
            </a:r>
          </a:p>
          <a:p>
            <a:pPr lvl="1"/>
            <a:r>
              <a:rPr lang="en-US" dirty="0"/>
              <a:t>Refinement will likely be needed </a:t>
            </a:r>
          </a:p>
          <a:p>
            <a:pPr lvl="1"/>
            <a:r>
              <a:rPr lang="en-US" dirty="0"/>
              <a:t>e.g. alignment of display scales, datums across products</a:t>
            </a:r>
          </a:p>
          <a:p>
            <a:pPr lvl="1"/>
            <a:endParaRPr lang="en-US" dirty="0"/>
          </a:p>
          <a:p>
            <a:pPr lvl="1"/>
            <a:endParaRPr lang="en-US" dirty="0"/>
          </a:p>
          <a:p>
            <a:r>
              <a:rPr lang="en-US" dirty="0"/>
              <a:t>Will be discussed at S-100 WG either in S-98 or Validation section, possibly both</a:t>
            </a:r>
          </a:p>
          <a:p>
            <a:r>
              <a:rPr lang="en-US" dirty="0"/>
              <a:t>N</a:t>
            </a:r>
            <a:r>
              <a:rPr lang="da-DK" dirty="0"/>
              <a:t>eed to establish how we will coordinate across working groups &amp; PTs</a:t>
            </a:r>
            <a:endParaRPr lang="en-US" dirty="0"/>
          </a:p>
        </p:txBody>
      </p:sp>
    </p:spTree>
    <p:extLst>
      <p:ext uri="{BB962C8B-B14F-4D97-AF65-F5344CB8AC3E}">
        <p14:creationId xmlns:p14="http://schemas.microsoft.com/office/powerpoint/2010/main" val="691771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CA983E3-842B-4E24-8875-89C93BA5F13C}"/>
              </a:ext>
            </a:extLst>
          </p:cNvPr>
          <p:cNvSpPr>
            <a:spLocks noGrp="1"/>
          </p:cNvSpPr>
          <p:nvPr>
            <p:ph idx="1"/>
          </p:nvPr>
        </p:nvSpPr>
        <p:spPr/>
        <p:txBody>
          <a:bodyPr>
            <a:normAutofit fontScale="92500" lnSpcReduction="10000"/>
          </a:bodyPr>
          <a:lstStyle/>
          <a:p>
            <a:r>
              <a:rPr lang="en-US" dirty="0"/>
              <a:t>Status of production of validation checks incl. cross product validation</a:t>
            </a:r>
          </a:p>
          <a:p>
            <a:pPr lvl="1"/>
            <a:r>
              <a:rPr lang="en-US" dirty="0"/>
              <a:t>WLA checks</a:t>
            </a:r>
          </a:p>
          <a:p>
            <a:r>
              <a:rPr lang="en-US" dirty="0"/>
              <a:t>Template and feedback from DQWG &amp; do we retain DQ Measure</a:t>
            </a:r>
          </a:p>
          <a:p>
            <a:r>
              <a:rPr lang="en-US" dirty="0"/>
              <a:t>Issues encountered e.g. citations, versioning, language</a:t>
            </a:r>
          </a:p>
          <a:p>
            <a:r>
              <a:rPr lang="en-US" dirty="0"/>
              <a:t>Check classification</a:t>
            </a:r>
          </a:p>
          <a:p>
            <a:r>
              <a:rPr lang="en-US" dirty="0"/>
              <a:t>Potential need for splitting datasets and standards validation checks</a:t>
            </a:r>
          </a:p>
          <a:p>
            <a:r>
              <a:rPr lang="en-US" dirty="0"/>
              <a:t>Handover and change process (Managed Impact Study)</a:t>
            </a:r>
          </a:p>
          <a:p>
            <a:r>
              <a:rPr lang="en-US" dirty="0"/>
              <a:t>Longer term format of validation checks</a:t>
            </a:r>
          </a:p>
          <a:p>
            <a:r>
              <a:rPr lang="en-US" dirty="0"/>
              <a:t>Issue with Part 6 checks – is anyone using this Part?</a:t>
            </a:r>
          </a:p>
          <a:p>
            <a:pPr lvl="1"/>
            <a:endParaRPr lang="da-DK" dirty="0"/>
          </a:p>
        </p:txBody>
      </p:sp>
      <p:sp>
        <p:nvSpPr>
          <p:cNvPr id="3" name="Title 2">
            <a:extLst>
              <a:ext uri="{FF2B5EF4-FFF2-40B4-BE49-F238E27FC236}">
                <a16:creationId xmlns:a16="http://schemas.microsoft.com/office/drawing/2014/main" id="{7E3B1E1C-70CB-4197-BB23-E3B3A36EC228}"/>
              </a:ext>
            </a:extLst>
          </p:cNvPr>
          <p:cNvSpPr>
            <a:spLocks noGrp="1"/>
          </p:cNvSpPr>
          <p:nvPr>
            <p:ph type="title"/>
          </p:nvPr>
        </p:nvSpPr>
        <p:spPr/>
        <p:txBody>
          <a:bodyPr/>
          <a:lstStyle/>
          <a:p>
            <a:r>
              <a:rPr lang="en-US" dirty="0"/>
              <a:t>Presentation to S-100 WG9</a:t>
            </a:r>
            <a:endParaRPr lang="da-DK" dirty="0"/>
          </a:p>
        </p:txBody>
      </p:sp>
    </p:spTree>
    <p:extLst>
      <p:ext uri="{BB962C8B-B14F-4D97-AF65-F5344CB8AC3E}">
        <p14:creationId xmlns:p14="http://schemas.microsoft.com/office/powerpoint/2010/main" val="444636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A3529B-AFF0-4A11-BED2-0138CC2405C2}"/>
              </a:ext>
            </a:extLst>
          </p:cNvPr>
          <p:cNvSpPr>
            <a:spLocks noGrp="1"/>
          </p:cNvSpPr>
          <p:nvPr>
            <p:ph idx="1"/>
          </p:nvPr>
        </p:nvSpPr>
        <p:spPr>
          <a:xfrm>
            <a:off x="838200" y="1169490"/>
            <a:ext cx="10515600" cy="5007473"/>
          </a:xfrm>
        </p:spPr>
        <p:txBody>
          <a:bodyPr>
            <a:normAutofit fontScale="85000" lnSpcReduction="20000"/>
          </a:bodyPr>
          <a:lstStyle/>
          <a:p>
            <a:r>
              <a:rPr lang="en-US" dirty="0"/>
              <a:t>Remove Part 7 statement that all geometric primitives must be part of at least one GM_Aggregate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S100 WG 04-11</a:t>
            </a:r>
            <a:endParaRPr lang="da-DK" dirty="0"/>
          </a:p>
        </p:txBody>
      </p:sp>
      <p:sp>
        <p:nvSpPr>
          <p:cNvPr id="3" name="Title 2">
            <a:extLst>
              <a:ext uri="{FF2B5EF4-FFF2-40B4-BE49-F238E27FC236}">
                <a16:creationId xmlns:a16="http://schemas.microsoft.com/office/drawing/2014/main" id="{04011757-2724-4B67-9D28-20AE7F1645DC}"/>
              </a:ext>
            </a:extLst>
          </p:cNvPr>
          <p:cNvSpPr>
            <a:spLocks noGrp="1"/>
          </p:cNvSpPr>
          <p:nvPr>
            <p:ph type="title"/>
          </p:nvPr>
        </p:nvSpPr>
        <p:spPr/>
        <p:txBody>
          <a:bodyPr/>
          <a:lstStyle/>
          <a:p>
            <a:r>
              <a:rPr lang="en-US" dirty="0"/>
              <a:t>Change proposal submitted</a:t>
            </a:r>
            <a:endParaRPr lang="da-DK" dirty="0"/>
          </a:p>
        </p:txBody>
      </p:sp>
      <p:pic>
        <p:nvPicPr>
          <p:cNvPr id="4" name="Picture 3">
            <a:extLst>
              <a:ext uri="{FF2B5EF4-FFF2-40B4-BE49-F238E27FC236}">
                <a16:creationId xmlns:a16="http://schemas.microsoft.com/office/drawing/2014/main" id="{7CBA09B2-3C82-4A23-A703-AC123D3BDDDF}"/>
              </a:ext>
            </a:extLst>
          </p:cNvPr>
          <p:cNvPicPr>
            <a:picLocks noChangeAspect="1"/>
          </p:cNvPicPr>
          <p:nvPr/>
        </p:nvPicPr>
        <p:blipFill>
          <a:blip r:embed="rId2"/>
          <a:stretch>
            <a:fillRect/>
          </a:stretch>
        </p:blipFill>
        <p:spPr>
          <a:xfrm>
            <a:off x="1083152" y="1906496"/>
            <a:ext cx="5142946" cy="3395821"/>
          </a:xfrm>
          <a:prstGeom prst="rect">
            <a:avLst/>
          </a:prstGeom>
        </p:spPr>
      </p:pic>
      <p:pic>
        <p:nvPicPr>
          <p:cNvPr id="5" name="Picture 4">
            <a:extLst>
              <a:ext uri="{FF2B5EF4-FFF2-40B4-BE49-F238E27FC236}">
                <a16:creationId xmlns:a16="http://schemas.microsoft.com/office/drawing/2014/main" id="{636078F7-C664-4CD4-B67E-1E1F0A62B475}"/>
              </a:ext>
            </a:extLst>
          </p:cNvPr>
          <p:cNvPicPr>
            <a:picLocks noChangeAspect="1"/>
          </p:cNvPicPr>
          <p:nvPr/>
        </p:nvPicPr>
        <p:blipFill>
          <a:blip r:embed="rId3"/>
          <a:stretch>
            <a:fillRect/>
          </a:stretch>
        </p:blipFill>
        <p:spPr>
          <a:xfrm>
            <a:off x="6356682" y="2063105"/>
            <a:ext cx="5040646" cy="1138992"/>
          </a:xfrm>
          <a:prstGeom prst="rect">
            <a:avLst/>
          </a:prstGeom>
        </p:spPr>
      </p:pic>
    </p:spTree>
    <p:extLst>
      <p:ext uri="{BB962C8B-B14F-4D97-AF65-F5344CB8AC3E}">
        <p14:creationId xmlns:p14="http://schemas.microsoft.com/office/powerpoint/2010/main" val="123329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C6CF82B-DFB8-48C1-89D0-CCE97F982675}"/>
              </a:ext>
            </a:extLst>
          </p:cNvPr>
          <p:cNvSpPr>
            <a:spLocks noGrp="1"/>
          </p:cNvSpPr>
          <p:nvPr>
            <p:ph idx="1"/>
          </p:nvPr>
        </p:nvSpPr>
        <p:spPr>
          <a:xfrm>
            <a:off x="1027853" y="1253331"/>
            <a:ext cx="10507134" cy="4917176"/>
          </a:xfrm>
        </p:spPr>
        <p:txBody>
          <a:bodyPr>
            <a:normAutofit lnSpcReduction="10000"/>
          </a:bodyPr>
          <a:lstStyle/>
          <a:p>
            <a:pPr marL="0" indent="0">
              <a:buNone/>
            </a:pPr>
            <a:r>
              <a:rPr lang="en-GB" dirty="0">
                <a:solidFill>
                  <a:srgbClr val="000000"/>
                </a:solidFill>
                <a:ea typeface="Calibri" panose="020F0502020204030204" pitchFamily="34" charset="0"/>
                <a:hlinkClick r:id="rId2"/>
              </a:rPr>
              <a:t>https://github.com/iho-ohi/S-100-Validation-Checks/issues</a:t>
            </a:r>
            <a:endParaRPr lang="en-GB" dirty="0">
              <a:solidFill>
                <a:srgbClr val="000000"/>
              </a:solidFill>
              <a:ea typeface="Calibri" panose="020F0502020204030204" pitchFamily="34" charset="0"/>
            </a:endParaRPr>
          </a:p>
          <a:p>
            <a:pPr marL="0" indent="0">
              <a:buNone/>
            </a:pPr>
            <a:endParaRPr lang="en-GB" dirty="0">
              <a:solidFill>
                <a:srgbClr val="000000"/>
              </a:solidFill>
              <a:ea typeface="Calibri" panose="020F0502020204030204" pitchFamily="34" charset="0"/>
            </a:endParaRPr>
          </a:p>
          <a:p>
            <a:pPr marL="0" indent="0">
              <a:buNone/>
            </a:pPr>
            <a:r>
              <a:rPr lang="en-GB" dirty="0">
                <a:solidFill>
                  <a:srgbClr val="000000"/>
                </a:solidFill>
                <a:ea typeface="Calibri" panose="020F0502020204030204" pitchFamily="34" charset="0"/>
              </a:rPr>
              <a:t>30 open, 16 issues related to the 10c checks (been open since February)</a:t>
            </a:r>
          </a:p>
          <a:p>
            <a:pPr marL="0" indent="0">
              <a:buNone/>
            </a:pPr>
            <a:endParaRPr lang="en-GB" dirty="0">
              <a:solidFill>
                <a:srgbClr val="000000"/>
              </a:solidFill>
              <a:ea typeface="Calibri" panose="020F0502020204030204" pitchFamily="34" charset="0"/>
            </a:endParaRPr>
          </a:p>
          <a:p>
            <a:pPr marL="0" indent="0">
              <a:buNone/>
            </a:pPr>
            <a:r>
              <a:rPr lang="en-GB" dirty="0">
                <a:solidFill>
                  <a:srgbClr val="000000"/>
                </a:solidFill>
                <a:ea typeface="Calibri" panose="020F0502020204030204" pitchFamily="34" charset="0"/>
              </a:rPr>
              <a:t>10c checks:</a:t>
            </a:r>
          </a:p>
          <a:p>
            <a:pPr lvl="1"/>
            <a:r>
              <a:rPr lang="en-GB" dirty="0">
                <a:solidFill>
                  <a:srgbClr val="000000"/>
                </a:solidFill>
                <a:ea typeface="Calibri" panose="020F0502020204030204" pitchFamily="34" charset="0"/>
              </a:rPr>
              <a:t>Where there is no disagreement I will give two weeks and then I am closing them accepting initial comments from Raphael</a:t>
            </a:r>
          </a:p>
          <a:p>
            <a:pPr lvl="1"/>
            <a:r>
              <a:rPr lang="en-GB" dirty="0">
                <a:solidFill>
                  <a:srgbClr val="000000"/>
                </a:solidFill>
                <a:ea typeface="Calibri" panose="020F0502020204030204" pitchFamily="34" charset="0"/>
              </a:rPr>
              <a:t>Six with disagreement which we can decide on now.</a:t>
            </a:r>
          </a:p>
          <a:p>
            <a:pPr marL="0" indent="0">
              <a:buNone/>
            </a:pPr>
            <a:endParaRPr lang="en-GB" dirty="0">
              <a:solidFill>
                <a:srgbClr val="000000"/>
              </a:solidFill>
              <a:ea typeface="Calibri" panose="020F0502020204030204" pitchFamily="34" charset="0"/>
            </a:endParaRPr>
          </a:p>
          <a:p>
            <a:pPr marL="0" indent="0">
              <a:buNone/>
            </a:pPr>
            <a:r>
              <a:rPr lang="en-GB" dirty="0">
                <a:solidFill>
                  <a:srgbClr val="000000"/>
                </a:solidFill>
                <a:ea typeface="Calibri" panose="020F0502020204030204" pitchFamily="34" charset="0"/>
              </a:rPr>
              <a:t>Many of the other issues can be resolved</a:t>
            </a:r>
          </a:p>
          <a:p>
            <a:pPr marL="0" indent="0">
              <a:buNone/>
            </a:pPr>
            <a:endParaRPr lang="en-GB" dirty="0">
              <a:solidFill>
                <a:srgbClr val="000000"/>
              </a:solidFill>
              <a:ea typeface="Calibri" panose="020F0502020204030204" pitchFamily="34" charset="0"/>
            </a:endParaRPr>
          </a:p>
          <a:p>
            <a:pPr marL="0" indent="0">
              <a:buNone/>
            </a:pPr>
            <a:endParaRPr lang="en-GB" dirty="0">
              <a:solidFill>
                <a:srgbClr val="000000"/>
              </a:solidFill>
              <a:ea typeface="Calibri" panose="020F0502020204030204" pitchFamily="34" charset="0"/>
            </a:endParaRPr>
          </a:p>
          <a:p>
            <a:pPr marL="0" indent="0">
              <a:buNone/>
            </a:pPr>
            <a:endParaRPr lang="en-GB" dirty="0">
              <a:solidFill>
                <a:srgbClr val="000000"/>
              </a:solidFill>
              <a:ea typeface="Calibri" panose="020F0502020204030204" pitchFamily="34" charset="0"/>
            </a:endParaRPr>
          </a:p>
          <a:p>
            <a:pPr marL="0" indent="0">
              <a:buNone/>
            </a:pPr>
            <a:endParaRPr lang="en-GB" dirty="0">
              <a:solidFill>
                <a:srgbClr val="000000"/>
              </a:solidFill>
              <a:ea typeface="Calibri" panose="020F0502020204030204" pitchFamily="34" charset="0"/>
            </a:endParaRPr>
          </a:p>
          <a:p>
            <a:pPr marL="0" indent="0">
              <a:buNone/>
            </a:pPr>
            <a:endParaRPr lang="da-DK" dirty="0"/>
          </a:p>
        </p:txBody>
      </p:sp>
      <p:sp>
        <p:nvSpPr>
          <p:cNvPr id="3" name="Title 2">
            <a:extLst>
              <a:ext uri="{FF2B5EF4-FFF2-40B4-BE49-F238E27FC236}">
                <a16:creationId xmlns:a16="http://schemas.microsoft.com/office/drawing/2014/main" id="{E4E9BB3E-923F-4472-A854-D874085A4776}"/>
              </a:ext>
            </a:extLst>
          </p:cNvPr>
          <p:cNvSpPr>
            <a:spLocks noGrp="1"/>
          </p:cNvSpPr>
          <p:nvPr>
            <p:ph type="title"/>
          </p:nvPr>
        </p:nvSpPr>
        <p:spPr/>
        <p:txBody>
          <a:bodyPr/>
          <a:lstStyle/>
          <a:p>
            <a:r>
              <a:rPr lang="en-US" dirty="0"/>
              <a:t>ISSues</a:t>
            </a:r>
            <a:endParaRPr lang="da-DK" dirty="0"/>
          </a:p>
        </p:txBody>
      </p:sp>
    </p:spTree>
    <p:extLst>
      <p:ext uri="{BB962C8B-B14F-4D97-AF65-F5344CB8AC3E}">
        <p14:creationId xmlns:p14="http://schemas.microsoft.com/office/powerpoint/2010/main" val="700880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B421993-2119-4FB6-9397-EE2797BBC53B}"/>
              </a:ext>
            </a:extLst>
          </p:cNvPr>
          <p:cNvPicPr>
            <a:picLocks noChangeAspect="1"/>
          </p:cNvPicPr>
          <p:nvPr/>
        </p:nvPicPr>
        <p:blipFill>
          <a:blip r:embed="rId2"/>
          <a:stretch>
            <a:fillRect/>
          </a:stretch>
        </p:blipFill>
        <p:spPr>
          <a:xfrm>
            <a:off x="1823085" y="4524665"/>
            <a:ext cx="8972550" cy="1285875"/>
          </a:xfrm>
          <a:prstGeom prst="rect">
            <a:avLst/>
          </a:prstGeom>
        </p:spPr>
      </p:pic>
      <p:pic>
        <p:nvPicPr>
          <p:cNvPr id="4" name="Content Placeholder 3">
            <a:extLst>
              <a:ext uri="{FF2B5EF4-FFF2-40B4-BE49-F238E27FC236}">
                <a16:creationId xmlns:a16="http://schemas.microsoft.com/office/drawing/2014/main" id="{D8269412-0298-446D-8331-C3C6EEEC39D0}"/>
              </a:ext>
            </a:extLst>
          </p:cNvPr>
          <p:cNvPicPr>
            <a:picLocks noGrp="1" noChangeAspect="1"/>
          </p:cNvPicPr>
          <p:nvPr>
            <p:ph idx="1"/>
          </p:nvPr>
        </p:nvPicPr>
        <p:blipFill>
          <a:blip r:embed="rId3"/>
          <a:stretch>
            <a:fillRect/>
          </a:stretch>
        </p:blipFill>
        <p:spPr>
          <a:xfrm>
            <a:off x="953347" y="642728"/>
            <a:ext cx="10515600" cy="4061982"/>
          </a:xfrm>
          <a:prstGeom prst="rect">
            <a:avLst/>
          </a:prstGeom>
        </p:spPr>
      </p:pic>
      <p:sp>
        <p:nvSpPr>
          <p:cNvPr id="3" name="Title 2">
            <a:extLst>
              <a:ext uri="{FF2B5EF4-FFF2-40B4-BE49-F238E27FC236}">
                <a16:creationId xmlns:a16="http://schemas.microsoft.com/office/drawing/2014/main" id="{F11DF947-5EDF-496D-AA1C-AEE16BA8F1C0}"/>
              </a:ext>
            </a:extLst>
          </p:cNvPr>
          <p:cNvSpPr>
            <a:spLocks noGrp="1"/>
          </p:cNvSpPr>
          <p:nvPr>
            <p:ph type="title"/>
          </p:nvPr>
        </p:nvSpPr>
        <p:spPr/>
        <p:txBody>
          <a:bodyPr/>
          <a:lstStyle/>
          <a:p>
            <a:r>
              <a:rPr lang="en-US" dirty="0"/>
              <a:t>Issue 41</a:t>
            </a:r>
            <a:endParaRPr lang="da-DK" dirty="0"/>
          </a:p>
        </p:txBody>
      </p:sp>
      <p:sp>
        <p:nvSpPr>
          <p:cNvPr id="5" name="TextBox 4">
            <a:extLst>
              <a:ext uri="{FF2B5EF4-FFF2-40B4-BE49-F238E27FC236}">
                <a16:creationId xmlns:a16="http://schemas.microsoft.com/office/drawing/2014/main" id="{444A09DE-CA76-41FD-85D1-7567160FEE21}"/>
              </a:ext>
            </a:extLst>
          </p:cNvPr>
          <p:cNvSpPr txBox="1"/>
          <p:nvPr/>
        </p:nvSpPr>
        <p:spPr>
          <a:xfrm>
            <a:off x="568960" y="6215272"/>
            <a:ext cx="4788747" cy="369332"/>
          </a:xfrm>
          <a:prstGeom prst="rect">
            <a:avLst/>
          </a:prstGeom>
          <a:noFill/>
        </p:spPr>
        <p:txBody>
          <a:bodyPr wrap="square" rtlCol="0">
            <a:spAutoFit/>
          </a:bodyPr>
          <a:lstStyle/>
          <a:p>
            <a:r>
              <a:rPr lang="en-US" b="1" dirty="0"/>
              <a:t>Propose leave as is for now</a:t>
            </a:r>
            <a:endParaRPr lang="da-DK" b="1" dirty="0"/>
          </a:p>
        </p:txBody>
      </p:sp>
      <p:sp>
        <p:nvSpPr>
          <p:cNvPr id="7" name="TextBox 6">
            <a:extLst>
              <a:ext uri="{FF2B5EF4-FFF2-40B4-BE49-F238E27FC236}">
                <a16:creationId xmlns:a16="http://schemas.microsoft.com/office/drawing/2014/main" id="{CFB1B184-C114-4155-ACDC-EEBA09671516}"/>
              </a:ext>
            </a:extLst>
          </p:cNvPr>
          <p:cNvSpPr txBox="1"/>
          <p:nvPr/>
        </p:nvSpPr>
        <p:spPr>
          <a:xfrm>
            <a:off x="294640" y="5012897"/>
            <a:ext cx="1466427" cy="369332"/>
          </a:xfrm>
          <a:prstGeom prst="rect">
            <a:avLst/>
          </a:prstGeom>
          <a:noFill/>
        </p:spPr>
        <p:txBody>
          <a:bodyPr wrap="square" rtlCol="0">
            <a:spAutoFit/>
          </a:bodyPr>
          <a:lstStyle/>
          <a:p>
            <a:r>
              <a:rPr lang="en-US" dirty="0"/>
              <a:t>10c – 9.5</a:t>
            </a:r>
            <a:endParaRPr lang="da-DK" dirty="0"/>
          </a:p>
        </p:txBody>
      </p:sp>
    </p:spTree>
    <p:extLst>
      <p:ext uri="{BB962C8B-B14F-4D97-AF65-F5344CB8AC3E}">
        <p14:creationId xmlns:p14="http://schemas.microsoft.com/office/powerpoint/2010/main" val="1334768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9125CD-4B94-44E0-9DF0-58984603E4CD}"/>
              </a:ext>
            </a:extLst>
          </p:cNvPr>
          <p:cNvSpPr>
            <a:spLocks noGrp="1"/>
          </p:cNvSpPr>
          <p:nvPr>
            <p:ph idx="1"/>
          </p:nvPr>
        </p:nvSpPr>
        <p:spPr>
          <a:xfrm>
            <a:off x="1075659" y="1692235"/>
            <a:ext cx="10678612" cy="4494810"/>
          </a:xfrm>
        </p:spPr>
        <p:txBody>
          <a:bodyPr>
            <a:noAutofit/>
          </a:bodyPr>
          <a:lstStyle/>
          <a:p>
            <a:pPr marL="0" indent="0">
              <a:lnSpc>
                <a:spcPct val="107000"/>
              </a:lnSpc>
              <a:spcAft>
                <a:spcPts val="800"/>
              </a:spcAft>
              <a:buNone/>
            </a:pPr>
            <a:r>
              <a:rPr lang="en-GB" sz="2000" dirty="0">
                <a:solidFill>
                  <a:srgbClr val="000000"/>
                </a:solidFill>
                <a:ea typeface="Calibri" panose="020F0502020204030204" pitchFamily="34" charset="0"/>
              </a:rPr>
              <a:t>Meeting participants are kindly requested to note the following meeting protocols;</a:t>
            </a:r>
          </a:p>
          <a:p>
            <a:pPr>
              <a:lnSpc>
                <a:spcPct val="107000"/>
              </a:lnSpc>
              <a:spcAft>
                <a:spcPts val="800"/>
              </a:spcAft>
            </a:pPr>
            <a:r>
              <a:rPr lang="en-GB" sz="1400" dirty="0">
                <a:solidFill>
                  <a:srgbClr val="000000"/>
                </a:solidFill>
                <a:ea typeface="Calibri" panose="020F0502020204030204" pitchFamily="34" charset="0"/>
              </a:rPr>
              <a:t>Please keep your camera and microphone turned </a:t>
            </a:r>
            <a:r>
              <a:rPr lang="en-GB" sz="1400" b="1" dirty="0">
                <a:solidFill>
                  <a:srgbClr val="000000"/>
                </a:solidFill>
                <a:ea typeface="Calibri" panose="020F0502020204030204" pitchFamily="34" charset="0"/>
              </a:rPr>
              <a:t>“off”</a:t>
            </a:r>
            <a:r>
              <a:rPr lang="en-GB" sz="1400" dirty="0">
                <a:solidFill>
                  <a:srgbClr val="000000"/>
                </a:solidFill>
                <a:ea typeface="Calibri" panose="020F0502020204030204" pitchFamily="34" charset="0"/>
              </a:rPr>
              <a:t> if you are not talking or presenting</a:t>
            </a:r>
          </a:p>
          <a:p>
            <a:pPr>
              <a:lnSpc>
                <a:spcPct val="107000"/>
              </a:lnSpc>
              <a:spcAft>
                <a:spcPts val="800"/>
              </a:spcAft>
            </a:pPr>
            <a:r>
              <a:rPr lang="en-GB" sz="1400" dirty="0">
                <a:solidFill>
                  <a:srgbClr val="000000"/>
                </a:solidFill>
                <a:ea typeface="Calibri" panose="020F0502020204030204" pitchFamily="34" charset="0"/>
              </a:rPr>
              <a:t>If you want to make an intervention, </a:t>
            </a:r>
            <a:r>
              <a:rPr lang="en-GB" sz="1400" b="1" dirty="0">
                <a:solidFill>
                  <a:srgbClr val="000000"/>
                </a:solidFill>
                <a:ea typeface="Calibri" panose="020F0502020204030204" pitchFamily="34" charset="0"/>
              </a:rPr>
              <a:t>please turn your camera and microphone on and, raise your hand </a:t>
            </a:r>
            <a:r>
              <a:rPr lang="en-GB" sz="1400" dirty="0">
                <a:solidFill>
                  <a:srgbClr val="000000"/>
                </a:solidFill>
                <a:ea typeface="Calibri" panose="020F0502020204030204" pitchFamily="34" charset="0"/>
              </a:rPr>
              <a:t>to indicate that you wish to speak</a:t>
            </a:r>
          </a:p>
          <a:p>
            <a:pPr>
              <a:lnSpc>
                <a:spcPct val="107000"/>
              </a:lnSpc>
              <a:spcAft>
                <a:spcPts val="800"/>
              </a:spcAft>
            </a:pPr>
            <a:r>
              <a:rPr lang="en-GB" sz="1400" dirty="0">
                <a:solidFill>
                  <a:srgbClr val="000000"/>
                </a:solidFill>
                <a:ea typeface="Calibri" panose="020F0502020204030204" pitchFamily="34" charset="0"/>
              </a:rPr>
              <a:t>Don’t forget to turn your microphone </a:t>
            </a:r>
            <a:r>
              <a:rPr lang="en-GB" sz="1400" b="1" dirty="0">
                <a:solidFill>
                  <a:srgbClr val="000000"/>
                </a:solidFill>
                <a:ea typeface="Calibri" panose="020F0502020204030204" pitchFamily="34" charset="0"/>
              </a:rPr>
              <a:t>“on”</a:t>
            </a:r>
            <a:r>
              <a:rPr lang="en-GB" sz="1400" dirty="0">
                <a:solidFill>
                  <a:srgbClr val="000000"/>
                </a:solidFill>
                <a:ea typeface="Calibri" panose="020F0502020204030204" pitchFamily="34" charset="0"/>
              </a:rPr>
              <a:t> before speaking, and </a:t>
            </a:r>
            <a:r>
              <a:rPr lang="en-GB" sz="1400" b="1" dirty="0">
                <a:solidFill>
                  <a:srgbClr val="000000"/>
                </a:solidFill>
                <a:ea typeface="Calibri" panose="020F0502020204030204" pitchFamily="34" charset="0"/>
              </a:rPr>
              <a:t>“off” </a:t>
            </a:r>
            <a:r>
              <a:rPr lang="en-GB" sz="1400" dirty="0">
                <a:solidFill>
                  <a:srgbClr val="000000"/>
                </a:solidFill>
                <a:ea typeface="Calibri" panose="020F0502020204030204" pitchFamily="34" charset="0"/>
              </a:rPr>
              <a:t>when finished</a:t>
            </a:r>
          </a:p>
          <a:p>
            <a:pPr>
              <a:lnSpc>
                <a:spcPct val="107000"/>
              </a:lnSpc>
              <a:spcAft>
                <a:spcPts val="800"/>
              </a:spcAft>
            </a:pPr>
            <a:r>
              <a:rPr lang="en-GB" sz="1400" dirty="0">
                <a:solidFill>
                  <a:srgbClr val="000000"/>
                </a:solidFill>
                <a:ea typeface="Calibri" panose="020F0502020204030204" pitchFamily="34" charset="0"/>
              </a:rPr>
              <a:t>Please use the </a:t>
            </a:r>
            <a:r>
              <a:rPr lang="en-GB" sz="1400" b="1" dirty="0">
                <a:solidFill>
                  <a:srgbClr val="000000"/>
                </a:solidFill>
                <a:ea typeface="Calibri" panose="020F0502020204030204" pitchFamily="34" charset="0"/>
              </a:rPr>
              <a:t>“Chat”</a:t>
            </a:r>
            <a:r>
              <a:rPr lang="en-GB" sz="1400" dirty="0">
                <a:solidFill>
                  <a:srgbClr val="000000"/>
                </a:solidFill>
                <a:ea typeface="Calibri" panose="020F0502020204030204" pitchFamily="34" charset="0"/>
              </a:rPr>
              <a:t> function to communicate an text information to the meeting</a:t>
            </a:r>
          </a:p>
          <a:p>
            <a:pPr>
              <a:lnSpc>
                <a:spcPct val="107000"/>
              </a:lnSpc>
              <a:spcAft>
                <a:spcPts val="800"/>
              </a:spcAft>
            </a:pPr>
            <a:r>
              <a:rPr lang="en-GB" sz="1400" dirty="0">
                <a:solidFill>
                  <a:srgbClr val="000000"/>
                </a:solidFill>
                <a:ea typeface="Calibri" panose="020F0502020204030204" pitchFamily="34" charset="0"/>
              </a:rPr>
              <a:t>If you have any problems connecting using Firefox or other browser – please try using Chrome.</a:t>
            </a:r>
          </a:p>
        </p:txBody>
      </p:sp>
      <p:sp>
        <p:nvSpPr>
          <p:cNvPr id="3" name="Title 2">
            <a:extLst>
              <a:ext uri="{FF2B5EF4-FFF2-40B4-BE49-F238E27FC236}">
                <a16:creationId xmlns:a16="http://schemas.microsoft.com/office/drawing/2014/main" id="{749EE54E-F8A4-410F-966E-CB7363C11B38}"/>
              </a:ext>
            </a:extLst>
          </p:cNvPr>
          <p:cNvSpPr>
            <a:spLocks noGrp="1"/>
          </p:cNvSpPr>
          <p:nvPr>
            <p:ph type="title"/>
          </p:nvPr>
        </p:nvSpPr>
        <p:spPr/>
        <p:txBody>
          <a:bodyPr>
            <a:normAutofit/>
          </a:bodyPr>
          <a:lstStyle/>
          <a:p>
            <a:pPr>
              <a:lnSpc>
                <a:spcPct val="107000"/>
              </a:lnSpc>
              <a:spcBef>
                <a:spcPts val="200"/>
              </a:spcBef>
            </a:pPr>
            <a:r>
              <a:rPr lang="en-GB" b="1" dirty="0">
                <a:solidFill>
                  <a:srgbClr val="000000"/>
                </a:solidFill>
                <a:ea typeface="Times New Roman" panose="02020603050405020304" pitchFamily="18" charset="0"/>
                <a:cs typeface="Times New Roman" panose="02020603050405020304" pitchFamily="18" charset="0"/>
              </a:rPr>
              <a:t>Meeting protocol</a:t>
            </a:r>
            <a:endParaRPr lang="en-GB" b="1" dirty="0">
              <a:solidFill>
                <a:srgbClr val="2E74B5"/>
              </a:solidFill>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5891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3695391-30F5-49B4-BCA7-48B6000587E9}"/>
              </a:ext>
            </a:extLst>
          </p:cNvPr>
          <p:cNvPicPr>
            <a:picLocks noGrp="1" noChangeAspect="1"/>
          </p:cNvPicPr>
          <p:nvPr>
            <p:ph idx="1"/>
          </p:nvPr>
        </p:nvPicPr>
        <p:blipFill>
          <a:blip r:embed="rId2"/>
          <a:stretch>
            <a:fillRect/>
          </a:stretch>
        </p:blipFill>
        <p:spPr>
          <a:xfrm>
            <a:off x="0" y="971221"/>
            <a:ext cx="7320187" cy="3316299"/>
          </a:xfrm>
          <a:prstGeom prst="rect">
            <a:avLst/>
          </a:prstGeom>
        </p:spPr>
      </p:pic>
      <p:sp>
        <p:nvSpPr>
          <p:cNvPr id="3" name="Title 2">
            <a:extLst>
              <a:ext uri="{FF2B5EF4-FFF2-40B4-BE49-F238E27FC236}">
                <a16:creationId xmlns:a16="http://schemas.microsoft.com/office/drawing/2014/main" id="{2338E7AF-5D8B-49EA-AC7A-9A095865BE34}"/>
              </a:ext>
            </a:extLst>
          </p:cNvPr>
          <p:cNvSpPr>
            <a:spLocks noGrp="1"/>
          </p:cNvSpPr>
          <p:nvPr>
            <p:ph type="title"/>
          </p:nvPr>
        </p:nvSpPr>
        <p:spPr/>
        <p:txBody>
          <a:bodyPr/>
          <a:lstStyle/>
          <a:p>
            <a:r>
              <a:rPr lang="en-US" dirty="0"/>
              <a:t>Issue 35</a:t>
            </a:r>
            <a:endParaRPr lang="da-DK" dirty="0"/>
          </a:p>
        </p:txBody>
      </p:sp>
      <p:pic>
        <p:nvPicPr>
          <p:cNvPr id="5" name="Picture 4">
            <a:extLst>
              <a:ext uri="{FF2B5EF4-FFF2-40B4-BE49-F238E27FC236}">
                <a16:creationId xmlns:a16="http://schemas.microsoft.com/office/drawing/2014/main" id="{359B3247-8424-48B2-B741-DE5DFF8A7236}"/>
              </a:ext>
            </a:extLst>
          </p:cNvPr>
          <p:cNvPicPr>
            <a:picLocks noChangeAspect="1"/>
          </p:cNvPicPr>
          <p:nvPr/>
        </p:nvPicPr>
        <p:blipFill>
          <a:blip r:embed="rId3"/>
          <a:stretch>
            <a:fillRect/>
          </a:stretch>
        </p:blipFill>
        <p:spPr>
          <a:xfrm>
            <a:off x="7148607" y="189652"/>
            <a:ext cx="5043392" cy="6153573"/>
          </a:xfrm>
          <a:prstGeom prst="rect">
            <a:avLst/>
          </a:prstGeom>
        </p:spPr>
      </p:pic>
      <p:sp>
        <p:nvSpPr>
          <p:cNvPr id="6" name="TextBox 5">
            <a:extLst>
              <a:ext uri="{FF2B5EF4-FFF2-40B4-BE49-F238E27FC236}">
                <a16:creationId xmlns:a16="http://schemas.microsoft.com/office/drawing/2014/main" id="{BDCC23FE-C719-40C3-B763-3BAA09469AAE}"/>
              </a:ext>
            </a:extLst>
          </p:cNvPr>
          <p:cNvSpPr txBox="1"/>
          <p:nvPr/>
        </p:nvSpPr>
        <p:spPr>
          <a:xfrm>
            <a:off x="568960" y="6215272"/>
            <a:ext cx="4788747" cy="369332"/>
          </a:xfrm>
          <a:prstGeom prst="rect">
            <a:avLst/>
          </a:prstGeom>
          <a:noFill/>
        </p:spPr>
        <p:txBody>
          <a:bodyPr wrap="square" rtlCol="0">
            <a:spAutoFit/>
          </a:bodyPr>
          <a:lstStyle/>
          <a:p>
            <a:r>
              <a:rPr lang="en-US" b="1" dirty="0"/>
              <a:t>Propose leave as is for now</a:t>
            </a:r>
            <a:endParaRPr lang="da-DK" b="1" dirty="0"/>
          </a:p>
        </p:txBody>
      </p:sp>
    </p:spTree>
    <p:extLst>
      <p:ext uri="{BB962C8B-B14F-4D97-AF65-F5344CB8AC3E}">
        <p14:creationId xmlns:p14="http://schemas.microsoft.com/office/powerpoint/2010/main" val="2923081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E0A530E-C879-4635-A626-B7B35A4B3B5B}"/>
              </a:ext>
            </a:extLst>
          </p:cNvPr>
          <p:cNvPicPr>
            <a:picLocks noGrp="1" noChangeAspect="1"/>
          </p:cNvPicPr>
          <p:nvPr>
            <p:ph idx="1"/>
          </p:nvPr>
        </p:nvPicPr>
        <p:blipFill>
          <a:blip r:embed="rId2"/>
          <a:stretch>
            <a:fillRect/>
          </a:stretch>
        </p:blipFill>
        <p:spPr>
          <a:xfrm>
            <a:off x="933902" y="680932"/>
            <a:ext cx="9944889" cy="4351338"/>
          </a:xfrm>
          <a:prstGeom prst="rect">
            <a:avLst/>
          </a:prstGeom>
        </p:spPr>
      </p:pic>
      <p:sp>
        <p:nvSpPr>
          <p:cNvPr id="3" name="Title 2">
            <a:extLst>
              <a:ext uri="{FF2B5EF4-FFF2-40B4-BE49-F238E27FC236}">
                <a16:creationId xmlns:a16="http://schemas.microsoft.com/office/drawing/2014/main" id="{8985482E-4680-437D-9EA3-FDAB2F1D2CF4}"/>
              </a:ext>
            </a:extLst>
          </p:cNvPr>
          <p:cNvSpPr>
            <a:spLocks noGrp="1"/>
          </p:cNvSpPr>
          <p:nvPr>
            <p:ph type="title"/>
          </p:nvPr>
        </p:nvSpPr>
        <p:spPr/>
        <p:txBody>
          <a:bodyPr/>
          <a:lstStyle/>
          <a:p>
            <a:r>
              <a:rPr lang="en-US" dirty="0"/>
              <a:t>Issue 34</a:t>
            </a:r>
            <a:endParaRPr lang="da-DK" dirty="0"/>
          </a:p>
        </p:txBody>
      </p:sp>
      <p:pic>
        <p:nvPicPr>
          <p:cNvPr id="5" name="Picture 4">
            <a:extLst>
              <a:ext uri="{FF2B5EF4-FFF2-40B4-BE49-F238E27FC236}">
                <a16:creationId xmlns:a16="http://schemas.microsoft.com/office/drawing/2014/main" id="{6337472F-7D96-4E24-87EC-37BB7AB07C6A}"/>
              </a:ext>
            </a:extLst>
          </p:cNvPr>
          <p:cNvPicPr>
            <a:picLocks noChangeAspect="1"/>
          </p:cNvPicPr>
          <p:nvPr/>
        </p:nvPicPr>
        <p:blipFill>
          <a:blip r:embed="rId3"/>
          <a:stretch>
            <a:fillRect/>
          </a:stretch>
        </p:blipFill>
        <p:spPr>
          <a:xfrm>
            <a:off x="4958079" y="4850332"/>
            <a:ext cx="6989657" cy="2007668"/>
          </a:xfrm>
          <a:prstGeom prst="rect">
            <a:avLst/>
          </a:prstGeom>
        </p:spPr>
      </p:pic>
      <p:sp>
        <p:nvSpPr>
          <p:cNvPr id="6" name="TextBox 5">
            <a:extLst>
              <a:ext uri="{FF2B5EF4-FFF2-40B4-BE49-F238E27FC236}">
                <a16:creationId xmlns:a16="http://schemas.microsoft.com/office/drawing/2014/main" id="{DF93214F-8512-4BC6-A302-6B65E4AD675B}"/>
              </a:ext>
            </a:extLst>
          </p:cNvPr>
          <p:cNvSpPr txBox="1"/>
          <p:nvPr/>
        </p:nvSpPr>
        <p:spPr>
          <a:xfrm>
            <a:off x="419947" y="6142989"/>
            <a:ext cx="4788747" cy="369332"/>
          </a:xfrm>
          <a:prstGeom prst="rect">
            <a:avLst/>
          </a:prstGeom>
          <a:noFill/>
        </p:spPr>
        <p:txBody>
          <a:bodyPr wrap="square" rtlCol="0">
            <a:spAutoFit/>
          </a:bodyPr>
          <a:lstStyle/>
          <a:p>
            <a:r>
              <a:rPr lang="en-US" b="1" dirty="0"/>
              <a:t>Propose leave as is for now</a:t>
            </a:r>
            <a:endParaRPr lang="da-DK" b="1" dirty="0"/>
          </a:p>
        </p:txBody>
      </p:sp>
    </p:spTree>
    <p:extLst>
      <p:ext uri="{BB962C8B-B14F-4D97-AF65-F5344CB8AC3E}">
        <p14:creationId xmlns:p14="http://schemas.microsoft.com/office/powerpoint/2010/main" val="596625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72CA057-5EF7-4B24-92BF-A75824183F22}"/>
              </a:ext>
            </a:extLst>
          </p:cNvPr>
          <p:cNvPicPr>
            <a:picLocks noGrp="1" noChangeAspect="1"/>
          </p:cNvPicPr>
          <p:nvPr>
            <p:ph idx="1"/>
          </p:nvPr>
        </p:nvPicPr>
        <p:blipFill>
          <a:blip r:embed="rId2"/>
          <a:stretch>
            <a:fillRect/>
          </a:stretch>
        </p:blipFill>
        <p:spPr>
          <a:xfrm>
            <a:off x="982727" y="1053465"/>
            <a:ext cx="7693913" cy="3954746"/>
          </a:xfrm>
          <a:prstGeom prst="rect">
            <a:avLst/>
          </a:prstGeom>
        </p:spPr>
      </p:pic>
      <p:sp>
        <p:nvSpPr>
          <p:cNvPr id="3" name="Title 2">
            <a:extLst>
              <a:ext uri="{FF2B5EF4-FFF2-40B4-BE49-F238E27FC236}">
                <a16:creationId xmlns:a16="http://schemas.microsoft.com/office/drawing/2014/main" id="{49D8AFD9-A0A1-4C07-A091-996649834323}"/>
              </a:ext>
            </a:extLst>
          </p:cNvPr>
          <p:cNvSpPr>
            <a:spLocks noGrp="1"/>
          </p:cNvSpPr>
          <p:nvPr>
            <p:ph type="title"/>
          </p:nvPr>
        </p:nvSpPr>
        <p:spPr/>
        <p:txBody>
          <a:bodyPr/>
          <a:lstStyle/>
          <a:p>
            <a:r>
              <a:rPr lang="en-US" dirty="0"/>
              <a:t>Issue 32</a:t>
            </a:r>
            <a:endParaRPr lang="da-DK" dirty="0"/>
          </a:p>
        </p:txBody>
      </p:sp>
      <p:pic>
        <p:nvPicPr>
          <p:cNvPr id="5" name="Picture 4">
            <a:extLst>
              <a:ext uri="{FF2B5EF4-FFF2-40B4-BE49-F238E27FC236}">
                <a16:creationId xmlns:a16="http://schemas.microsoft.com/office/drawing/2014/main" id="{F9175D9B-93A0-45CE-B71E-2E92D8A8AD31}"/>
              </a:ext>
            </a:extLst>
          </p:cNvPr>
          <p:cNvPicPr>
            <a:picLocks noChangeAspect="1"/>
          </p:cNvPicPr>
          <p:nvPr/>
        </p:nvPicPr>
        <p:blipFill>
          <a:blip r:embed="rId3"/>
          <a:stretch>
            <a:fillRect/>
          </a:stretch>
        </p:blipFill>
        <p:spPr>
          <a:xfrm>
            <a:off x="4910667" y="4947014"/>
            <a:ext cx="7094537" cy="1540311"/>
          </a:xfrm>
          <a:prstGeom prst="rect">
            <a:avLst/>
          </a:prstGeom>
        </p:spPr>
      </p:pic>
      <p:sp>
        <p:nvSpPr>
          <p:cNvPr id="6" name="TextBox 5">
            <a:extLst>
              <a:ext uri="{FF2B5EF4-FFF2-40B4-BE49-F238E27FC236}">
                <a16:creationId xmlns:a16="http://schemas.microsoft.com/office/drawing/2014/main" id="{A7E0FFD1-2B6D-400A-BF0E-BB7CD5D76928}"/>
              </a:ext>
            </a:extLst>
          </p:cNvPr>
          <p:cNvSpPr txBox="1"/>
          <p:nvPr/>
        </p:nvSpPr>
        <p:spPr>
          <a:xfrm>
            <a:off x="426721" y="6048162"/>
            <a:ext cx="4788747" cy="369332"/>
          </a:xfrm>
          <a:prstGeom prst="rect">
            <a:avLst/>
          </a:prstGeom>
          <a:noFill/>
        </p:spPr>
        <p:txBody>
          <a:bodyPr wrap="square" rtlCol="0">
            <a:spAutoFit/>
          </a:bodyPr>
          <a:lstStyle/>
          <a:p>
            <a:r>
              <a:rPr lang="en-US" b="1" dirty="0"/>
              <a:t>Propose leave as is for now</a:t>
            </a:r>
            <a:endParaRPr lang="da-DK" b="1" dirty="0"/>
          </a:p>
        </p:txBody>
      </p:sp>
    </p:spTree>
    <p:extLst>
      <p:ext uri="{BB962C8B-B14F-4D97-AF65-F5344CB8AC3E}">
        <p14:creationId xmlns:p14="http://schemas.microsoft.com/office/powerpoint/2010/main" val="145704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B96F9C1-D4DB-4BB8-B336-854ADF7F5E6F}"/>
              </a:ext>
            </a:extLst>
          </p:cNvPr>
          <p:cNvPicPr>
            <a:picLocks noGrp="1" noChangeAspect="1"/>
          </p:cNvPicPr>
          <p:nvPr>
            <p:ph idx="1"/>
          </p:nvPr>
        </p:nvPicPr>
        <p:blipFill>
          <a:blip r:embed="rId2"/>
          <a:stretch>
            <a:fillRect/>
          </a:stretch>
        </p:blipFill>
        <p:spPr>
          <a:xfrm>
            <a:off x="960331" y="969064"/>
            <a:ext cx="6510656" cy="2774930"/>
          </a:xfrm>
          <a:prstGeom prst="rect">
            <a:avLst/>
          </a:prstGeom>
        </p:spPr>
      </p:pic>
      <p:sp>
        <p:nvSpPr>
          <p:cNvPr id="3" name="Title 2">
            <a:extLst>
              <a:ext uri="{FF2B5EF4-FFF2-40B4-BE49-F238E27FC236}">
                <a16:creationId xmlns:a16="http://schemas.microsoft.com/office/drawing/2014/main" id="{EF054937-7455-491B-B467-C94439D5AA33}"/>
              </a:ext>
            </a:extLst>
          </p:cNvPr>
          <p:cNvSpPr>
            <a:spLocks noGrp="1"/>
          </p:cNvSpPr>
          <p:nvPr>
            <p:ph type="title"/>
          </p:nvPr>
        </p:nvSpPr>
        <p:spPr/>
        <p:txBody>
          <a:bodyPr/>
          <a:lstStyle/>
          <a:p>
            <a:r>
              <a:rPr lang="en-US" dirty="0"/>
              <a:t>Issue 31</a:t>
            </a:r>
            <a:endParaRPr lang="da-DK" dirty="0"/>
          </a:p>
        </p:txBody>
      </p:sp>
      <p:pic>
        <p:nvPicPr>
          <p:cNvPr id="5" name="Picture 4">
            <a:extLst>
              <a:ext uri="{FF2B5EF4-FFF2-40B4-BE49-F238E27FC236}">
                <a16:creationId xmlns:a16="http://schemas.microsoft.com/office/drawing/2014/main" id="{BA6D60FC-5921-4939-988E-8EF9EA879078}"/>
              </a:ext>
            </a:extLst>
          </p:cNvPr>
          <p:cNvPicPr>
            <a:picLocks noChangeAspect="1"/>
          </p:cNvPicPr>
          <p:nvPr/>
        </p:nvPicPr>
        <p:blipFill>
          <a:blip r:embed="rId3"/>
          <a:stretch>
            <a:fillRect/>
          </a:stretch>
        </p:blipFill>
        <p:spPr>
          <a:xfrm>
            <a:off x="5811521" y="3842463"/>
            <a:ext cx="5930794" cy="2923990"/>
          </a:xfrm>
          <a:prstGeom prst="rect">
            <a:avLst/>
          </a:prstGeom>
        </p:spPr>
      </p:pic>
      <p:sp>
        <p:nvSpPr>
          <p:cNvPr id="6" name="TextBox 5">
            <a:extLst>
              <a:ext uri="{FF2B5EF4-FFF2-40B4-BE49-F238E27FC236}">
                <a16:creationId xmlns:a16="http://schemas.microsoft.com/office/drawing/2014/main" id="{251B0397-44CA-490B-84CD-01FAF8447554}"/>
              </a:ext>
            </a:extLst>
          </p:cNvPr>
          <p:cNvSpPr txBox="1"/>
          <p:nvPr/>
        </p:nvSpPr>
        <p:spPr>
          <a:xfrm>
            <a:off x="887308" y="6041389"/>
            <a:ext cx="3420532" cy="369332"/>
          </a:xfrm>
          <a:prstGeom prst="rect">
            <a:avLst/>
          </a:prstGeom>
          <a:noFill/>
        </p:spPr>
        <p:txBody>
          <a:bodyPr wrap="square" rtlCol="0">
            <a:spAutoFit/>
          </a:bodyPr>
          <a:lstStyle/>
          <a:p>
            <a:r>
              <a:rPr lang="en-US" b="1" dirty="0"/>
              <a:t>Propose ?</a:t>
            </a:r>
            <a:endParaRPr lang="da-DK" b="1" dirty="0"/>
          </a:p>
        </p:txBody>
      </p:sp>
    </p:spTree>
    <p:extLst>
      <p:ext uri="{BB962C8B-B14F-4D97-AF65-F5344CB8AC3E}">
        <p14:creationId xmlns:p14="http://schemas.microsoft.com/office/powerpoint/2010/main" val="1033743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09F671A-A2A6-4048-A9FB-057C274A5D08}"/>
              </a:ext>
            </a:extLst>
          </p:cNvPr>
          <p:cNvPicPr>
            <a:picLocks noGrp="1" noChangeAspect="1"/>
          </p:cNvPicPr>
          <p:nvPr>
            <p:ph idx="1"/>
          </p:nvPr>
        </p:nvPicPr>
        <p:blipFill>
          <a:blip r:embed="rId2"/>
          <a:stretch>
            <a:fillRect/>
          </a:stretch>
        </p:blipFill>
        <p:spPr>
          <a:xfrm>
            <a:off x="1095587" y="948717"/>
            <a:ext cx="8458555" cy="3298163"/>
          </a:xfrm>
          <a:prstGeom prst="rect">
            <a:avLst/>
          </a:prstGeom>
        </p:spPr>
      </p:pic>
      <p:sp>
        <p:nvSpPr>
          <p:cNvPr id="3" name="Title 2">
            <a:extLst>
              <a:ext uri="{FF2B5EF4-FFF2-40B4-BE49-F238E27FC236}">
                <a16:creationId xmlns:a16="http://schemas.microsoft.com/office/drawing/2014/main" id="{89E17F1A-06FB-4CB0-96D2-7CFA4EE7D596}"/>
              </a:ext>
            </a:extLst>
          </p:cNvPr>
          <p:cNvSpPr>
            <a:spLocks noGrp="1"/>
          </p:cNvSpPr>
          <p:nvPr>
            <p:ph type="title"/>
          </p:nvPr>
        </p:nvSpPr>
        <p:spPr/>
        <p:txBody>
          <a:bodyPr/>
          <a:lstStyle/>
          <a:p>
            <a:r>
              <a:rPr lang="en-US" dirty="0"/>
              <a:t>Issue 29</a:t>
            </a:r>
            <a:endParaRPr lang="da-DK" dirty="0"/>
          </a:p>
        </p:txBody>
      </p:sp>
      <p:pic>
        <p:nvPicPr>
          <p:cNvPr id="5" name="Picture 4">
            <a:extLst>
              <a:ext uri="{FF2B5EF4-FFF2-40B4-BE49-F238E27FC236}">
                <a16:creationId xmlns:a16="http://schemas.microsoft.com/office/drawing/2014/main" id="{E5F22A23-0022-496D-888A-F2C3C1C54CB1}"/>
              </a:ext>
            </a:extLst>
          </p:cNvPr>
          <p:cNvPicPr>
            <a:picLocks noChangeAspect="1"/>
          </p:cNvPicPr>
          <p:nvPr/>
        </p:nvPicPr>
        <p:blipFill>
          <a:blip r:embed="rId3"/>
          <a:stretch>
            <a:fillRect/>
          </a:stretch>
        </p:blipFill>
        <p:spPr>
          <a:xfrm>
            <a:off x="4849707" y="5532326"/>
            <a:ext cx="6980237" cy="996082"/>
          </a:xfrm>
          <a:prstGeom prst="rect">
            <a:avLst/>
          </a:prstGeom>
        </p:spPr>
      </p:pic>
      <p:pic>
        <p:nvPicPr>
          <p:cNvPr id="6" name="Picture 5">
            <a:extLst>
              <a:ext uri="{FF2B5EF4-FFF2-40B4-BE49-F238E27FC236}">
                <a16:creationId xmlns:a16="http://schemas.microsoft.com/office/drawing/2014/main" id="{67810E40-04E6-42C8-9996-8E6424099250}"/>
              </a:ext>
            </a:extLst>
          </p:cNvPr>
          <p:cNvPicPr>
            <a:picLocks noChangeAspect="1"/>
          </p:cNvPicPr>
          <p:nvPr/>
        </p:nvPicPr>
        <p:blipFill>
          <a:blip r:embed="rId4"/>
          <a:stretch>
            <a:fillRect/>
          </a:stretch>
        </p:blipFill>
        <p:spPr>
          <a:xfrm>
            <a:off x="4849707" y="4509561"/>
            <a:ext cx="5127519" cy="939162"/>
          </a:xfrm>
          <a:prstGeom prst="rect">
            <a:avLst/>
          </a:prstGeom>
        </p:spPr>
      </p:pic>
      <p:sp>
        <p:nvSpPr>
          <p:cNvPr id="7" name="TextBox 6">
            <a:extLst>
              <a:ext uri="{FF2B5EF4-FFF2-40B4-BE49-F238E27FC236}">
                <a16:creationId xmlns:a16="http://schemas.microsoft.com/office/drawing/2014/main" id="{2C1BE399-9BC3-4FF7-B0B0-D7282F8C9416}"/>
              </a:ext>
            </a:extLst>
          </p:cNvPr>
          <p:cNvSpPr txBox="1"/>
          <p:nvPr/>
        </p:nvSpPr>
        <p:spPr>
          <a:xfrm>
            <a:off x="223521" y="5909283"/>
            <a:ext cx="4450079" cy="369332"/>
          </a:xfrm>
          <a:prstGeom prst="rect">
            <a:avLst/>
          </a:prstGeom>
          <a:noFill/>
        </p:spPr>
        <p:txBody>
          <a:bodyPr wrap="square" rtlCol="0">
            <a:spAutoFit/>
          </a:bodyPr>
          <a:lstStyle/>
          <a:p>
            <a:r>
              <a:rPr lang="en-US" b="1" dirty="0"/>
              <a:t>Propose leave as is for now</a:t>
            </a:r>
            <a:endParaRPr lang="da-DK" b="1" dirty="0"/>
          </a:p>
        </p:txBody>
      </p:sp>
    </p:spTree>
    <p:extLst>
      <p:ext uri="{BB962C8B-B14F-4D97-AF65-F5344CB8AC3E}">
        <p14:creationId xmlns:p14="http://schemas.microsoft.com/office/powerpoint/2010/main" val="39571825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F021230-273E-4B8E-BE6A-F3C003B90991}"/>
              </a:ext>
            </a:extLst>
          </p:cNvPr>
          <p:cNvSpPr>
            <a:spLocks noGrp="1"/>
          </p:cNvSpPr>
          <p:nvPr>
            <p:ph idx="1"/>
          </p:nvPr>
        </p:nvSpPr>
        <p:spPr>
          <a:xfrm>
            <a:off x="907791" y="1226141"/>
            <a:ext cx="10592789" cy="5181333"/>
          </a:xfrm>
        </p:spPr>
        <p:txBody>
          <a:bodyPr>
            <a:normAutofit/>
          </a:bodyPr>
          <a:lstStyle/>
          <a:p>
            <a:r>
              <a:rPr lang="en-US" sz="2400" dirty="0"/>
              <a:t>Continue producing a set of tests from Parts of S-100 and cross product checks</a:t>
            </a:r>
          </a:p>
          <a:p>
            <a:pPr marL="0" indent="0">
              <a:buNone/>
            </a:pPr>
            <a:endParaRPr lang="en-US" sz="2400" dirty="0"/>
          </a:p>
          <a:p>
            <a:r>
              <a:rPr lang="en-US" sz="2400" dirty="0"/>
              <a:t>Coordinate Cross-Product Validation with S-98/S-164 lead, DQWG and S-1xx PS owners</a:t>
            </a:r>
          </a:p>
          <a:p>
            <a:pPr marL="0" indent="0">
              <a:buNone/>
            </a:pPr>
            <a:endParaRPr lang="en-US" sz="2400" dirty="0"/>
          </a:p>
          <a:p>
            <a:r>
              <a:rPr lang="en-US" sz="2400" dirty="0"/>
              <a:t>Prepare papers and validation session for S-100 WG9</a:t>
            </a:r>
          </a:p>
          <a:p>
            <a:pPr marL="0" indent="0">
              <a:buNone/>
            </a:pPr>
            <a:endParaRPr lang="en-US" sz="2400" dirty="0"/>
          </a:p>
          <a:p>
            <a:r>
              <a:rPr lang="en-US" sz="2400" dirty="0"/>
              <a:t>Start resolving open issues on GitHub</a:t>
            </a:r>
          </a:p>
          <a:p>
            <a:endParaRPr lang="en-US" sz="1100" dirty="0"/>
          </a:p>
          <a:p>
            <a:endParaRPr lang="da-DK" sz="2000" dirty="0"/>
          </a:p>
          <a:p>
            <a:endParaRPr lang="en-US" sz="2000" dirty="0"/>
          </a:p>
          <a:p>
            <a:endParaRPr lang="en-US" sz="2000" dirty="0"/>
          </a:p>
        </p:txBody>
      </p:sp>
      <p:sp>
        <p:nvSpPr>
          <p:cNvPr id="3" name="Title 2">
            <a:extLst>
              <a:ext uri="{FF2B5EF4-FFF2-40B4-BE49-F238E27FC236}">
                <a16:creationId xmlns:a16="http://schemas.microsoft.com/office/drawing/2014/main" id="{CA7F42F5-EAE3-4B78-9AD7-06EFC961BEF1}"/>
              </a:ext>
            </a:extLst>
          </p:cNvPr>
          <p:cNvSpPr>
            <a:spLocks noGrp="1"/>
          </p:cNvSpPr>
          <p:nvPr>
            <p:ph type="title"/>
          </p:nvPr>
        </p:nvSpPr>
        <p:spPr/>
        <p:txBody>
          <a:bodyPr/>
          <a:lstStyle/>
          <a:p>
            <a:r>
              <a:rPr lang="en-US" dirty="0"/>
              <a:t>Next steps</a:t>
            </a:r>
            <a:endParaRPr lang="da-DK" dirty="0"/>
          </a:p>
        </p:txBody>
      </p:sp>
      <p:pic>
        <p:nvPicPr>
          <p:cNvPr id="5" name="Picture 4">
            <a:extLst>
              <a:ext uri="{FF2B5EF4-FFF2-40B4-BE49-F238E27FC236}">
                <a16:creationId xmlns:a16="http://schemas.microsoft.com/office/drawing/2014/main" id="{E2082A5C-86A9-45E8-801E-81F715411169}"/>
              </a:ext>
            </a:extLst>
          </p:cNvPr>
          <p:cNvPicPr>
            <a:picLocks noChangeAspect="1"/>
          </p:cNvPicPr>
          <p:nvPr/>
        </p:nvPicPr>
        <p:blipFill>
          <a:blip r:embed="rId2"/>
          <a:stretch>
            <a:fillRect/>
          </a:stretch>
        </p:blipFill>
        <p:spPr>
          <a:xfrm>
            <a:off x="7404265" y="4440188"/>
            <a:ext cx="3464935" cy="2263804"/>
          </a:xfrm>
          <a:prstGeom prst="rect">
            <a:avLst/>
          </a:prstGeom>
        </p:spPr>
      </p:pic>
    </p:spTree>
    <p:extLst>
      <p:ext uri="{BB962C8B-B14F-4D97-AF65-F5344CB8AC3E}">
        <p14:creationId xmlns:p14="http://schemas.microsoft.com/office/powerpoint/2010/main" val="1319668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9125CD-4B94-44E0-9DF0-58984603E4CD}"/>
              </a:ext>
            </a:extLst>
          </p:cNvPr>
          <p:cNvSpPr>
            <a:spLocks noGrp="1"/>
          </p:cNvSpPr>
          <p:nvPr>
            <p:ph idx="1"/>
          </p:nvPr>
        </p:nvSpPr>
        <p:spPr>
          <a:xfrm>
            <a:off x="1034095" y="1479190"/>
            <a:ext cx="10678612" cy="4541165"/>
          </a:xfrm>
        </p:spPr>
        <p:txBody>
          <a:bodyPr>
            <a:noAutofit/>
          </a:bodyPr>
          <a:lstStyle/>
          <a:p>
            <a:pPr marL="457200" lvl="1" indent="0">
              <a:lnSpc>
                <a:spcPct val="107000"/>
              </a:lnSpc>
              <a:spcAft>
                <a:spcPts val="800"/>
              </a:spcAft>
              <a:buNone/>
            </a:pPr>
            <a:endParaRPr lang="en-GB" sz="1600" dirty="0">
              <a:solidFill>
                <a:srgbClr val="000000"/>
              </a:solidFill>
              <a:ea typeface="Calibri" panose="020F0502020204030204" pitchFamily="34" charset="0"/>
            </a:endParaRPr>
          </a:p>
          <a:p>
            <a:pPr marL="0" indent="0">
              <a:lnSpc>
                <a:spcPct val="107000"/>
              </a:lnSpc>
              <a:spcAft>
                <a:spcPts val="800"/>
              </a:spcAft>
              <a:buNone/>
            </a:pPr>
            <a:r>
              <a:rPr lang="en-GB" sz="2400" dirty="0">
                <a:solidFill>
                  <a:srgbClr val="000000"/>
                </a:solidFill>
                <a:ea typeface="Calibri" panose="020F0502020204030204" pitchFamily="34" charset="0"/>
              </a:rPr>
              <a:t>S-100WG9, Genoa, Italy – 04/11/24 – 08/11/24 </a:t>
            </a:r>
          </a:p>
          <a:p>
            <a:pPr marL="0" indent="0">
              <a:lnSpc>
                <a:spcPct val="107000"/>
              </a:lnSpc>
              <a:spcAft>
                <a:spcPts val="800"/>
              </a:spcAft>
              <a:buNone/>
            </a:pPr>
            <a:endParaRPr lang="en-GB" sz="2400" dirty="0">
              <a:solidFill>
                <a:srgbClr val="000000"/>
              </a:solidFill>
              <a:ea typeface="Calibri" panose="020F0502020204030204" pitchFamily="34" charset="0"/>
            </a:endParaRPr>
          </a:p>
          <a:p>
            <a:pPr marL="0" indent="0">
              <a:lnSpc>
                <a:spcPct val="107000"/>
              </a:lnSpc>
              <a:spcAft>
                <a:spcPts val="800"/>
              </a:spcAft>
              <a:buNone/>
            </a:pPr>
            <a:r>
              <a:rPr lang="en-GB" sz="2400" dirty="0">
                <a:solidFill>
                  <a:srgbClr val="000000"/>
                </a:solidFill>
                <a:ea typeface="Calibri" panose="020F0502020204030204" pitchFamily="34" charset="0"/>
              </a:rPr>
              <a:t>Suggest next VTC meeting is January</a:t>
            </a:r>
          </a:p>
        </p:txBody>
      </p:sp>
      <p:sp>
        <p:nvSpPr>
          <p:cNvPr id="3" name="Title 2">
            <a:extLst>
              <a:ext uri="{FF2B5EF4-FFF2-40B4-BE49-F238E27FC236}">
                <a16:creationId xmlns:a16="http://schemas.microsoft.com/office/drawing/2014/main" id="{749EE54E-F8A4-410F-966E-CB7363C11B38}"/>
              </a:ext>
            </a:extLst>
          </p:cNvPr>
          <p:cNvSpPr>
            <a:spLocks noGrp="1"/>
          </p:cNvSpPr>
          <p:nvPr>
            <p:ph type="title"/>
          </p:nvPr>
        </p:nvSpPr>
        <p:spPr/>
        <p:txBody>
          <a:bodyPr>
            <a:normAutofit/>
          </a:bodyPr>
          <a:lstStyle/>
          <a:p>
            <a:pPr>
              <a:lnSpc>
                <a:spcPct val="107000"/>
              </a:lnSpc>
              <a:spcAft>
                <a:spcPts val="800"/>
              </a:spcAft>
            </a:pPr>
            <a:r>
              <a:rPr lang="en-GB" dirty="0">
                <a:solidFill>
                  <a:srgbClr val="000000"/>
                </a:solidFill>
                <a:ea typeface="Calibri" panose="020F0502020204030204" pitchFamily="34" charset="0"/>
              </a:rPr>
              <a:t>Next meetings</a:t>
            </a:r>
          </a:p>
        </p:txBody>
      </p:sp>
    </p:spTree>
    <p:extLst>
      <p:ext uri="{BB962C8B-B14F-4D97-AF65-F5344CB8AC3E}">
        <p14:creationId xmlns:p14="http://schemas.microsoft.com/office/powerpoint/2010/main" val="3440666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45DE57-B719-4819-B1AE-BFFE82277B24}"/>
              </a:ext>
            </a:extLst>
          </p:cNvPr>
          <p:cNvSpPr>
            <a:spLocks noGrp="1"/>
          </p:cNvSpPr>
          <p:nvPr>
            <p:ph idx="1"/>
          </p:nvPr>
        </p:nvSpPr>
        <p:spPr>
          <a:xfrm>
            <a:off x="838200" y="1825625"/>
            <a:ext cx="10515600" cy="4351338"/>
          </a:xfrm>
        </p:spPr>
        <p:txBody>
          <a:bodyPr/>
          <a:lstStyle/>
          <a:p>
            <a:pPr marL="0" indent="0">
              <a:buNone/>
            </a:pPr>
            <a:r>
              <a:rPr lang="en-US" dirty="0"/>
              <a:t>				</a:t>
            </a:r>
          </a:p>
          <a:p>
            <a:pPr marL="0" indent="0">
              <a:buNone/>
            </a:pPr>
            <a:endParaRPr lang="en-US" dirty="0"/>
          </a:p>
          <a:p>
            <a:pPr marL="0" indent="0">
              <a:buNone/>
            </a:pPr>
            <a:endParaRPr lang="en-US" dirty="0"/>
          </a:p>
          <a:p>
            <a:pPr marL="0" indent="0">
              <a:buNone/>
            </a:pPr>
            <a:r>
              <a:rPr lang="en-US" dirty="0"/>
              <a:t>				</a:t>
            </a:r>
            <a:r>
              <a:rPr lang="en-US" sz="3200" dirty="0"/>
              <a:t>Any Questions?</a:t>
            </a:r>
            <a:endParaRPr lang="da-DK" sz="3200" dirty="0"/>
          </a:p>
        </p:txBody>
      </p:sp>
    </p:spTree>
    <p:extLst>
      <p:ext uri="{BB962C8B-B14F-4D97-AF65-F5344CB8AC3E}">
        <p14:creationId xmlns:p14="http://schemas.microsoft.com/office/powerpoint/2010/main" val="113324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9125CD-4B94-44E0-9DF0-58984603E4CD}"/>
              </a:ext>
            </a:extLst>
          </p:cNvPr>
          <p:cNvSpPr>
            <a:spLocks noGrp="1"/>
          </p:cNvSpPr>
          <p:nvPr>
            <p:ph idx="1"/>
          </p:nvPr>
        </p:nvSpPr>
        <p:spPr>
          <a:xfrm>
            <a:off x="979485" y="1374937"/>
            <a:ext cx="10724818" cy="4505256"/>
          </a:xfrm>
        </p:spPr>
        <p:txBody>
          <a:bodyPr>
            <a:noAutofit/>
          </a:bodyPr>
          <a:lstStyle/>
          <a:p>
            <a:pPr marL="0" indent="0">
              <a:lnSpc>
                <a:spcPct val="107000"/>
              </a:lnSpc>
              <a:spcAft>
                <a:spcPts val="800"/>
              </a:spcAft>
              <a:buNone/>
            </a:pPr>
            <a:endParaRPr lang="en-GB" sz="900" dirty="0">
              <a:solidFill>
                <a:srgbClr val="000000"/>
              </a:solidFill>
              <a:ea typeface="Calibri" panose="020F0502020204030204" pitchFamily="34" charset="0"/>
            </a:endParaRPr>
          </a:p>
          <a:p>
            <a:pPr>
              <a:lnSpc>
                <a:spcPct val="107000"/>
              </a:lnSpc>
              <a:spcAft>
                <a:spcPts val="800"/>
              </a:spcAft>
            </a:pPr>
            <a:r>
              <a:rPr lang="da-DK" sz="2000" dirty="0"/>
              <a:t>Status of draft documents</a:t>
            </a:r>
          </a:p>
          <a:p>
            <a:pPr>
              <a:lnSpc>
                <a:spcPct val="107000"/>
              </a:lnSpc>
              <a:spcAft>
                <a:spcPts val="800"/>
              </a:spcAft>
            </a:pPr>
            <a:r>
              <a:rPr lang="da-DK" sz="2000" dirty="0"/>
              <a:t>Issues identified while preparing S-158 drafts</a:t>
            </a:r>
          </a:p>
          <a:p>
            <a:pPr>
              <a:lnSpc>
                <a:spcPct val="107000"/>
              </a:lnSpc>
              <a:spcAft>
                <a:spcPts val="800"/>
              </a:spcAft>
            </a:pPr>
            <a:r>
              <a:rPr lang="da-DK" sz="2000" dirty="0"/>
              <a:t>Preparation for S-100 WG9 meeting in November</a:t>
            </a:r>
          </a:p>
          <a:p>
            <a:pPr>
              <a:lnSpc>
                <a:spcPct val="107000"/>
              </a:lnSpc>
              <a:spcAft>
                <a:spcPts val="800"/>
              </a:spcAft>
            </a:pPr>
            <a:r>
              <a:rPr lang="en-GB" sz="2000" dirty="0">
                <a:solidFill>
                  <a:srgbClr val="000000"/>
                </a:solidFill>
                <a:ea typeface="Calibri" panose="020F0502020204030204" pitchFamily="34" charset="0"/>
              </a:rPr>
              <a:t>Open issues</a:t>
            </a:r>
          </a:p>
          <a:p>
            <a:pPr>
              <a:lnSpc>
                <a:spcPct val="107000"/>
              </a:lnSpc>
              <a:spcAft>
                <a:spcPts val="800"/>
              </a:spcAft>
            </a:pPr>
            <a:r>
              <a:rPr lang="en-GB" sz="2000" dirty="0">
                <a:solidFill>
                  <a:srgbClr val="000000"/>
                </a:solidFill>
                <a:ea typeface="Calibri" panose="020F0502020204030204" pitchFamily="34" charset="0"/>
              </a:rPr>
              <a:t>Next meeting</a:t>
            </a:r>
          </a:p>
          <a:p>
            <a:pPr>
              <a:lnSpc>
                <a:spcPct val="107000"/>
              </a:lnSpc>
              <a:spcAft>
                <a:spcPts val="800"/>
              </a:spcAft>
            </a:pPr>
            <a:endParaRPr lang="en-GB" sz="2000" dirty="0">
              <a:solidFill>
                <a:srgbClr val="000000"/>
              </a:solidFill>
              <a:ea typeface="Calibri" panose="020F0502020204030204" pitchFamily="34" charset="0"/>
            </a:endParaRPr>
          </a:p>
        </p:txBody>
      </p:sp>
      <p:sp>
        <p:nvSpPr>
          <p:cNvPr id="3" name="Title 2">
            <a:extLst>
              <a:ext uri="{FF2B5EF4-FFF2-40B4-BE49-F238E27FC236}">
                <a16:creationId xmlns:a16="http://schemas.microsoft.com/office/drawing/2014/main" id="{749EE54E-F8A4-410F-966E-CB7363C11B38}"/>
              </a:ext>
            </a:extLst>
          </p:cNvPr>
          <p:cNvSpPr>
            <a:spLocks noGrp="1"/>
          </p:cNvSpPr>
          <p:nvPr>
            <p:ph type="title"/>
          </p:nvPr>
        </p:nvSpPr>
        <p:spPr/>
        <p:txBody>
          <a:bodyPr>
            <a:normAutofit/>
          </a:bodyPr>
          <a:lstStyle/>
          <a:p>
            <a:pPr>
              <a:lnSpc>
                <a:spcPct val="107000"/>
              </a:lnSpc>
              <a:spcBef>
                <a:spcPts val="200"/>
              </a:spcBef>
            </a:pPr>
            <a:r>
              <a:rPr lang="en-GB" b="1" dirty="0">
                <a:solidFill>
                  <a:srgbClr val="000000"/>
                </a:solidFill>
                <a:ea typeface="Times New Roman" panose="02020603050405020304" pitchFamily="18" charset="0"/>
                <a:cs typeface="Times New Roman" panose="02020603050405020304" pitchFamily="18" charset="0"/>
              </a:rPr>
              <a:t>AGENDA</a:t>
            </a:r>
            <a:endParaRPr lang="en-GB" b="1" dirty="0">
              <a:solidFill>
                <a:srgbClr val="2E74B5"/>
              </a:solidFill>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7617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E98A18-C4AA-4DC7-A57B-7734D15F2731}"/>
              </a:ext>
            </a:extLst>
          </p:cNvPr>
          <p:cNvSpPr>
            <a:spLocks noGrp="1"/>
          </p:cNvSpPr>
          <p:nvPr>
            <p:ph idx="1"/>
          </p:nvPr>
        </p:nvSpPr>
        <p:spPr>
          <a:xfrm>
            <a:off x="838199" y="1554691"/>
            <a:ext cx="10648705" cy="4783318"/>
          </a:xfrm>
        </p:spPr>
        <p:txBody>
          <a:bodyPr>
            <a:normAutofit fontScale="85000" lnSpcReduction="20000"/>
          </a:bodyPr>
          <a:lstStyle/>
          <a:p>
            <a:r>
              <a:rPr lang="en-US" dirty="0"/>
              <a:t>Following documents are out for review:</a:t>
            </a:r>
          </a:p>
          <a:p>
            <a:pPr marL="0" indent="0">
              <a:buNone/>
            </a:pPr>
            <a:r>
              <a:rPr lang="en-US" dirty="0"/>
              <a:t>	S-158:101</a:t>
            </a:r>
          </a:p>
          <a:p>
            <a:pPr marL="0" indent="0">
              <a:buNone/>
            </a:pPr>
            <a:r>
              <a:rPr lang="en-US" dirty="0"/>
              <a:t>	S-158:102 </a:t>
            </a:r>
          </a:p>
          <a:p>
            <a:pPr marL="0" indent="0">
              <a:buNone/>
            </a:pPr>
            <a:r>
              <a:rPr lang="en-US" dirty="0"/>
              <a:t>	S-158:104 </a:t>
            </a:r>
          </a:p>
          <a:p>
            <a:pPr marL="0" indent="0">
              <a:buNone/>
            </a:pPr>
            <a:r>
              <a:rPr lang="en-US" dirty="0"/>
              <a:t>	S-158:111 </a:t>
            </a:r>
          </a:p>
          <a:p>
            <a:pPr marL="0" indent="0">
              <a:buNone/>
            </a:pPr>
            <a:r>
              <a:rPr lang="en-US" dirty="0"/>
              <a:t>	S-158:124</a:t>
            </a:r>
          </a:p>
          <a:p>
            <a:pPr marL="0" indent="0">
              <a:buNone/>
            </a:pPr>
            <a:r>
              <a:rPr lang="en-US" dirty="0"/>
              <a:t>	S-158:129</a:t>
            </a:r>
          </a:p>
          <a:p>
            <a:pPr marL="0" indent="0">
              <a:buNone/>
            </a:pPr>
            <a:endParaRPr lang="en-US" dirty="0"/>
          </a:p>
          <a:p>
            <a:r>
              <a:rPr lang="en-US" dirty="0"/>
              <a:t>Comprises of cover text document and spreadsheet of checks</a:t>
            </a:r>
          </a:p>
          <a:p>
            <a:r>
              <a:rPr lang="en-US" dirty="0"/>
              <a:t>Received feedback from S-101, S-102 and S-129</a:t>
            </a:r>
          </a:p>
          <a:p>
            <a:r>
              <a:rPr lang="en-US" dirty="0"/>
              <a:t>Will discuss handover of S-158:1xx to PS teams at S-100 WG9</a:t>
            </a:r>
          </a:p>
          <a:p>
            <a:pPr lvl="1"/>
            <a:r>
              <a:rPr lang="en-US" dirty="0"/>
              <a:t>Once handed over are the responsibility of the PS team</a:t>
            </a:r>
          </a:p>
          <a:p>
            <a:pPr lvl="1"/>
            <a:r>
              <a:rPr lang="en-US" dirty="0"/>
              <a:t>Will require a change management procedure</a:t>
            </a:r>
            <a:endParaRPr lang="da-DK" dirty="0"/>
          </a:p>
        </p:txBody>
      </p:sp>
      <p:sp>
        <p:nvSpPr>
          <p:cNvPr id="3" name="Title 2">
            <a:extLst>
              <a:ext uri="{FF2B5EF4-FFF2-40B4-BE49-F238E27FC236}">
                <a16:creationId xmlns:a16="http://schemas.microsoft.com/office/drawing/2014/main" id="{9B3BC76D-A383-4CD4-9A3E-FF6871EE84C0}"/>
              </a:ext>
            </a:extLst>
          </p:cNvPr>
          <p:cNvSpPr>
            <a:spLocks noGrp="1"/>
          </p:cNvSpPr>
          <p:nvPr>
            <p:ph type="title"/>
          </p:nvPr>
        </p:nvSpPr>
        <p:spPr/>
        <p:txBody>
          <a:bodyPr/>
          <a:lstStyle/>
          <a:p>
            <a:r>
              <a:rPr lang="en-US" dirty="0"/>
              <a:t>Current status</a:t>
            </a:r>
            <a:endParaRPr lang="da-DK" dirty="0"/>
          </a:p>
        </p:txBody>
      </p:sp>
      <p:pic>
        <p:nvPicPr>
          <p:cNvPr id="4" name="Picture 3">
            <a:extLst>
              <a:ext uri="{FF2B5EF4-FFF2-40B4-BE49-F238E27FC236}">
                <a16:creationId xmlns:a16="http://schemas.microsoft.com/office/drawing/2014/main" id="{DF111184-980F-4834-AE99-8934EF73DCA1}"/>
              </a:ext>
            </a:extLst>
          </p:cNvPr>
          <p:cNvPicPr>
            <a:picLocks noChangeAspect="1"/>
          </p:cNvPicPr>
          <p:nvPr/>
        </p:nvPicPr>
        <p:blipFill>
          <a:blip r:embed="rId2"/>
          <a:stretch>
            <a:fillRect/>
          </a:stretch>
        </p:blipFill>
        <p:spPr>
          <a:xfrm>
            <a:off x="9133316" y="36500"/>
            <a:ext cx="2680665" cy="4446693"/>
          </a:xfrm>
          <a:prstGeom prst="rect">
            <a:avLst/>
          </a:prstGeom>
        </p:spPr>
      </p:pic>
    </p:spTree>
    <p:extLst>
      <p:ext uri="{BB962C8B-B14F-4D97-AF65-F5344CB8AC3E}">
        <p14:creationId xmlns:p14="http://schemas.microsoft.com/office/powerpoint/2010/main" val="993862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F17806-8C70-4F01-A62A-3187A516A645}"/>
              </a:ext>
            </a:extLst>
          </p:cNvPr>
          <p:cNvSpPr>
            <a:spLocks noGrp="1"/>
          </p:cNvSpPr>
          <p:nvPr>
            <p:ph idx="1"/>
          </p:nvPr>
        </p:nvSpPr>
        <p:spPr/>
        <p:txBody>
          <a:bodyPr>
            <a:normAutofit/>
          </a:bodyPr>
          <a:lstStyle/>
          <a:p>
            <a:r>
              <a:rPr lang="en-US" sz="2400" dirty="0"/>
              <a:t>Contract has been awarded to Raphael Malyankar to produce the S-100 validation checks &amp; cross product validation, cover documents</a:t>
            </a:r>
          </a:p>
          <a:p>
            <a:r>
              <a:rPr lang="en-US" sz="2400" dirty="0"/>
              <a:t>Funds for contract supplied by IC-ENC </a:t>
            </a:r>
          </a:p>
          <a:p>
            <a:endParaRPr lang="en-US" sz="2400" dirty="0"/>
          </a:p>
          <a:p>
            <a:r>
              <a:rPr lang="en-US" sz="2400" dirty="0"/>
              <a:t>Draft ready December 2024</a:t>
            </a:r>
          </a:p>
          <a:p>
            <a:r>
              <a:rPr lang="en-US" sz="2400" dirty="0"/>
              <a:t>Final ready February 2025</a:t>
            </a:r>
          </a:p>
          <a:p>
            <a:r>
              <a:rPr lang="en-US" sz="2400" dirty="0"/>
              <a:t>Submission to HSSC 17</a:t>
            </a:r>
            <a:endParaRPr lang="da-DK" sz="2400" dirty="0"/>
          </a:p>
        </p:txBody>
      </p:sp>
      <p:sp>
        <p:nvSpPr>
          <p:cNvPr id="3" name="Title 2">
            <a:extLst>
              <a:ext uri="{FF2B5EF4-FFF2-40B4-BE49-F238E27FC236}">
                <a16:creationId xmlns:a16="http://schemas.microsoft.com/office/drawing/2014/main" id="{B1C62338-02EF-4E8A-A56F-A3DA4F64A5B4}"/>
              </a:ext>
            </a:extLst>
          </p:cNvPr>
          <p:cNvSpPr>
            <a:spLocks noGrp="1"/>
          </p:cNvSpPr>
          <p:nvPr>
            <p:ph type="title"/>
          </p:nvPr>
        </p:nvSpPr>
        <p:spPr/>
        <p:txBody>
          <a:bodyPr/>
          <a:lstStyle/>
          <a:p>
            <a:r>
              <a:rPr lang="en-US" dirty="0"/>
              <a:t>Current status cont.</a:t>
            </a:r>
            <a:endParaRPr lang="da-DK" dirty="0"/>
          </a:p>
        </p:txBody>
      </p:sp>
    </p:spTree>
    <p:extLst>
      <p:ext uri="{BB962C8B-B14F-4D97-AF65-F5344CB8AC3E}">
        <p14:creationId xmlns:p14="http://schemas.microsoft.com/office/powerpoint/2010/main" val="1328556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A347E9-D409-4CBD-9298-C408CDE7E3B7}"/>
              </a:ext>
            </a:extLst>
          </p:cNvPr>
          <p:cNvSpPr>
            <a:spLocks noGrp="1"/>
          </p:cNvSpPr>
          <p:nvPr>
            <p:ph idx="1"/>
          </p:nvPr>
        </p:nvSpPr>
        <p:spPr>
          <a:xfrm>
            <a:off x="1034627" y="1157717"/>
            <a:ext cx="10515600" cy="4714446"/>
          </a:xfrm>
        </p:spPr>
        <p:txBody>
          <a:bodyPr>
            <a:normAutofit fontScale="62500" lnSpcReduction="20000"/>
          </a:bodyPr>
          <a:lstStyle/>
          <a:p>
            <a:r>
              <a:rPr lang="en-US" dirty="0"/>
              <a:t>Long standing issue of how to list multiple clauses in S-158</a:t>
            </a:r>
          </a:p>
          <a:p>
            <a:r>
              <a:rPr lang="en-US" dirty="0"/>
              <a:t>Circulated 2 options in September around PS owners, implementers and RENCs</a:t>
            </a:r>
          </a:p>
          <a:p>
            <a:pPr lvl="1"/>
            <a:r>
              <a:rPr lang="en-US" dirty="0"/>
              <a:t>Machine readable vs. human readable</a:t>
            </a:r>
          </a:p>
          <a:p>
            <a:pPr marL="0" indent="0">
              <a:buNone/>
            </a:pPr>
            <a:endParaRPr lang="en-US" dirty="0"/>
          </a:p>
          <a:p>
            <a:pPr marL="0" indent="0">
              <a:buNone/>
            </a:pPr>
            <a:r>
              <a:rPr lang="en-US" dirty="0"/>
              <a:t>Agreed on option 1, using box brackets to separate clause numbers for different documents</a:t>
            </a:r>
          </a:p>
          <a:p>
            <a:endParaRPr lang="en-US" dirty="0"/>
          </a:p>
          <a:p>
            <a:endParaRPr lang="en-US" dirty="0"/>
          </a:p>
          <a:p>
            <a:endParaRPr lang="en-US" dirty="0"/>
          </a:p>
          <a:p>
            <a:endParaRPr lang="en-US" dirty="0"/>
          </a:p>
          <a:p>
            <a:endParaRPr lang="en-US" dirty="0"/>
          </a:p>
          <a:p>
            <a:endParaRPr lang="en-US" dirty="0"/>
          </a:p>
          <a:p>
            <a:endParaRPr lang="en-US" dirty="0"/>
          </a:p>
          <a:p>
            <a:r>
              <a:rPr lang="en-US" dirty="0"/>
              <a:t>Being able to refer to a Clause or a Table</a:t>
            </a:r>
          </a:p>
          <a:p>
            <a:pPr lvl="1"/>
            <a:r>
              <a:rPr lang="en-US" dirty="0"/>
              <a:t>Many of the S-102 checks refer to tables not a text clause</a:t>
            </a:r>
          </a:p>
          <a:p>
            <a:pPr lvl="1"/>
            <a:r>
              <a:rPr lang="en-US" dirty="0"/>
              <a:t>Propose that this is acceptable</a:t>
            </a:r>
          </a:p>
          <a:p>
            <a:endParaRPr lang="da-DK" dirty="0"/>
          </a:p>
        </p:txBody>
      </p:sp>
      <p:sp>
        <p:nvSpPr>
          <p:cNvPr id="3" name="Title 2">
            <a:extLst>
              <a:ext uri="{FF2B5EF4-FFF2-40B4-BE49-F238E27FC236}">
                <a16:creationId xmlns:a16="http://schemas.microsoft.com/office/drawing/2014/main" id="{0C311B02-E9F3-47E0-9D50-F9C21ACD368E}"/>
              </a:ext>
            </a:extLst>
          </p:cNvPr>
          <p:cNvSpPr>
            <a:spLocks noGrp="1"/>
          </p:cNvSpPr>
          <p:nvPr>
            <p:ph type="title"/>
          </p:nvPr>
        </p:nvSpPr>
        <p:spPr/>
        <p:txBody>
          <a:bodyPr/>
          <a:lstStyle/>
          <a:p>
            <a:r>
              <a:rPr lang="en-US" dirty="0"/>
              <a:t>citations</a:t>
            </a:r>
            <a:endParaRPr lang="da-DK" dirty="0"/>
          </a:p>
        </p:txBody>
      </p:sp>
      <p:graphicFrame>
        <p:nvGraphicFramePr>
          <p:cNvPr id="4" name="Table 3">
            <a:extLst>
              <a:ext uri="{FF2B5EF4-FFF2-40B4-BE49-F238E27FC236}">
                <a16:creationId xmlns:a16="http://schemas.microsoft.com/office/drawing/2014/main" id="{09C4823E-8D30-426E-BE5E-B3885C2FD581}"/>
              </a:ext>
            </a:extLst>
          </p:cNvPr>
          <p:cNvGraphicFramePr>
            <a:graphicFrameLocks noGrp="1"/>
          </p:cNvGraphicFramePr>
          <p:nvPr>
            <p:extLst>
              <p:ext uri="{D42A27DB-BD31-4B8C-83A1-F6EECF244321}">
                <p14:modId xmlns:p14="http://schemas.microsoft.com/office/powerpoint/2010/main" val="2641608576"/>
              </p:ext>
            </p:extLst>
          </p:nvPr>
        </p:nvGraphicFramePr>
        <p:xfrm>
          <a:off x="1443685" y="3151344"/>
          <a:ext cx="4406900" cy="1104141"/>
        </p:xfrm>
        <a:graphic>
          <a:graphicData uri="http://schemas.openxmlformats.org/drawingml/2006/table">
            <a:tbl>
              <a:tblPr firstRow="1" firstCol="1" bandRow="1">
                <a:tableStyleId>{5C22544A-7EE6-4342-B048-85BDC9FD1C3A}</a:tableStyleId>
              </a:tblPr>
              <a:tblGrid>
                <a:gridCol w="1739900">
                  <a:extLst>
                    <a:ext uri="{9D8B030D-6E8A-4147-A177-3AD203B41FA5}">
                      <a16:colId xmlns:a16="http://schemas.microsoft.com/office/drawing/2014/main" val="2732966240"/>
                    </a:ext>
                  </a:extLst>
                </a:gridCol>
                <a:gridCol w="2667000">
                  <a:extLst>
                    <a:ext uri="{9D8B030D-6E8A-4147-A177-3AD203B41FA5}">
                      <a16:colId xmlns:a16="http://schemas.microsoft.com/office/drawing/2014/main" val="3052583139"/>
                    </a:ext>
                  </a:extLst>
                </a:gridCol>
              </a:tblGrid>
              <a:tr h="189741">
                <a:tc>
                  <a:txBody>
                    <a:bodyPr/>
                    <a:lstStyle/>
                    <a:p>
                      <a:pPr>
                        <a:spcAft>
                          <a:spcPts val="0"/>
                        </a:spcAft>
                      </a:pPr>
                      <a:r>
                        <a:rPr lang="da-DK" sz="1000" dirty="0">
                          <a:effectLst/>
                        </a:rPr>
                        <a:t>Standards document reference</a:t>
                      </a:r>
                      <a:endParaRPr lang="da-DK"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spcAft>
                          <a:spcPts val="0"/>
                        </a:spcAft>
                      </a:pPr>
                      <a:r>
                        <a:rPr lang="da-DK" sz="1000" dirty="0">
                          <a:effectLst/>
                        </a:rPr>
                        <a:t>Clause reference</a:t>
                      </a:r>
                      <a:endParaRPr lang="da-DK"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extLst>
                  <a:ext uri="{0D108BD9-81ED-4DB2-BD59-A6C34878D82A}">
                    <a16:rowId xmlns:a16="http://schemas.microsoft.com/office/drawing/2014/main" val="1078400361"/>
                  </a:ext>
                </a:extLst>
              </a:tr>
              <a:tr h="180975">
                <a:tc>
                  <a:txBody>
                    <a:bodyPr/>
                    <a:lstStyle/>
                    <a:p>
                      <a:pPr algn="ctr">
                        <a:spcAft>
                          <a:spcPts val="0"/>
                        </a:spcAft>
                      </a:pPr>
                      <a:r>
                        <a:rPr lang="da-DK" sz="1000" dirty="0">
                          <a:effectLst/>
                        </a:rPr>
                        <a:t>PS; Annex B</a:t>
                      </a:r>
                      <a:endParaRPr lang="da-DK"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spcAft>
                          <a:spcPts val="0"/>
                        </a:spcAft>
                      </a:pPr>
                      <a:r>
                        <a:rPr lang="da-DK" sz="1000" dirty="0">
                          <a:effectLst/>
                        </a:rPr>
                        <a:t>[4.3.2.1.1]; [5.1.28, 6.1.2.7]</a:t>
                      </a:r>
                      <a:endParaRPr lang="da-DK"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b"/>
                </a:tc>
                <a:extLst>
                  <a:ext uri="{0D108BD9-81ED-4DB2-BD59-A6C34878D82A}">
                    <a16:rowId xmlns:a16="http://schemas.microsoft.com/office/drawing/2014/main" val="1754079780"/>
                  </a:ext>
                </a:extLst>
              </a:tr>
              <a:tr h="180975">
                <a:tc>
                  <a:txBody>
                    <a:bodyPr/>
                    <a:lstStyle/>
                    <a:p>
                      <a:pPr algn="ctr">
                        <a:spcAft>
                          <a:spcPts val="0"/>
                        </a:spcAft>
                      </a:pPr>
                      <a:r>
                        <a:rPr lang="da-DK" sz="1000" dirty="0">
                          <a:effectLst/>
                        </a:rPr>
                        <a:t>PS</a:t>
                      </a:r>
                      <a:endParaRPr lang="da-DK"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spcAft>
                          <a:spcPts val="0"/>
                        </a:spcAft>
                      </a:pPr>
                      <a:r>
                        <a:rPr lang="da-DK" sz="1000" dirty="0">
                          <a:effectLst/>
                        </a:rPr>
                        <a:t>4.3.2.1.1</a:t>
                      </a:r>
                      <a:endParaRPr lang="da-DK"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b"/>
                </a:tc>
                <a:extLst>
                  <a:ext uri="{0D108BD9-81ED-4DB2-BD59-A6C34878D82A}">
                    <a16:rowId xmlns:a16="http://schemas.microsoft.com/office/drawing/2014/main" val="1082313806"/>
                  </a:ext>
                </a:extLst>
              </a:tr>
              <a:tr h="180975">
                <a:tc>
                  <a:txBody>
                    <a:bodyPr/>
                    <a:lstStyle/>
                    <a:p>
                      <a:pPr algn="ctr">
                        <a:spcAft>
                          <a:spcPts val="0"/>
                        </a:spcAft>
                      </a:pPr>
                      <a:r>
                        <a:rPr lang="da-DK" sz="1000" dirty="0">
                          <a:effectLst/>
                        </a:rPr>
                        <a:t>PS; Annex A</a:t>
                      </a:r>
                      <a:endParaRPr lang="da-DK"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spcAft>
                          <a:spcPts val="0"/>
                        </a:spcAft>
                      </a:pPr>
                      <a:r>
                        <a:rPr lang="da-DK" sz="1000" dirty="0">
                          <a:effectLst/>
                        </a:rPr>
                        <a:t>[10.1.3]; [2.4.2]</a:t>
                      </a:r>
                      <a:endParaRPr lang="da-DK"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b"/>
                </a:tc>
                <a:extLst>
                  <a:ext uri="{0D108BD9-81ED-4DB2-BD59-A6C34878D82A}">
                    <a16:rowId xmlns:a16="http://schemas.microsoft.com/office/drawing/2014/main" val="1461497994"/>
                  </a:ext>
                </a:extLst>
              </a:tr>
              <a:tr h="180975">
                <a:tc>
                  <a:txBody>
                    <a:bodyPr/>
                    <a:lstStyle/>
                    <a:p>
                      <a:pPr algn="ctr">
                        <a:spcAft>
                          <a:spcPts val="0"/>
                        </a:spcAft>
                      </a:pPr>
                      <a:r>
                        <a:rPr lang="da-DK" sz="1000" dirty="0">
                          <a:effectLst/>
                        </a:rPr>
                        <a:t>PS; Annex A</a:t>
                      </a:r>
                      <a:endParaRPr lang="da-DK"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spcAft>
                          <a:spcPts val="0"/>
                        </a:spcAft>
                      </a:pPr>
                      <a:r>
                        <a:rPr lang="da-DK" sz="1000" dirty="0">
                          <a:effectLst/>
                        </a:rPr>
                        <a:t>[10.1.3]; [2.4.2]</a:t>
                      </a:r>
                      <a:endParaRPr lang="da-DK"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b"/>
                </a:tc>
                <a:extLst>
                  <a:ext uri="{0D108BD9-81ED-4DB2-BD59-A6C34878D82A}">
                    <a16:rowId xmlns:a16="http://schemas.microsoft.com/office/drawing/2014/main" val="2146863334"/>
                  </a:ext>
                </a:extLst>
              </a:tr>
              <a:tr h="190500">
                <a:tc>
                  <a:txBody>
                    <a:bodyPr/>
                    <a:lstStyle/>
                    <a:p>
                      <a:pPr algn="ctr">
                        <a:spcAft>
                          <a:spcPts val="0"/>
                        </a:spcAft>
                      </a:pPr>
                      <a:r>
                        <a:rPr lang="da-DK" sz="1000" dirty="0">
                          <a:effectLst/>
                        </a:rPr>
                        <a:t>Part 10a</a:t>
                      </a:r>
                      <a:endParaRPr lang="da-DK"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spcAft>
                          <a:spcPts val="0"/>
                        </a:spcAft>
                      </a:pPr>
                      <a:r>
                        <a:rPr lang="da-DK" sz="1000" dirty="0">
                          <a:effectLst/>
                        </a:rPr>
                        <a:t>10a-7.2.4.1, 10a-7.2.4.2.7, 10a-7.2.4.2.8</a:t>
                      </a:r>
                      <a:endParaRPr lang="da-DK"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b"/>
                </a:tc>
                <a:extLst>
                  <a:ext uri="{0D108BD9-81ED-4DB2-BD59-A6C34878D82A}">
                    <a16:rowId xmlns:a16="http://schemas.microsoft.com/office/drawing/2014/main" val="2702606246"/>
                  </a:ext>
                </a:extLst>
              </a:tr>
            </a:tbl>
          </a:graphicData>
        </a:graphic>
      </p:graphicFrame>
      <p:sp>
        <p:nvSpPr>
          <p:cNvPr id="6" name="Rectangle 1">
            <a:extLst>
              <a:ext uri="{FF2B5EF4-FFF2-40B4-BE49-F238E27FC236}">
                <a16:creationId xmlns:a16="http://schemas.microsoft.com/office/drawing/2014/main" id="{616F3F39-16B5-4168-9F20-224FE0E92755}"/>
              </a:ext>
            </a:extLst>
          </p:cNvPr>
          <p:cNvSpPr>
            <a:spLocks noChangeArrowheads="1"/>
          </p:cNvSpPr>
          <p:nvPr/>
        </p:nvSpPr>
        <p:spPr bwMode="auto">
          <a:xfrm>
            <a:off x="6639676" y="2765842"/>
            <a:ext cx="5205271"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da-DK"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 </a:t>
            </a:r>
            <a:endParaRPr kumimoji="0" lang="da-DK" altLang="da-DK"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da-DK"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 </a:t>
            </a:r>
            <a:endParaRPr kumimoji="0" lang="da-DK" altLang="da-DK"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da-DK"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Note:</a:t>
            </a:r>
            <a:endParaRPr kumimoji="0" lang="da-DK" altLang="da-DK"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sv-SE" altLang="da-DK"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documents must be separated by </a:t>
            </a:r>
            <a:r>
              <a:rPr kumimoji="0" lang="sv-SE" altLang="da-DK" sz="11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rPr>
              <a:t>semicolon+space</a:t>
            </a:r>
            <a:endParaRPr kumimoji="0" lang="da-DK" altLang="da-DK"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sv-SE" altLang="da-DK"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Box brackets in clause reference must be separated by semicolon+space</a:t>
            </a:r>
            <a:endParaRPr kumimoji="0" lang="da-DK" altLang="da-DK"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sv-SE" altLang="da-DK"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Clause references for the same document must be separated by </a:t>
            </a:r>
            <a:r>
              <a:rPr kumimoji="0" lang="sv-SE" altLang="da-DK" sz="11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rPr>
              <a:t>comma+space</a:t>
            </a:r>
            <a:endParaRPr kumimoji="0" lang="da-DK" altLang="da-DK"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sv-SE" altLang="da-DK"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No use of "and" before the last clause reference (or document)</a:t>
            </a:r>
            <a:endParaRPr kumimoji="0" lang="da-DK" altLang="da-DK"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sv-SE" altLang="da-DK"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No box brackets if there is only one document cited</a:t>
            </a:r>
            <a:endParaRPr kumimoji="0" lang="da-DK" altLang="da-DK"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da-DK"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 </a:t>
            </a:r>
            <a:endParaRPr kumimoji="0" lang="da-DK" altLang="da-DK"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da-DK"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 </a:t>
            </a:r>
            <a:endParaRPr kumimoji="0" lang="en-US" altLang="da-DK"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43113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F5D8AC-149C-4792-B8B9-46C5D7D0D0AF}"/>
              </a:ext>
            </a:extLst>
          </p:cNvPr>
          <p:cNvSpPr>
            <a:spLocks noGrp="1"/>
          </p:cNvSpPr>
          <p:nvPr>
            <p:ph idx="1"/>
          </p:nvPr>
        </p:nvSpPr>
        <p:spPr/>
        <p:txBody>
          <a:bodyPr/>
          <a:lstStyle/>
          <a:p>
            <a:r>
              <a:rPr lang="en-US" sz="2400" dirty="0"/>
              <a:t>Can be difficult to identify if checks are duplicated in S-100 and PS validation checks as have been written in a different style.</a:t>
            </a:r>
          </a:p>
          <a:p>
            <a:endParaRPr lang="en-US" sz="2400" dirty="0"/>
          </a:p>
          <a:p>
            <a:r>
              <a:rPr lang="en-US" sz="2400" dirty="0"/>
              <a:t>Likely will need to be a revision of language in the future</a:t>
            </a:r>
          </a:p>
          <a:p>
            <a:pPr lvl="1"/>
            <a:r>
              <a:rPr lang="en-US" sz="2000" dirty="0"/>
              <a:t>Will raise at S-100 WG</a:t>
            </a:r>
          </a:p>
          <a:p>
            <a:endParaRPr lang="da-DK" dirty="0"/>
          </a:p>
        </p:txBody>
      </p:sp>
      <p:sp>
        <p:nvSpPr>
          <p:cNvPr id="3" name="Title 2">
            <a:extLst>
              <a:ext uri="{FF2B5EF4-FFF2-40B4-BE49-F238E27FC236}">
                <a16:creationId xmlns:a16="http://schemas.microsoft.com/office/drawing/2014/main" id="{142AA202-BA1F-4C53-9F79-191FC2EAAD3B}"/>
              </a:ext>
            </a:extLst>
          </p:cNvPr>
          <p:cNvSpPr>
            <a:spLocks noGrp="1"/>
          </p:cNvSpPr>
          <p:nvPr>
            <p:ph type="title"/>
          </p:nvPr>
        </p:nvSpPr>
        <p:spPr/>
        <p:txBody>
          <a:bodyPr/>
          <a:lstStyle/>
          <a:p>
            <a:r>
              <a:rPr lang="en-US" dirty="0"/>
              <a:t>Language consistency	</a:t>
            </a:r>
            <a:endParaRPr lang="da-DK" dirty="0"/>
          </a:p>
        </p:txBody>
      </p:sp>
    </p:spTree>
    <p:extLst>
      <p:ext uri="{BB962C8B-B14F-4D97-AF65-F5344CB8AC3E}">
        <p14:creationId xmlns:p14="http://schemas.microsoft.com/office/powerpoint/2010/main" val="2558773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35F576A-0320-46CF-9F4B-8A65262163EC}"/>
              </a:ext>
            </a:extLst>
          </p:cNvPr>
          <p:cNvPicPr>
            <a:picLocks noGrp="1" noChangeAspect="1"/>
          </p:cNvPicPr>
          <p:nvPr>
            <p:ph idx="1"/>
          </p:nvPr>
        </p:nvPicPr>
        <p:blipFill>
          <a:blip r:embed="rId2"/>
          <a:stretch>
            <a:fillRect/>
          </a:stretch>
        </p:blipFill>
        <p:spPr>
          <a:xfrm>
            <a:off x="1031309" y="995680"/>
            <a:ext cx="10466338" cy="5411894"/>
          </a:xfrm>
          <a:prstGeom prst="rect">
            <a:avLst/>
          </a:prstGeom>
        </p:spPr>
      </p:pic>
      <p:sp>
        <p:nvSpPr>
          <p:cNvPr id="3" name="Title 2">
            <a:extLst>
              <a:ext uri="{FF2B5EF4-FFF2-40B4-BE49-F238E27FC236}">
                <a16:creationId xmlns:a16="http://schemas.microsoft.com/office/drawing/2014/main" id="{C9E16058-A5A8-4DD0-80A9-96631AB77A03}"/>
              </a:ext>
            </a:extLst>
          </p:cNvPr>
          <p:cNvSpPr>
            <a:spLocks noGrp="1"/>
          </p:cNvSpPr>
          <p:nvPr>
            <p:ph type="title"/>
          </p:nvPr>
        </p:nvSpPr>
        <p:spPr/>
        <p:txBody>
          <a:bodyPr/>
          <a:lstStyle/>
          <a:p>
            <a:r>
              <a:rPr lang="en-US" dirty="0"/>
              <a:t>versioning</a:t>
            </a:r>
            <a:endParaRPr lang="da-DK" dirty="0"/>
          </a:p>
        </p:txBody>
      </p:sp>
      <p:sp>
        <p:nvSpPr>
          <p:cNvPr id="5" name="TextBox 4">
            <a:extLst>
              <a:ext uri="{FF2B5EF4-FFF2-40B4-BE49-F238E27FC236}">
                <a16:creationId xmlns:a16="http://schemas.microsoft.com/office/drawing/2014/main" id="{0379CBAA-B80B-4CF4-A53D-A0F329C1A994}"/>
              </a:ext>
            </a:extLst>
          </p:cNvPr>
          <p:cNvSpPr txBox="1"/>
          <p:nvPr/>
        </p:nvSpPr>
        <p:spPr>
          <a:xfrm>
            <a:off x="1071379" y="6483214"/>
            <a:ext cx="4415021" cy="369332"/>
          </a:xfrm>
          <a:prstGeom prst="rect">
            <a:avLst/>
          </a:prstGeom>
          <a:noFill/>
        </p:spPr>
        <p:txBody>
          <a:bodyPr wrap="square" rtlCol="0">
            <a:spAutoFit/>
          </a:bodyPr>
          <a:lstStyle/>
          <a:p>
            <a:r>
              <a:rPr lang="en-US" dirty="0"/>
              <a:t>E= Edition, R= Revision, C=Clarification</a:t>
            </a:r>
            <a:endParaRPr lang="da-DK" dirty="0"/>
          </a:p>
        </p:txBody>
      </p:sp>
      <p:sp>
        <p:nvSpPr>
          <p:cNvPr id="6" name="TextBox 5">
            <a:extLst>
              <a:ext uri="{FF2B5EF4-FFF2-40B4-BE49-F238E27FC236}">
                <a16:creationId xmlns:a16="http://schemas.microsoft.com/office/drawing/2014/main" id="{6E31F285-FD48-4290-8056-37143621DFA0}"/>
              </a:ext>
            </a:extLst>
          </p:cNvPr>
          <p:cNvSpPr txBox="1"/>
          <p:nvPr/>
        </p:nvSpPr>
        <p:spPr>
          <a:xfrm>
            <a:off x="6294186" y="6451164"/>
            <a:ext cx="4415021" cy="369332"/>
          </a:xfrm>
          <a:prstGeom prst="rect">
            <a:avLst/>
          </a:prstGeom>
          <a:noFill/>
        </p:spPr>
        <p:txBody>
          <a:bodyPr wrap="square" rtlCol="0">
            <a:spAutoFit/>
          </a:bodyPr>
          <a:lstStyle/>
          <a:p>
            <a:r>
              <a:rPr lang="en-US" dirty="0"/>
              <a:t>CD= cover document, VC= validation checks</a:t>
            </a:r>
            <a:endParaRPr lang="da-DK" dirty="0"/>
          </a:p>
        </p:txBody>
      </p:sp>
    </p:spTree>
    <p:extLst>
      <p:ext uri="{BB962C8B-B14F-4D97-AF65-F5344CB8AC3E}">
        <p14:creationId xmlns:p14="http://schemas.microsoft.com/office/powerpoint/2010/main" val="264701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986F15B-9C01-4A73-B4AD-DF118831B353}"/>
              </a:ext>
            </a:extLst>
          </p:cNvPr>
          <p:cNvPicPr>
            <a:picLocks noGrp="1" noChangeAspect="1"/>
          </p:cNvPicPr>
          <p:nvPr>
            <p:ph idx="1"/>
          </p:nvPr>
        </p:nvPicPr>
        <p:blipFill>
          <a:blip r:embed="rId2"/>
          <a:stretch>
            <a:fillRect/>
          </a:stretch>
        </p:blipFill>
        <p:spPr>
          <a:xfrm>
            <a:off x="979637" y="992252"/>
            <a:ext cx="10799190" cy="5865748"/>
          </a:xfrm>
          <a:prstGeom prst="rect">
            <a:avLst/>
          </a:prstGeom>
        </p:spPr>
      </p:pic>
      <p:sp>
        <p:nvSpPr>
          <p:cNvPr id="3" name="Title 2">
            <a:extLst>
              <a:ext uri="{FF2B5EF4-FFF2-40B4-BE49-F238E27FC236}">
                <a16:creationId xmlns:a16="http://schemas.microsoft.com/office/drawing/2014/main" id="{752A3E9E-6661-4167-9C9C-2ACD21E18F52}"/>
              </a:ext>
            </a:extLst>
          </p:cNvPr>
          <p:cNvSpPr>
            <a:spLocks noGrp="1"/>
          </p:cNvSpPr>
          <p:nvPr>
            <p:ph type="title"/>
          </p:nvPr>
        </p:nvSpPr>
        <p:spPr/>
        <p:txBody>
          <a:bodyPr/>
          <a:lstStyle/>
          <a:p>
            <a:r>
              <a:rPr lang="en-US" dirty="0"/>
              <a:t>Versioning cont.</a:t>
            </a:r>
            <a:endParaRPr lang="da-DK" dirty="0"/>
          </a:p>
        </p:txBody>
      </p:sp>
    </p:spTree>
    <p:extLst>
      <p:ext uri="{BB962C8B-B14F-4D97-AF65-F5344CB8AC3E}">
        <p14:creationId xmlns:p14="http://schemas.microsoft.com/office/powerpoint/2010/main" val="350378216"/>
      </p:ext>
    </p:extLst>
  </p:cSld>
  <p:clrMapOvr>
    <a:masterClrMapping/>
  </p:clrMapOvr>
</p:sld>
</file>

<file path=ppt/theme/theme1.xml><?xml version="1.0" encoding="utf-8"?>
<a:theme xmlns:a="http://schemas.openxmlformats.org/drawingml/2006/main" name="Master_IHO_New_Log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ster_IHO_New_Logo" id="{92376390-61D0-4A4A-9DAB-DA9E6EE3EAC4}" vid="{E943696B-60C2-4457-926B-515312E413CF}"/>
    </a:ext>
  </a:extLst>
</a:theme>
</file>

<file path=docProps/app.xml><?xml version="1.0" encoding="utf-8"?>
<Properties xmlns="http://schemas.openxmlformats.org/officeDocument/2006/extended-properties" xmlns:vt="http://schemas.openxmlformats.org/officeDocument/2006/docPropsVTypes">
  <TotalTime>9172</TotalTime>
  <Words>1673</Words>
  <Application>Microsoft Office PowerPoint</Application>
  <PresentationFormat>Widescreen</PresentationFormat>
  <Paragraphs>224</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Adobe Naskh Medium</vt:lpstr>
      <vt:lpstr>Arial</vt:lpstr>
      <vt:lpstr>Arial Black</vt:lpstr>
      <vt:lpstr>Calibri</vt:lpstr>
      <vt:lpstr>Calibri Light</vt:lpstr>
      <vt:lpstr>Times New Roman</vt:lpstr>
      <vt:lpstr>Master_IHO_New_Logo</vt:lpstr>
      <vt:lpstr>PowerPoint Presentation</vt:lpstr>
      <vt:lpstr>Meeting protocol</vt:lpstr>
      <vt:lpstr>AGENDA</vt:lpstr>
      <vt:lpstr>Current status</vt:lpstr>
      <vt:lpstr>Current status cont.</vt:lpstr>
      <vt:lpstr>citations</vt:lpstr>
      <vt:lpstr>Language consistency </vt:lpstr>
      <vt:lpstr>versioning</vt:lpstr>
      <vt:lpstr>Versioning cont.</vt:lpstr>
      <vt:lpstr>Check classification</vt:lpstr>
      <vt:lpstr>Applicability of generic S-100 checks to PS</vt:lpstr>
      <vt:lpstr>Difference between dataset checks and standards checks</vt:lpstr>
      <vt:lpstr>Template feedback - DQWG </vt:lpstr>
      <vt:lpstr>Format of checks and reuse</vt:lpstr>
      <vt:lpstr>Cross product validation</vt:lpstr>
      <vt:lpstr>Presentation to S-100 WG9</vt:lpstr>
      <vt:lpstr>Change proposal submitted</vt:lpstr>
      <vt:lpstr>ISSues</vt:lpstr>
      <vt:lpstr>Issue 41</vt:lpstr>
      <vt:lpstr>Issue 35</vt:lpstr>
      <vt:lpstr>Issue 34</vt:lpstr>
      <vt:lpstr>Issue 32</vt:lpstr>
      <vt:lpstr>Issue 31</vt:lpstr>
      <vt:lpstr>Issue 29</vt:lpstr>
      <vt:lpstr>Next steps</vt:lpstr>
      <vt:lpstr>Next meetings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Elizabeth Helen Hahessy</dc:creator>
  <cp:lastModifiedBy>Elizabeth Helen Hahessy</cp:lastModifiedBy>
  <cp:revision>244</cp:revision>
  <cp:lastPrinted>2023-04-25T14:17:38Z</cp:lastPrinted>
  <dcterms:created xsi:type="dcterms:W3CDTF">2023-04-24T11:04:19Z</dcterms:created>
  <dcterms:modified xsi:type="dcterms:W3CDTF">2024-10-27T18:15:14Z</dcterms:modified>
</cp:coreProperties>
</file>