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318" r:id="rId3"/>
    <p:sldId id="315" r:id="rId4"/>
    <p:sldId id="398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355" r:id="rId19"/>
    <p:sldId id="358" r:id="rId20"/>
    <p:sldId id="327" r:id="rId21"/>
  </p:sldIdLst>
  <p:sldSz cx="12192000" cy="6858000"/>
  <p:notesSz cx="6805613" cy="99441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19" y="0"/>
            <a:ext cx="3437937" cy="114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2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15/01/2025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401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  <p:grpSp>
        <p:nvGrpSpPr>
          <p:cNvPr id="7" name="Group 6"/>
          <p:cNvGrpSpPr/>
          <p:nvPr/>
        </p:nvGrpSpPr>
        <p:grpSpPr>
          <a:xfrm>
            <a:off x="-2" y="0"/>
            <a:ext cx="1884105" cy="1887824"/>
            <a:chOff x="-2" y="0"/>
            <a:chExt cx="1884105" cy="1887824"/>
          </a:xfrm>
        </p:grpSpPr>
        <p:grpSp>
          <p:nvGrpSpPr>
            <p:cNvPr id="8" name="Group 7"/>
            <p:cNvGrpSpPr/>
            <p:nvPr/>
          </p:nvGrpSpPr>
          <p:grpSpPr>
            <a:xfrm>
              <a:off x="-2" y="818"/>
              <a:ext cx="1884105" cy="1887006"/>
              <a:chOff x="-2" y="818"/>
              <a:chExt cx="1884105" cy="1887006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9566" y="818"/>
                <a:ext cx="944537" cy="94164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" y="942458"/>
                <a:ext cx="939567" cy="945366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939567" cy="942458"/>
            </a:xfrm>
            <a:prstGeom prst="rect">
              <a:avLst/>
            </a:prstGeom>
          </p:spPr>
        </p:pic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879132" y="0"/>
            <a:ext cx="10312867" cy="883167"/>
          </a:xfrm>
        </p:spPr>
        <p:txBody>
          <a:bodyPr>
            <a:normAutofit/>
          </a:bodyPr>
          <a:lstStyle>
            <a:lvl1pPr>
              <a:defRPr sz="2400" cap="all" baseline="0">
                <a:latin typeface="Arial Black" panose="020B0A04020102020204" pitchFamily="34" charset="0"/>
                <a:cs typeface="Adobe Naskh Medium" panose="01010101010101010101" pitchFamily="50" charset="-78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442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15/01/2025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685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15/01/2025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08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15/01/2025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205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15/01/2025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584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15/01/2025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921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15/01/2025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674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15/01/2025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686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EDD24-6168-4C6E-B4D2-E6B466BDF756}" type="datetimeFigureOut">
              <a:rPr lang="fr-FR" smtClean="0"/>
              <a:t>15/01/2025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878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3383" y="2498209"/>
            <a:ext cx="977608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S-100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Validation Tests sub group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11</a:t>
            </a:r>
            <a:r>
              <a:rPr lang="en-GB" sz="2400" b="1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VTC Meeting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GB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GB" sz="240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GB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January 2025</a:t>
            </a:r>
            <a:endParaRPr lang="en-GB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82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7297F3-7C65-436A-9AAD-9E0B23267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06" y="1378436"/>
            <a:ext cx="10515600" cy="46953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Handover </a:t>
            </a:r>
          </a:p>
          <a:p>
            <a:pPr marL="0" indent="0">
              <a:buNone/>
            </a:pPr>
            <a:endParaRPr lang="en-US" sz="1200" u="sng" dirty="0"/>
          </a:p>
          <a:p>
            <a:pPr lvl="0"/>
            <a:r>
              <a:rPr lang="en-US" dirty="0">
                <a:solidFill>
                  <a:srgbClr val="FF0000"/>
                </a:solidFill>
              </a:rPr>
              <a:t>Decision 9/06</a:t>
            </a:r>
            <a:r>
              <a:rPr lang="en-US" dirty="0"/>
              <a:t>: Approved the S-158:101 checks and will be sent to HSSC for approval.</a:t>
            </a:r>
          </a:p>
          <a:p>
            <a:pPr lvl="1"/>
            <a:r>
              <a:rPr lang="en-US" dirty="0"/>
              <a:t>Accept there will be will potentially be an overlap between S-101 and S-100 validation checks, will likely be new versions very quickly</a:t>
            </a:r>
          </a:p>
          <a:p>
            <a:pPr lvl="1"/>
            <a:r>
              <a:rPr lang="en-US" dirty="0"/>
              <a:t>S-158:101 has now been signed off by HSSC CL</a:t>
            </a:r>
            <a:endParaRPr lang="da-DK" dirty="0"/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>
                <a:solidFill>
                  <a:srgbClr val="FF0000"/>
                </a:solidFill>
              </a:rPr>
              <a:t>Decision 9/07</a:t>
            </a:r>
            <a:r>
              <a:rPr lang="en-US" dirty="0"/>
              <a:t>: S-100 Validation Checks subgroup can handover the S-158:1xx checks to the S-100PS owners, who then take on responsibility to update checks.</a:t>
            </a:r>
          </a:p>
          <a:p>
            <a:pPr lvl="1"/>
            <a:r>
              <a:rPr lang="en-US" dirty="0"/>
              <a:t>Have been handed over to S-102, S-104, S-111, S-124 &amp; S-129 in Nov/Dec</a:t>
            </a:r>
            <a:endParaRPr lang="da-DK" dirty="0"/>
          </a:p>
          <a:p>
            <a:pPr lvl="1"/>
            <a:r>
              <a:rPr lang="en-US" dirty="0"/>
              <a:t>It is PT responsibility to maintain, ensure up to date, remove duplicates with S-100 checks and publish</a:t>
            </a:r>
            <a:endParaRPr lang="da-DK" dirty="0"/>
          </a:p>
          <a:p>
            <a:pPr marL="0" indent="0">
              <a:buNone/>
            </a:pPr>
            <a:endParaRPr lang="da-DK" u="sn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FB6008-7416-4527-A7D5-C7908757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S-100 WG 9 ACtION/DECISIONs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695778-A71D-4E00-8765-A5BB143AB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2282" y="3794398"/>
            <a:ext cx="440515" cy="461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1002EF-BB0A-454F-B6BF-61C127ABC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5538" y="1877219"/>
            <a:ext cx="440515" cy="46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89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7297F3-7C65-436A-9AAD-9E0B23267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06" y="1378436"/>
            <a:ext cx="10515600" cy="4695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Maintenance </a:t>
            </a:r>
          </a:p>
          <a:p>
            <a:pPr marL="0" indent="0">
              <a:buNone/>
            </a:pPr>
            <a:endParaRPr lang="en-US" sz="1200" u="sng" dirty="0"/>
          </a:p>
          <a:p>
            <a:pPr lvl="0"/>
            <a:r>
              <a:rPr lang="en-US" dirty="0">
                <a:solidFill>
                  <a:srgbClr val="FF0000"/>
                </a:solidFill>
              </a:rPr>
              <a:t>Decision 9/08:</a:t>
            </a:r>
            <a:r>
              <a:rPr lang="en-US" dirty="0"/>
              <a:t> Validation Checks subgroup to produce a proposal form (similar to S-100 proposal form) for changing validation checks, to be shared with S-100PS owners</a:t>
            </a:r>
          </a:p>
          <a:p>
            <a:pPr lvl="1"/>
            <a:r>
              <a:rPr lang="en-US" dirty="0"/>
              <a:t>Light touch from S-100 validation sub group as is each groups responsibility, but to provide a basic framework</a:t>
            </a:r>
          </a:p>
          <a:p>
            <a:pPr lvl="1"/>
            <a:r>
              <a:rPr lang="en-US" dirty="0"/>
              <a:t>Will schedule for work after HSSC</a:t>
            </a:r>
            <a:endParaRPr lang="da-DK" dirty="0"/>
          </a:p>
          <a:p>
            <a:pPr marL="0" indent="0">
              <a:buNone/>
            </a:pPr>
            <a:endParaRPr lang="da-DK" u="sn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FB6008-7416-4527-A7D5-C7908757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S-100 WG 9 ACtION/DECISIONs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6357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7297F3-7C65-436A-9AAD-9E0B23267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06" y="1378436"/>
            <a:ext cx="10515600" cy="46953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/>
              <a:t>Publication of S-158:100 &amp; S-158:98</a:t>
            </a:r>
          </a:p>
          <a:p>
            <a:pPr marL="0" indent="0">
              <a:buNone/>
            </a:pPr>
            <a:endParaRPr lang="en-US" sz="1200" u="sng" dirty="0"/>
          </a:p>
          <a:p>
            <a:pPr lvl="0"/>
            <a:r>
              <a:rPr lang="en-US" dirty="0">
                <a:solidFill>
                  <a:srgbClr val="FF0000"/>
                </a:solidFill>
              </a:rPr>
              <a:t>Decision 9/10:</a:t>
            </a:r>
            <a:r>
              <a:rPr lang="en-US" dirty="0"/>
              <a:t> Agreed to publish Edition 1.0 of S-158:100/98 to (Implementation version) HSSC 17</a:t>
            </a:r>
            <a:endParaRPr lang="da-DK" dirty="0"/>
          </a:p>
          <a:p>
            <a:pPr marL="0" indent="0">
              <a:buNone/>
            </a:pPr>
            <a:endParaRPr lang="en-US" u="sng" dirty="0"/>
          </a:p>
          <a:p>
            <a:r>
              <a:rPr lang="en-US" dirty="0"/>
              <a:t>Draft ready December 2024 </a:t>
            </a:r>
          </a:p>
          <a:p>
            <a:r>
              <a:rPr lang="en-US" dirty="0"/>
              <a:t>Final ready February 2025 – working on now</a:t>
            </a:r>
          </a:p>
          <a:p>
            <a:r>
              <a:rPr lang="en-US" dirty="0"/>
              <a:t>Submission to HSSC 17 (submit after TSM in March)</a:t>
            </a:r>
          </a:p>
          <a:p>
            <a:endParaRPr lang="en-US" dirty="0"/>
          </a:p>
          <a:p>
            <a:r>
              <a:rPr lang="en-US" dirty="0"/>
              <a:t>Implementation version means we can make changes up to Edition 2.0.0 within S-100 WG.  Expect will publish Edition 2.0.0 quite quickly</a:t>
            </a:r>
          </a:p>
          <a:p>
            <a:r>
              <a:rPr lang="en-US" dirty="0"/>
              <a:t>Does mean that the Operational versions of PS will be referring to Implementation versions of S-100 Validation checks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Decision 9/11:</a:t>
            </a:r>
            <a:r>
              <a:rPr lang="en-US" dirty="0"/>
              <a:t> Validation subgroup to add wording to S-158:1xx explaining versioning</a:t>
            </a:r>
            <a:endParaRPr lang="da-DK" dirty="0"/>
          </a:p>
          <a:p>
            <a:endParaRPr lang="en-US" dirty="0"/>
          </a:p>
          <a:p>
            <a:pPr marL="0" indent="0">
              <a:buNone/>
            </a:pPr>
            <a:endParaRPr lang="da-DK" u="sn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FB6008-7416-4527-A7D5-C7908757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S-100 WG 9 ACtION/DECISIONs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122A4A-43C1-4FCE-822A-0B4043704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712" y="2592995"/>
            <a:ext cx="440515" cy="461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250044-C7C8-4E19-97B9-C23E10759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0194" y="5428525"/>
            <a:ext cx="440515" cy="46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7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ED4175-4929-458C-9E6B-BCD604623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014" y="1214750"/>
            <a:ext cx="10601811" cy="50258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Part 6 - </a:t>
            </a:r>
            <a:r>
              <a:rPr lang="da-DK" u="sng" dirty="0"/>
              <a:t>Coordinate Reference Systems</a:t>
            </a:r>
          </a:p>
          <a:p>
            <a:pPr marL="0" indent="0">
              <a:buNone/>
            </a:pPr>
            <a:endParaRPr lang="en-US" sz="1200" u="sng" dirty="0"/>
          </a:p>
          <a:p>
            <a:pPr lvl="0"/>
            <a:r>
              <a:rPr lang="en-US" dirty="0">
                <a:solidFill>
                  <a:srgbClr val="FF0000"/>
                </a:solidFill>
              </a:rPr>
              <a:t>Decision 9/12:</a:t>
            </a:r>
            <a:r>
              <a:rPr lang="en-US" dirty="0"/>
              <a:t> agree to remove from S-100 level and to include in S-98 validation checks</a:t>
            </a:r>
          </a:p>
          <a:p>
            <a:pPr lvl="0"/>
            <a:endParaRPr lang="en-US" dirty="0"/>
          </a:p>
          <a:p>
            <a:pPr marL="0" indent="0">
              <a:buNone/>
            </a:pPr>
            <a:r>
              <a:rPr lang="en-US" u="sng" dirty="0"/>
              <a:t>S-100 standards vs. dataset checks</a:t>
            </a:r>
          </a:p>
          <a:p>
            <a:pPr marL="0" indent="0">
              <a:buNone/>
            </a:pPr>
            <a:endParaRPr lang="en-US" sz="12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Decision 9/14:</a:t>
            </a:r>
            <a:r>
              <a:rPr lang="en-US" dirty="0"/>
              <a:t> S-158:100 agreed to use separate sections to register dataset checks and generic standards/framework checks.  </a:t>
            </a:r>
          </a:p>
          <a:p>
            <a:r>
              <a:rPr lang="en-US" dirty="0"/>
              <a:t>Consider moving standards checks to S-97 in the future.</a:t>
            </a:r>
          </a:p>
          <a:p>
            <a:r>
              <a:rPr lang="en-US" dirty="0"/>
              <a:t>Checks now separated into Collection A &amp; Collection B</a:t>
            </a:r>
            <a:endParaRPr lang="da-DK" dirty="0"/>
          </a:p>
          <a:p>
            <a:pPr marL="0" indent="0">
              <a:buNone/>
            </a:pPr>
            <a:endParaRPr lang="da-DK" u="sng" dirty="0"/>
          </a:p>
          <a:p>
            <a:pPr marL="0" lvl="0" indent="0">
              <a:buNone/>
            </a:pPr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ACD529-99D1-4FF8-83FA-55853429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S-100 WG 9 ACtION/DECISIONs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29139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59F275-E8D7-4D5A-BD98-10F7479F0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713" y="1118131"/>
            <a:ext cx="10515600" cy="52626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Cross product validation</a:t>
            </a:r>
          </a:p>
          <a:p>
            <a:pPr marL="0" indent="0">
              <a:buNone/>
            </a:pPr>
            <a:r>
              <a:rPr lang="en-GB" sz="2400" b="1" dirty="0"/>
              <a:t>S-100ValSG</a:t>
            </a:r>
            <a:r>
              <a:rPr lang="en-GB" sz="2400" dirty="0"/>
              <a:t> with Working Groups &amp; PTs to arrange VTCs for Water Level Adjustment (S-101, S-102 and S104) and in January 2025 for the S-124 and S-129 validation.</a:t>
            </a:r>
          </a:p>
          <a:p>
            <a:pPr marL="0" indent="0">
              <a:buNone/>
            </a:pPr>
            <a:endParaRPr lang="en-GB" sz="2400" u="sng" dirty="0"/>
          </a:p>
          <a:p>
            <a:pPr marL="0" indent="0">
              <a:buNone/>
            </a:pPr>
            <a:r>
              <a:rPr lang="en-GB" sz="2400" dirty="0"/>
              <a:t>S-101, S-102, S-104 &amp; S-111 met 9</a:t>
            </a:r>
            <a:r>
              <a:rPr lang="en-GB" sz="2400" baseline="30000" dirty="0"/>
              <a:t>th</a:t>
            </a:r>
            <a:r>
              <a:rPr lang="en-GB" sz="2400" dirty="0"/>
              <a:t> December</a:t>
            </a:r>
          </a:p>
          <a:p>
            <a:r>
              <a:rPr lang="en-GB" sz="2400" dirty="0"/>
              <a:t>Primarily led to changes to S-98 which will then be reflected in the validation checks when the draft is ready</a:t>
            </a:r>
          </a:p>
          <a:p>
            <a:pPr lvl="1"/>
            <a:r>
              <a:rPr lang="en-GB" sz="2000" dirty="0"/>
              <a:t>No holes (grid square) in S-102 unless the underlying S-101contains a LNDARE or UNSARE</a:t>
            </a:r>
          </a:p>
          <a:p>
            <a:pPr lvl="1"/>
            <a:r>
              <a:rPr lang="en-GB" sz="2000" dirty="0"/>
              <a:t>Scale appearance </a:t>
            </a:r>
          </a:p>
          <a:p>
            <a:pPr lvl="1"/>
            <a:r>
              <a:rPr lang="en-GB" sz="2000" dirty="0"/>
              <a:t>Uncertainty</a:t>
            </a:r>
          </a:p>
          <a:p>
            <a:pPr lvl="1"/>
            <a:r>
              <a:rPr lang="en-GB" sz="2000" dirty="0"/>
              <a:t>Use of projected/unprojected and mixed projection data</a:t>
            </a:r>
          </a:p>
          <a:p>
            <a:pPr lvl="1"/>
            <a:endParaRPr lang="en-GB" sz="2000" dirty="0"/>
          </a:p>
          <a:p>
            <a:pPr marL="0" indent="0">
              <a:buNone/>
            </a:pPr>
            <a:r>
              <a:rPr lang="en-GB" sz="2400" dirty="0"/>
              <a:t>Liz to contact S-129 &amp; S-124 regarding whether a VTC is necessary or whether can be completed by correspondence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endParaRPr lang="da-DK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2F4C24-C53E-4A92-A0FB-108A586B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 Validation vtcs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B5FA7F-2344-4017-B71D-A1FDEEF6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313" y="2505114"/>
            <a:ext cx="440515" cy="46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40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CA13AD-F156-4D77-AF72-E4443741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294" y="1051389"/>
            <a:ext cx="10515600" cy="4351338"/>
          </a:xfrm>
        </p:spPr>
        <p:txBody>
          <a:bodyPr/>
          <a:lstStyle/>
          <a:p>
            <a:r>
              <a:rPr lang="en-US" dirty="0"/>
              <a:t>GitHub Issue #71</a:t>
            </a:r>
          </a:p>
          <a:p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3ACDF0-9B5F-42AF-9CE0-4EEF8C696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validation checks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9943B1-7E0A-4A77-8506-165E92423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32" y="1651318"/>
            <a:ext cx="9031751" cy="4838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E53C4C-0BF0-4F0B-9C3B-3865F297995F}"/>
              </a:ext>
            </a:extLst>
          </p:cNvPr>
          <p:cNvSpPr txBox="1"/>
          <p:nvPr/>
        </p:nvSpPr>
        <p:spPr>
          <a:xfrm>
            <a:off x="9377606" y="1226672"/>
            <a:ext cx="261416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Discuss in group if this is something we wish to pursue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yes, need to submit a paper to S-100 WG to change (I suggest TSM)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could change be applied?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Realistically for edition 2.0.0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Will need resources to complete the work</a:t>
            </a:r>
          </a:p>
          <a:p>
            <a:r>
              <a:rPr lang="en-US" dirty="0"/>
              <a:t>	</a:t>
            </a:r>
          </a:p>
          <a:p>
            <a:r>
              <a:rPr lang="en-US" sz="1600" dirty="0"/>
              <a:t>Note: we are only looking at ECDIS use products at this stage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2915260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7EC661-CABD-4914-AE3A-8599ED438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Received feedback from Australia, Frank Hippmann, Jeff (IHO) &amp; NTOU</a:t>
            </a:r>
          </a:p>
          <a:p>
            <a:endParaRPr lang="en-US" dirty="0"/>
          </a:p>
          <a:p>
            <a:r>
              <a:rPr lang="en-US" dirty="0"/>
              <a:t>Raphael has continued to work on the checks while on review so have his proposed changes as well</a:t>
            </a:r>
          </a:p>
          <a:p>
            <a:endParaRPr lang="en-US" dirty="0"/>
          </a:p>
          <a:p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E62010-A022-4809-9A3F-77B9CA40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Review of feedback received so far</a:t>
            </a:r>
          </a:p>
        </p:txBody>
      </p:sp>
    </p:spTree>
    <p:extLst>
      <p:ext uri="{BB962C8B-B14F-4D97-AF65-F5344CB8AC3E}">
        <p14:creationId xmlns:p14="http://schemas.microsoft.com/office/powerpoint/2010/main" val="2487148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297D8B-0410-4870-88F0-378C84B8C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233" y="948601"/>
            <a:ext cx="10401300" cy="25812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94ED0C3-1EFE-4F09-8EF2-193EE025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Australia feedback – S-158:98</a:t>
            </a:r>
            <a:endParaRPr lang="da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ABA52-DDCF-4FE1-B453-212E7AD97264}"/>
              </a:ext>
            </a:extLst>
          </p:cNvPr>
          <p:cNvSpPr txBox="1"/>
          <p:nvPr/>
        </p:nvSpPr>
        <p:spPr>
          <a:xfrm>
            <a:off x="907726" y="4084765"/>
            <a:ext cx="102888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Proposed responses:</a:t>
            </a:r>
            <a:endParaRPr lang="da-DK" dirty="0"/>
          </a:p>
          <a:p>
            <a:pPr marL="342900" lvl="0" indent="-342900">
              <a:buAutoNum type="arabicPeriod"/>
            </a:pPr>
            <a:r>
              <a:rPr lang="da-DK" dirty="0"/>
              <a:t>TBD after deletion of product-specific checks (see other AU comment). Might leave in table with a remark about there being no checks in the phase. S-98 is still under development and checks might turn up later.</a:t>
            </a:r>
          </a:p>
          <a:p>
            <a:pPr marL="342900" indent="-342900">
              <a:buFontTx/>
              <a:buAutoNum type="arabicPeriod"/>
            </a:pPr>
            <a:r>
              <a:rPr lang="da-DK" dirty="0"/>
              <a:t>Agree to remove product-specific checks</a:t>
            </a:r>
          </a:p>
        </p:txBody>
      </p:sp>
    </p:spTree>
    <p:extLst>
      <p:ext uri="{BB962C8B-B14F-4D97-AF65-F5344CB8AC3E}">
        <p14:creationId xmlns:p14="http://schemas.microsoft.com/office/powerpoint/2010/main" val="3359947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021230-273E-4B8E-BE6A-F3C003B90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91" y="1021191"/>
            <a:ext cx="10625663" cy="538628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Review and incorporate feedback 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2400" dirty="0"/>
              <a:t>Continue producing a set of tests from Parts of S-100 and cross product checks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Refining some of the S-100 level checks delivered from S-101 (Part 1)</a:t>
            </a:r>
          </a:p>
          <a:p>
            <a:endParaRPr lang="en-US" sz="1200" dirty="0"/>
          </a:p>
          <a:p>
            <a:r>
              <a:rPr lang="en-US" sz="2400" dirty="0"/>
              <a:t>Coordinate Cross-Product Validation with S-98/S-164 lead, DQWG and S-1xx PS owners</a:t>
            </a:r>
          </a:p>
          <a:p>
            <a:pPr lvl="1"/>
            <a:r>
              <a:rPr lang="en-US" sz="2000" dirty="0"/>
              <a:t>Draft of S-98 due at the end of January</a:t>
            </a:r>
          </a:p>
          <a:p>
            <a:pPr lvl="1"/>
            <a:endParaRPr lang="en-US" sz="1200" dirty="0"/>
          </a:p>
          <a:p>
            <a:r>
              <a:rPr lang="en-US" sz="2400" dirty="0"/>
              <a:t>Second release of S-158:100 &amp; S-158:98 in February </a:t>
            </a:r>
          </a:p>
          <a:p>
            <a:endParaRPr lang="en-US" sz="1200" dirty="0"/>
          </a:p>
          <a:p>
            <a:r>
              <a:rPr lang="en-US" sz="2400" dirty="0"/>
              <a:t>Incorporate feedback from circulation</a:t>
            </a:r>
          </a:p>
          <a:p>
            <a:endParaRPr lang="en-US" sz="1200" dirty="0"/>
          </a:p>
          <a:p>
            <a:r>
              <a:rPr lang="en-US" sz="2400" dirty="0"/>
              <a:t>Following TSM in March submit to HSSC 17 via S-100 WG</a:t>
            </a:r>
          </a:p>
          <a:p>
            <a:endParaRPr lang="en-US" sz="2400" dirty="0"/>
          </a:p>
          <a:p>
            <a:endParaRPr lang="en-US" sz="1100" dirty="0"/>
          </a:p>
          <a:p>
            <a:endParaRPr lang="da-DK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7F42F5-EAE3-4B78-9AD7-06EFC961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1966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9125CD-4B94-44E0-9DF0-58984603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095" y="1479190"/>
            <a:ext cx="10678612" cy="4541165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6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400" dirty="0">
                <a:solidFill>
                  <a:srgbClr val="000000"/>
                </a:solidFill>
                <a:ea typeface="Calibri" panose="020F0502020204030204" pitchFamily="34" charset="0"/>
              </a:rPr>
              <a:t>S-100 TSM 11, Monaco –  25-28</a:t>
            </a:r>
            <a:r>
              <a:rPr lang="en-GB" sz="2400" baseline="30000" dirty="0">
                <a:solidFill>
                  <a:srgbClr val="000000"/>
                </a:solidFill>
                <a:ea typeface="Calibri" panose="020F0502020204030204" pitchFamily="34" charset="0"/>
              </a:rPr>
              <a:t>th</a:t>
            </a:r>
            <a:r>
              <a:rPr lang="en-GB" sz="2400" dirty="0">
                <a:solidFill>
                  <a:srgbClr val="000000"/>
                </a:solidFill>
                <a:ea typeface="Calibri" panose="020F0502020204030204" pitchFamily="34" charset="0"/>
              </a:rPr>
              <a:t> March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24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400" dirty="0">
                <a:solidFill>
                  <a:srgbClr val="000000"/>
                </a:solidFill>
                <a:ea typeface="Calibri" panose="020F0502020204030204" pitchFamily="34" charset="0"/>
              </a:rPr>
              <a:t>Suggest next VTC meeting is March before TSM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9EE54E-F8A4-410F-966E-CB7363C1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</a:rPr>
              <a:t>Next meetings</a:t>
            </a:r>
          </a:p>
        </p:txBody>
      </p:sp>
    </p:spTree>
    <p:extLst>
      <p:ext uri="{BB962C8B-B14F-4D97-AF65-F5344CB8AC3E}">
        <p14:creationId xmlns:p14="http://schemas.microsoft.com/office/powerpoint/2010/main" val="344066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9125CD-4B94-44E0-9DF0-58984603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659" y="1692235"/>
            <a:ext cx="10678612" cy="449481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Meeting participants are kindly requested to note the following meeting protocols;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Please keep your camera and microphone turned </a:t>
            </a:r>
            <a:r>
              <a:rPr lang="en-GB" sz="1400" b="1" dirty="0">
                <a:solidFill>
                  <a:srgbClr val="000000"/>
                </a:solidFill>
                <a:ea typeface="Calibri" panose="020F0502020204030204" pitchFamily="34" charset="0"/>
              </a:rPr>
              <a:t>“off”</a:t>
            </a: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 if you are not talking or presenting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If you want to make an intervention, </a:t>
            </a:r>
            <a:r>
              <a:rPr lang="en-GB" sz="1400" b="1" dirty="0">
                <a:solidFill>
                  <a:srgbClr val="000000"/>
                </a:solidFill>
                <a:ea typeface="Calibri" panose="020F0502020204030204" pitchFamily="34" charset="0"/>
              </a:rPr>
              <a:t>please turn your camera and microphone on and, raise your hand </a:t>
            </a: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to indicate that you wish to speak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Don’t forget to turn your microphone </a:t>
            </a:r>
            <a:r>
              <a:rPr lang="en-GB" sz="1400" b="1" dirty="0">
                <a:solidFill>
                  <a:srgbClr val="000000"/>
                </a:solidFill>
                <a:ea typeface="Calibri" panose="020F0502020204030204" pitchFamily="34" charset="0"/>
              </a:rPr>
              <a:t>“on”</a:t>
            </a: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 before speaking, and </a:t>
            </a:r>
            <a:r>
              <a:rPr lang="en-GB" sz="1400" b="1" dirty="0">
                <a:solidFill>
                  <a:srgbClr val="000000"/>
                </a:solidFill>
                <a:ea typeface="Calibri" panose="020F0502020204030204" pitchFamily="34" charset="0"/>
              </a:rPr>
              <a:t>“off” </a:t>
            </a: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when finished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Please use the </a:t>
            </a:r>
            <a:r>
              <a:rPr lang="en-GB" sz="1400" b="1" dirty="0">
                <a:solidFill>
                  <a:srgbClr val="000000"/>
                </a:solidFill>
                <a:ea typeface="Calibri" panose="020F0502020204030204" pitchFamily="34" charset="0"/>
              </a:rPr>
              <a:t>“Chat”</a:t>
            </a: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 function to communicate an text information to the meeting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If you have any problems connecting using Firefox or other browser – please try using Chrome.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9EE54E-F8A4-410F-966E-CB7363C1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Meeting protocol</a:t>
            </a:r>
            <a:endParaRPr lang="en-GB" b="1" dirty="0">
              <a:solidFill>
                <a:srgbClr val="2E74B5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891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45DE57-B719-4819-B1AE-BFFE82277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sz="3200" dirty="0"/>
              <a:t>Any Questions?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11332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9125CD-4B94-44E0-9DF0-58984603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85" y="1374937"/>
            <a:ext cx="10724818" cy="4505256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9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lvl="0"/>
            <a:r>
              <a:rPr lang="da-DK" sz="2400" dirty="0"/>
              <a:t>Feedback from S-100 WG 9</a:t>
            </a:r>
          </a:p>
          <a:p>
            <a:pPr lvl="0"/>
            <a:r>
              <a:rPr lang="da-DK" sz="2400" dirty="0"/>
              <a:t>Status on S-158:100 &amp; S-158:98, out for comment until 15</a:t>
            </a:r>
            <a:r>
              <a:rPr lang="da-DK" sz="2400" baseline="30000" dirty="0"/>
              <a:t>th</a:t>
            </a:r>
            <a:r>
              <a:rPr lang="da-DK" sz="2400" dirty="0"/>
              <a:t> January</a:t>
            </a:r>
          </a:p>
          <a:p>
            <a:r>
              <a:rPr lang="da-DK" sz="2400" dirty="0"/>
              <a:t>Status of cross product validation VTCs</a:t>
            </a:r>
          </a:p>
          <a:p>
            <a:r>
              <a:rPr lang="da-DK" sz="2400" dirty="0"/>
              <a:t>Classification of validation checks</a:t>
            </a:r>
          </a:p>
          <a:p>
            <a:pPr lvl="0"/>
            <a:r>
              <a:rPr lang="da-DK" sz="2400" dirty="0"/>
              <a:t>Review of feedback received so far</a:t>
            </a:r>
          </a:p>
          <a:p>
            <a:pPr lvl="0"/>
            <a:r>
              <a:rPr lang="da-DK" sz="2400" dirty="0"/>
              <a:t>Next steps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9EE54E-F8A4-410F-966E-CB7363C1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GB" b="1" dirty="0">
              <a:solidFill>
                <a:srgbClr val="2E74B5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61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1838DD-C40C-48C9-AAEB-213B63796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Held 2 hour session </a:t>
            </a:r>
          </a:p>
          <a:p>
            <a:r>
              <a:rPr lang="en-US" dirty="0"/>
              <a:t>Discussed the issues highlighted at October 24 VTC and asked for approval on these items</a:t>
            </a:r>
          </a:p>
          <a:p>
            <a:endParaRPr lang="en-US" dirty="0"/>
          </a:p>
          <a:p>
            <a:r>
              <a:rPr lang="en-US" dirty="0"/>
              <a:t>General discussions throughout the week regarding Data Quality and Data Validation Checks </a:t>
            </a:r>
          </a:p>
          <a:p>
            <a:pPr lvl="1"/>
            <a:r>
              <a:rPr lang="en-US" dirty="0"/>
              <a:t>Data Quality – how verify the content (verification)</a:t>
            </a:r>
          </a:p>
          <a:p>
            <a:pPr lvl="1"/>
            <a:r>
              <a:rPr lang="en-US" dirty="0"/>
              <a:t>Data Validation Check – how check the dataset will work  (validate)</a:t>
            </a:r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08FAA9-2932-49D4-816F-2D6B0FF9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S-100 WG 9 feedback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208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1838DD-C40C-48C9-AAEB-213B63796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267" y="1306770"/>
            <a:ext cx="10757338" cy="520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Data Quality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Decision 9/01: </a:t>
            </a:r>
            <a:r>
              <a:rPr lang="en-US" dirty="0"/>
              <a:t>Agree to leave the DQ Measures in the check template but make it optional</a:t>
            </a:r>
            <a:endParaRPr lang="da-DK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S-100 ValSG lead</a:t>
            </a:r>
            <a:r>
              <a:rPr lang="en-GB" dirty="0"/>
              <a:t> to invite </a:t>
            </a:r>
            <a:r>
              <a:rPr lang="en-GB" b="1" dirty="0"/>
              <a:t>DQWG Chair</a:t>
            </a:r>
            <a:r>
              <a:rPr lang="en-GB" dirty="0"/>
              <a:t> elaborating a use case the DQ column in the validation checks.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DQWG Chair had provided significant feedback asking for Validation checks to be reorganised by DQ Measures – will not implement and retain existing structure</a:t>
            </a:r>
            <a:endParaRPr lang="da-DK" dirty="0"/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08FAA9-2932-49D4-816F-2D6B0FF9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S-100 WG 9 feedback – 15 decisions/Actions 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11536B-BD47-4FD4-8D64-7406239C2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259" y="2245925"/>
            <a:ext cx="440515" cy="46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6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1A23A-7E96-4AE1-96E4-DDCBB03E8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920" y="988062"/>
            <a:ext cx="10515600" cy="43648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Check Classification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Decision 9/02</a:t>
            </a:r>
            <a:r>
              <a:rPr lang="en-US" dirty="0"/>
              <a:t>: Agreed to use Check Classification for conformity with other standards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Decision 9/09: </a:t>
            </a:r>
            <a:r>
              <a:rPr lang="en-US" dirty="0"/>
              <a:t>Agreed to use the S-58 Classifications for now as it is and Liz/Jeff to amend the S-58 wording for S-158:100</a:t>
            </a:r>
          </a:p>
          <a:p>
            <a:pPr lvl="1"/>
            <a:r>
              <a:rPr lang="en-US" dirty="0"/>
              <a:t>Jeff has provided rewording to make descriptions less ENC specific</a:t>
            </a:r>
            <a:endParaRPr lang="da-DK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 over non-nav products but Phase 2 issue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Will return to later in VTC</a:t>
            </a:r>
          </a:p>
          <a:p>
            <a:pPr marL="0" indent="0">
              <a:buNone/>
            </a:pPr>
            <a:endParaRPr lang="en-US" b="1" dirty="0"/>
          </a:p>
          <a:p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D830B5-7DD0-4955-80A9-6F300C18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S-100 WG 9 ACtION/DECISIONs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741729-1B67-4F89-B897-A4750CC34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368" y="4473209"/>
            <a:ext cx="3725656" cy="238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6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1A23A-7E96-4AE1-96E4-DDCBB03E8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641" y="1159916"/>
            <a:ext cx="10515600" cy="453816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Check ID naming convention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Decision 9/03:</a:t>
            </a:r>
            <a:r>
              <a:rPr lang="en-US" dirty="0"/>
              <a:t> Agreed to remove the S- in front of the naming convention for CheckID</a:t>
            </a:r>
          </a:p>
          <a:p>
            <a:pPr lvl="1"/>
            <a:r>
              <a:rPr lang="en-US" dirty="0"/>
              <a:t>This will be for all S-158 documents, so PS validation checks as well</a:t>
            </a:r>
          </a:p>
          <a:p>
            <a:pPr lvl="0"/>
            <a:endParaRPr lang="en-US" sz="1200" dirty="0"/>
          </a:p>
          <a:p>
            <a:pPr lvl="0"/>
            <a:r>
              <a:rPr lang="en-US" dirty="0"/>
              <a:t>Documentation has been updated</a:t>
            </a:r>
          </a:p>
          <a:p>
            <a:pPr lvl="0"/>
            <a:r>
              <a:rPr lang="en-US" dirty="0"/>
              <a:t>Dev IDs will stay the same, with the S until removed from S-158</a:t>
            </a:r>
          </a:p>
          <a:p>
            <a:pPr lvl="0"/>
            <a:endParaRPr lang="en-US" dirty="0"/>
          </a:p>
          <a:p>
            <a:pPr lvl="0"/>
            <a:endParaRPr lang="da-DK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D830B5-7DD0-4955-80A9-6F300C18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S-100 WG 9 ACtION/DECISIONs</a:t>
            </a:r>
            <a:endParaRPr lang="da-DK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FEDB20E-35BC-485B-B1A9-F47A24747DFE}"/>
              </a:ext>
            </a:extLst>
          </p:cNvPr>
          <p:cNvGrpSpPr/>
          <p:nvPr/>
        </p:nvGrpSpPr>
        <p:grpSpPr>
          <a:xfrm>
            <a:off x="7044541" y="4185315"/>
            <a:ext cx="4457700" cy="2009775"/>
            <a:chOff x="1040823" y="3890714"/>
            <a:chExt cx="4457700" cy="20097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A7A7988-96A3-45FE-9792-867332A42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0823" y="3890714"/>
              <a:ext cx="4457700" cy="2009775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34AF96D-2864-401F-98A5-31DD80912080}"/>
                </a:ext>
              </a:extLst>
            </p:cNvPr>
            <p:cNvSpPr/>
            <p:nvPr/>
          </p:nvSpPr>
          <p:spPr>
            <a:xfrm>
              <a:off x="1834738" y="4417883"/>
              <a:ext cx="1122218" cy="439387"/>
            </a:xfrm>
            <a:prstGeom prst="ellipse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12C4CD9-2811-44C6-8002-C2DEDAD73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2241" y="1658573"/>
            <a:ext cx="440515" cy="46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6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1A23A-7E96-4AE1-96E4-DDCBB03E8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641" y="1159916"/>
            <a:ext cx="10515600" cy="45381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Metanorma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Decision 9/04</a:t>
            </a:r>
            <a:r>
              <a:rPr lang="en-US" dirty="0"/>
              <a:t>: Noted that S-100WG/Secretariat to discuss use of Metanorma more formally with HSSC.</a:t>
            </a:r>
            <a:endParaRPr lang="da-DK" dirty="0"/>
          </a:p>
          <a:p>
            <a:pPr lvl="0"/>
            <a:endParaRPr lang="en-US" dirty="0"/>
          </a:p>
          <a:p>
            <a:pPr lvl="0"/>
            <a:r>
              <a:rPr lang="en-US" dirty="0"/>
              <a:t>Push to move to document creation on Metanorma</a:t>
            </a:r>
          </a:p>
          <a:p>
            <a:pPr lvl="0"/>
            <a:r>
              <a:rPr lang="en-US" dirty="0"/>
              <a:t>There is never a good time, but there can be a bad time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Will review after Edition 1.0.0 is published</a:t>
            </a:r>
          </a:p>
          <a:p>
            <a:pPr lvl="0"/>
            <a:r>
              <a:rPr lang="en-US" dirty="0"/>
              <a:t>S-102 may adopt S-158:102 in Metanorma and then we can use their template</a:t>
            </a:r>
          </a:p>
          <a:p>
            <a:pPr lvl="0"/>
            <a:endParaRPr lang="da-DK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D830B5-7DD0-4955-80A9-6F300C18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S-100 WG 9 ACtION/DECISIONs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8014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7297F3-7C65-436A-9AAD-9E0B23267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06" y="1378436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Format of checks &amp; documents</a:t>
            </a:r>
          </a:p>
          <a:p>
            <a:pPr marL="0" indent="0">
              <a:buNone/>
            </a:pPr>
            <a:endParaRPr lang="en-US" sz="1200" u="sng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Decision 9/05</a:t>
            </a:r>
            <a:r>
              <a:rPr lang="en-US" dirty="0"/>
              <a:t>: Agreed that S-158:1xx cover document will be delivered in Word and Validation Checks in Excel to the S-100PS owners.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Decision 9/13</a:t>
            </a:r>
            <a:r>
              <a:rPr lang="en-US" dirty="0"/>
              <a:t>: Validation subgroup to submit a paper on possibilities for future storage of validation checks (S-100WG10)</a:t>
            </a:r>
          </a:p>
          <a:p>
            <a:pPr lvl="1"/>
            <a:r>
              <a:rPr lang="en-US" dirty="0"/>
              <a:t>Will discuss at a later VTC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The template structure was approved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u="sn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FB6008-7416-4527-A7D5-C7908757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S-100 WG 9 ACtION/DECISIONs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BD368-B438-41AF-B8F4-BD5A853DD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678" y="2239251"/>
            <a:ext cx="440515" cy="46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3280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IHO_New_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_IHO_New_Logo" id="{92376390-61D0-4A4A-9DAB-DA9E6EE3EAC4}" vid="{E943696B-60C2-4457-926B-515312E413C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9682</TotalTime>
  <Words>1287</Words>
  <Application>Microsoft Office PowerPoint</Application>
  <PresentationFormat>Widescreen</PresentationFormat>
  <Paragraphs>172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Adobe Naskh Medium</vt:lpstr>
      <vt:lpstr>Arial</vt:lpstr>
      <vt:lpstr>Arial Black</vt:lpstr>
      <vt:lpstr>Calibri</vt:lpstr>
      <vt:lpstr>Calibri Light</vt:lpstr>
      <vt:lpstr>Times New Roman</vt:lpstr>
      <vt:lpstr>Master_IHO_New_Logo</vt:lpstr>
      <vt:lpstr>PowerPoint Presentation</vt:lpstr>
      <vt:lpstr>Meeting protocol</vt:lpstr>
      <vt:lpstr>AGENDA</vt:lpstr>
      <vt:lpstr>S-100 WG 9 feedback </vt:lpstr>
      <vt:lpstr>S-100 WG 9 feedback – 15 decisions/Actions </vt:lpstr>
      <vt:lpstr>S-100 WG 9 ACtION/DECISIONs</vt:lpstr>
      <vt:lpstr>S-100 WG 9 ACtION/DECISIONs</vt:lpstr>
      <vt:lpstr>S-100 WG 9 ACtION/DECISIONs</vt:lpstr>
      <vt:lpstr>S-100 WG 9 ACtION/DECISIONs</vt:lpstr>
      <vt:lpstr>S-100 WG 9 ACtION/DECISIONs</vt:lpstr>
      <vt:lpstr>S-100 WG 9 ACtION/DECISIONs</vt:lpstr>
      <vt:lpstr>S-100 WG 9 ACtION/DECISIONs</vt:lpstr>
      <vt:lpstr>S-100 WG 9 ACtION/DECISIONs</vt:lpstr>
      <vt:lpstr>Cross product Validation vtcs</vt:lpstr>
      <vt:lpstr>Classification of validation checks</vt:lpstr>
      <vt:lpstr>Review of feedback received so far</vt:lpstr>
      <vt:lpstr>Australia feedback – S-158:98</vt:lpstr>
      <vt:lpstr>Next steps</vt:lpstr>
      <vt:lpstr>Next meetings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Helen Hahessy</dc:creator>
  <cp:lastModifiedBy>Elizabeth Helen Hahessy</cp:lastModifiedBy>
  <cp:revision>276</cp:revision>
  <cp:lastPrinted>2023-04-25T14:17:38Z</cp:lastPrinted>
  <dcterms:created xsi:type="dcterms:W3CDTF">2023-04-24T11:04:19Z</dcterms:created>
  <dcterms:modified xsi:type="dcterms:W3CDTF">2025-01-15T13:36:32Z</dcterms:modified>
</cp:coreProperties>
</file>