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1" r:id="rId3"/>
  </p:sldMasterIdLst>
  <p:sldIdLst>
    <p:sldId id="256" r:id="rId4"/>
    <p:sldId id="263" r:id="rId5"/>
    <p:sldId id="260" r:id="rId6"/>
    <p:sldId id="259" r:id="rId7"/>
    <p:sldId id="257" r:id="rId8"/>
    <p:sldId id="258" r:id="rId9"/>
    <p:sldId id="265" r:id="rId10"/>
    <p:sldId id="264" r:id="rId11"/>
    <p:sldId id="266" r:id="rId12"/>
    <p:sldId id="261" r:id="rId13"/>
    <p:sldId id="273" r:id="rId14"/>
    <p:sldId id="274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70" d="100"/>
          <a:sy n="70" d="100"/>
        </p:scale>
        <p:origin x="617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31A0-712B-4354-87B7-64BB726B6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047DC-0E32-4A0F-B46C-43EE2596A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5EDF8-2185-40B8-912D-1249BFA5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DE70-BD2D-46E9-9786-2A1CADBB6D5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3FBB-EB01-45CE-9DFA-4C231560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D483F-10D1-4675-9F45-349758FA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9BA3-8F5A-487B-A5FE-9C422EEC3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46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02CE-CF7E-4EEB-BEEA-132ADC5F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5DEF1-0BD6-4344-81F7-DE7234284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7E36-700E-4677-BACD-45A59B14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DE70-BD2D-46E9-9786-2A1CADBB6D5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85E8F-9A4B-48FD-9B94-BCDDEB2B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B79C6-C199-4568-8021-F1E81201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9BA3-8F5A-487B-A5FE-9C422EEC3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65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F679F-7F48-482C-ACA9-464D17204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160D7-1738-4A91-ABC1-408E3B5BD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98A9F-1A9B-48DE-889F-80D9F3B9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DE70-BD2D-46E9-9786-2A1CADBB6D5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3B3F3-A9C5-45FB-B340-44A2FE39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EA403-772A-4F8D-8FED-DD1BEA4E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9BA3-8F5A-487B-A5FE-9C422EEC3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905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19" y="0"/>
            <a:ext cx="3437937" cy="11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1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-2" y="0"/>
            <a:ext cx="1884105" cy="1887824"/>
            <a:chOff x="-2" y="0"/>
            <a:chExt cx="1884105" cy="1887824"/>
          </a:xfrm>
        </p:grpSpPr>
        <p:grpSp>
          <p:nvGrpSpPr>
            <p:cNvPr id="8" name="Group 7"/>
            <p:cNvGrpSpPr/>
            <p:nvPr/>
          </p:nvGrpSpPr>
          <p:grpSpPr>
            <a:xfrm>
              <a:off x="-2" y="818"/>
              <a:ext cx="1884105" cy="1887006"/>
              <a:chOff x="-2" y="818"/>
              <a:chExt cx="1884105" cy="1887006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566" y="818"/>
                <a:ext cx="944537" cy="94164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" y="942458"/>
                <a:ext cx="939567" cy="945366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939567" cy="942458"/>
            </a:xfrm>
            <a:prstGeom prst="rect">
              <a:avLst/>
            </a:prstGeom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79132" y="0"/>
            <a:ext cx="10312867" cy="883167"/>
          </a:xfrm>
        </p:spPr>
        <p:txBody>
          <a:bodyPr>
            <a:normAutofit/>
          </a:bodyPr>
          <a:lstStyle>
            <a:lvl1pPr>
              <a:defRPr sz="2400" cap="all" baseline="0">
                <a:latin typeface="Arial Black" panose="020B0A04020102020204" pitchFamily="34" charset="0"/>
                <a:cs typeface="Adobe Naskh Medium" panose="01010101010101010101" pitchFamily="50" charset="-78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247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237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563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024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215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879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98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0923-02EC-4D5D-A3F3-59832EFB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9ED15-A6E9-4022-83E3-6552C43F6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8C0A1-0FC2-4956-85EA-6A33A0C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DE70-BD2D-46E9-9786-2A1CADBB6D5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01052-5E9A-4B04-9140-A0706E55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39EF2-0F92-4BBE-941E-85460701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9BA3-8F5A-487B-A5FE-9C422EEC3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705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507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577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03/12/2020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19" y="0"/>
            <a:ext cx="3437937" cy="11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38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03/12/2020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-2" y="0"/>
            <a:ext cx="1884105" cy="1887824"/>
            <a:chOff x="-2" y="0"/>
            <a:chExt cx="1884105" cy="1887824"/>
          </a:xfrm>
        </p:grpSpPr>
        <p:grpSp>
          <p:nvGrpSpPr>
            <p:cNvPr id="8" name="Group 7"/>
            <p:cNvGrpSpPr/>
            <p:nvPr/>
          </p:nvGrpSpPr>
          <p:grpSpPr>
            <a:xfrm>
              <a:off x="-2" y="818"/>
              <a:ext cx="1884105" cy="1887006"/>
              <a:chOff x="-2" y="818"/>
              <a:chExt cx="1884105" cy="1887006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566" y="818"/>
                <a:ext cx="944537" cy="94164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" y="942458"/>
                <a:ext cx="939567" cy="945366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939567" cy="942458"/>
            </a:xfrm>
            <a:prstGeom prst="rect">
              <a:avLst/>
            </a:prstGeom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79132" y="0"/>
            <a:ext cx="10312867" cy="883167"/>
          </a:xfrm>
        </p:spPr>
        <p:txBody>
          <a:bodyPr>
            <a:normAutofit/>
          </a:bodyPr>
          <a:lstStyle>
            <a:lvl1pPr>
              <a:defRPr sz="2400" cap="all" baseline="0">
                <a:latin typeface="Arial Black" panose="020B0A04020102020204" pitchFamily="34" charset="0"/>
                <a:cs typeface="Adobe Naskh Medium" panose="01010101010101010101" pitchFamily="50" charset="-78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715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03/12/2020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8961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03/12/2020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5199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03/12/2020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7969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03/12/2020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1820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03/12/2020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50379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03/12/2020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502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9808-D279-4A5A-AA3F-23E832CC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F134F-A678-4B9B-B464-55BD938A7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0CB6-4921-4786-9658-2A5CEFD2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DE70-BD2D-46E9-9786-2A1CADBB6D5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849D2-6241-49C0-BCA3-23E66919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E006-7C2B-4ED1-B6EB-9A085CA2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9BA3-8F5A-487B-A5FE-9C422EEC3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529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03/12/2020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36860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03/12/2020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66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08A1-55CB-4882-B47B-B4EE2550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B81B-6984-4CA8-97D1-72DA30934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0E3E0-208E-4BEE-BF01-AA419A3FF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D8F8-E9E5-49C1-8F84-97A7C6E8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DE70-BD2D-46E9-9786-2A1CADBB6D5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84263-C9F6-482F-8048-2B87A0D9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94D87-1789-4CEA-AD78-B7A6F7F1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9BA3-8F5A-487B-A5FE-9C422EEC3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39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C93D-6A2A-426A-9003-ACD7BEE7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69B8D-2BA1-4748-A452-E7A1F0063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EF4AC-0630-4BA9-9EDE-5561A402F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81F0B-2D06-4054-A7E0-0D7F355A6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DF953-C2E6-4566-B98D-F27A78848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6A33B-650A-4689-844F-2C91A12F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DE70-BD2D-46E9-9786-2A1CADBB6D5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66819-2519-43AC-A915-27C520E9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58E52-85D7-4D72-BD10-46D88953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9BA3-8F5A-487B-A5FE-9C422EEC3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74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BFC5-BC30-4C37-A520-3D5B0A24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1A7E6-F462-4EC4-BFFC-64B82F23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DE70-BD2D-46E9-9786-2A1CADBB6D5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9D94D-5640-42B2-9F2A-CAEE2A3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77D94-D484-4633-AD98-F810AEC5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9BA3-8F5A-487B-A5FE-9C422EEC3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38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2C991-4567-406A-8537-0BD8AC15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DE70-BD2D-46E9-9786-2A1CADBB6D5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07FE6-D6BC-4ACA-B08D-46C32D86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2C896-3EF3-4AC2-BFC0-DCED9BFE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9BA3-8F5A-487B-A5FE-9C422EEC3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8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7BD3-95FF-4DB3-A418-1F459886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5CF35-34CF-47FB-8E8E-A6277159F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C1C99-0840-4BF0-AFC3-20B0304DF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B67A1-D18E-47B4-AF61-A0B2F3A3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DE70-BD2D-46E9-9786-2A1CADBB6D5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E9034-1308-4FD0-839E-3720CDC4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7CDB9-860C-48AD-85F4-46BA1FD7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9BA3-8F5A-487B-A5FE-9C422EEC3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56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E982-AC9A-4C56-A6F1-B71A82DF6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5419E-C1ED-4E0E-A3F0-1F9B9AC02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C371D-0ECF-4A06-B4D3-C45F1A1A8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E1DAB-7472-4351-9C3C-F95FA40E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DE70-BD2D-46E9-9786-2A1CADBB6D5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BC347-4DAB-4CE8-B8A0-0259353B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6F854-D205-43D7-896A-346CDD44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9BA3-8F5A-487B-A5FE-9C422EEC3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43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81A43-D311-41A1-9242-449FA441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D7534-2654-4D29-BD7D-4C9FF261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3450-E049-4747-9355-01E34881F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DE70-BD2D-46E9-9786-2A1CADBB6D5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F94EF-8196-423A-B871-933FCACB9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3B00B-D04C-4CE1-953C-967A0D46B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59BA3-8F5A-487B-A5FE-9C422EEC3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58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EDD24-6168-4C6E-B4D2-E6B466BDF756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E966-1BD1-4C85-866E-DF3AF33951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08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EDD24-6168-4C6E-B4D2-E6B466BDF756}" type="datetimeFigureOut">
              <a:rPr lang="fr-FR" smtClean="0"/>
              <a:t>03/12/2020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448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D158-A7DB-49B8-B068-A2D863DD8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S-57 to S-101 Conversion Subgroup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57290-DE9A-487F-842A-3B29EE834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98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SHOULD the document be based on?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169021" y="1043694"/>
            <a:ext cx="10791331" cy="593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Various options: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S-57 Object Catalogue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S-101 Feature Catalogue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S-101 DCEG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S-57 UOC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structure or format…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conversion starting from S-57, and the document being mainly to the attention of encoders,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 to have a document based on the UOC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exactly the same chapter numbers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Useless chapters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keep the title and replace the text by: “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Irrelevant.”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New Chapters: additional number (e.g. Caution Area)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100% automatically converted: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S-57 to S-101 conversion is 1 to 1.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 (</a:t>
            </a:r>
            <a:r>
              <a:rPr kumimoji="0" lang="en-AU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.)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edge cases, guidance should be as complete and </a:t>
            </a:r>
            <a:r>
              <a:rPr kumimoji="0" lang="en-AU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detailled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possible (various situations depending on the HO)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S-58 “Conversion checks” could be added in each relevant paragraph (with a complete table at the end?). 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final document should be much lighter than the UOC (138 pages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25 pages???)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46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CFDAF9-2276-4A72-B777-3362E163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cOULD it look like (1/2)?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22" y="1137558"/>
            <a:ext cx="4673377" cy="5509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746" y="1137558"/>
            <a:ext cx="6076870" cy="49813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801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CFDAF9-2276-4A72-B777-3362E163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cOULD it look like (2/2)?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259" y="1458686"/>
            <a:ext cx="8632825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148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Where do we go?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3247" y="1083539"/>
            <a:ext cx="9471704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159328" y="2051957"/>
            <a:ext cx="10221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before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meeting?) on the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final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agreement of HSSC (as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will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IHO publication)?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settle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use of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language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meeting?)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45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6FE0-9FAE-40BC-B40F-622766D0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Subgroup Meeting Progress and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42A1-A3DB-40C4-AFE5-0D4B2CB1E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5" y="1569356"/>
            <a:ext cx="10798629" cy="4923519"/>
          </a:xfrm>
        </p:spPr>
        <p:txBody>
          <a:bodyPr>
            <a:noAutofit/>
          </a:bodyPr>
          <a:lstStyle/>
          <a:p>
            <a:r>
              <a:rPr lang="en-US" dirty="0"/>
              <a:t>Update on progress sent out with meeting invite.</a:t>
            </a:r>
          </a:p>
          <a:p>
            <a:r>
              <a:rPr lang="en-US" dirty="0"/>
              <a:t>Agreement to focus on using the re-modelling spreadsheet as the initial driver for the group’s outputs.</a:t>
            </a:r>
          </a:p>
          <a:p>
            <a:r>
              <a:rPr lang="en-US" dirty="0"/>
              <a:t>Also, focus on edge cases, not the simple dictionary transformations.</a:t>
            </a:r>
          </a:p>
          <a:p>
            <a:r>
              <a:rPr lang="en-US" dirty="0"/>
              <a:t>Agenda for meeting</a:t>
            </a:r>
          </a:p>
          <a:p>
            <a:pPr lvl="1"/>
            <a:r>
              <a:rPr lang="en-US" sz="2000" dirty="0"/>
              <a:t>Re-modelling Spreadsheet (JP)</a:t>
            </a:r>
          </a:p>
          <a:p>
            <a:pPr lvl="1"/>
            <a:r>
              <a:rPr lang="en-US" sz="2000" dirty="0"/>
              <a:t>S-58 approach, how we can take that forward (TR)</a:t>
            </a:r>
          </a:p>
          <a:p>
            <a:pPr lvl="1"/>
            <a:r>
              <a:rPr lang="en-US" sz="2000" dirty="0"/>
              <a:t>Edge cases, introduce and </a:t>
            </a:r>
            <a:r>
              <a:rPr lang="en-US" sz="2000" dirty="0" err="1"/>
              <a:t>categorise</a:t>
            </a:r>
            <a:r>
              <a:rPr lang="en-US" sz="2000" dirty="0"/>
              <a:t> (JP)</a:t>
            </a:r>
          </a:p>
          <a:p>
            <a:pPr lvl="1"/>
            <a:r>
              <a:rPr lang="en-US" sz="2000" dirty="0"/>
              <a:t>Overall documentation approach (e.g. DCEG vs feature catalogue etc...) (All)</a:t>
            </a:r>
          </a:p>
          <a:p>
            <a:pPr lvl="1"/>
            <a:r>
              <a:rPr lang="en-US" sz="2000" dirty="0"/>
              <a:t>Splitting up </a:t>
            </a:r>
            <a:r>
              <a:rPr lang="en-US" sz="2000"/>
              <a:t>the effort (All)</a:t>
            </a:r>
            <a:endParaRPr lang="en-US" sz="2000" dirty="0"/>
          </a:p>
          <a:p>
            <a:pPr lvl="1"/>
            <a:r>
              <a:rPr lang="en-US" sz="2000" dirty="0"/>
              <a:t>Tools and Technologies (CM)</a:t>
            </a:r>
          </a:p>
          <a:p>
            <a:pPr lvl="1"/>
            <a:r>
              <a:rPr lang="en-US" sz="2000" dirty="0"/>
              <a:t>Participation, Data, use of </a:t>
            </a:r>
            <a:r>
              <a:rPr lang="en-US" sz="2000" dirty="0" err="1"/>
              <a:t>Github</a:t>
            </a:r>
            <a:r>
              <a:rPr lang="en-US" sz="2000" dirty="0"/>
              <a:t> etc... AOB</a:t>
            </a:r>
          </a:p>
        </p:txBody>
      </p:sp>
    </p:spTree>
    <p:extLst>
      <p:ext uri="{BB962C8B-B14F-4D97-AF65-F5344CB8AC3E}">
        <p14:creationId xmlns:p14="http://schemas.microsoft.com/office/powerpoint/2010/main" val="275342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27EA-2537-4234-B31E-046DAB2C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Re-modelling spreadsheet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ED8B5-89E5-4383-A8A3-FBFC9AF9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6314" cy="435133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Compiled alongside DCEG publication</a:t>
            </a:r>
          </a:p>
          <a:p>
            <a:r>
              <a:rPr lang="en-GB" dirty="0"/>
              <a:t>Two separate tabs/sections</a:t>
            </a:r>
          </a:p>
          <a:p>
            <a:pPr lvl="1"/>
            <a:r>
              <a:rPr lang="en-GB" dirty="0"/>
              <a:t>S-57 – Items (features, attributes or primitives) which are remodelled or dropped in conversion from S-57 to S-101</a:t>
            </a:r>
          </a:p>
          <a:p>
            <a:pPr lvl="2"/>
            <a:r>
              <a:rPr lang="en-GB" dirty="0"/>
              <a:t>Dropped items can be identified (potentially in S-58)</a:t>
            </a:r>
          </a:p>
          <a:p>
            <a:pPr lvl="2"/>
            <a:r>
              <a:rPr lang="en-GB" dirty="0"/>
              <a:t>Remodelled need to be </a:t>
            </a:r>
          </a:p>
          <a:p>
            <a:pPr lvl="1"/>
            <a:r>
              <a:rPr lang="en-GB" dirty="0"/>
              <a:t>S-101 – Newly introduced items</a:t>
            </a:r>
          </a:p>
          <a:p>
            <a:r>
              <a:rPr lang="en-GB" dirty="0"/>
              <a:t>Edge cases.</a:t>
            </a:r>
          </a:p>
          <a:p>
            <a:r>
              <a:rPr lang="en-GB" dirty="0"/>
              <a:t>Documentation and comments also included</a:t>
            </a:r>
          </a:p>
          <a:p>
            <a:r>
              <a:rPr lang="en-GB" dirty="0"/>
              <a:t>Our task is to create the “conversion” approach for each case identified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BC948-D20C-4009-9FBC-E2A91C12A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8" t="21904" r="30485" b="2858"/>
          <a:stretch/>
        </p:blipFill>
        <p:spPr>
          <a:xfrm>
            <a:off x="5421085" y="1724945"/>
            <a:ext cx="6498771" cy="40746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8C848F-77E1-4EE9-B6A5-55C67D4466C3}"/>
              </a:ext>
            </a:extLst>
          </p:cNvPr>
          <p:cNvSpPr/>
          <p:nvPr/>
        </p:nvSpPr>
        <p:spPr>
          <a:xfrm>
            <a:off x="5753100" y="5573487"/>
            <a:ext cx="783771" cy="33201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59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5758B8-C25A-4805-97AB-8941761F8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8" t="18404" r="66536" b="10312"/>
          <a:stretch/>
        </p:blipFill>
        <p:spPr>
          <a:xfrm>
            <a:off x="6623957" y="260936"/>
            <a:ext cx="5054115" cy="62555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7A1318-A3D0-471E-94F3-5881FAC08E92}"/>
              </a:ext>
            </a:extLst>
          </p:cNvPr>
          <p:cNvSpPr txBox="1"/>
          <p:nvPr/>
        </p:nvSpPr>
        <p:spPr>
          <a:xfrm>
            <a:off x="220013" y="2471281"/>
            <a:ext cx="6336406" cy="23083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Light Condensed" panose="020B0502040204020203" pitchFamily="34" charset="0"/>
              </a:rPr>
              <a:t>Conversion Readiness Checks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Bahnschrift Light Condensed" panose="020B0502040204020203" pitchFamily="34" charset="0"/>
              </a:rPr>
              <a:t>Remodelling spreadsheet identifies feature/attribute and geometry primitive bindings which are dropped in S-101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Bahnschrift Light Condensed" panose="020B0502040204020203" pitchFamily="34" charset="0"/>
              </a:rPr>
              <a:t>Proposal to define tests for these dropped bindings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Bahnschrift Light Condensed" panose="020B0502040204020203" pitchFamily="34" charset="0"/>
              </a:rPr>
              <a:t>Potentially include in future version of S-58 and use to evaluate readiness of data producer data for conversion to S-101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Bahnschrift Light Condensed" panose="020B0502040204020203" pitchFamily="34" charset="0"/>
              </a:rPr>
              <a:t>Draft test spreadsheet in GitHub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9D9582-95AB-49EC-8445-AD02FEFAA83D}"/>
              </a:ext>
            </a:extLst>
          </p:cNvPr>
          <p:cNvSpPr txBox="1"/>
          <p:nvPr/>
        </p:nvSpPr>
        <p:spPr>
          <a:xfrm>
            <a:off x="2739154" y="454242"/>
            <a:ext cx="426720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 Light Condensed" panose="020B0502040204020203" pitchFamily="34" charset="0"/>
              </a:rPr>
              <a:t>S-57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02627-3D8E-440E-86B5-2BAAADE0819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65874" y="592742"/>
            <a:ext cx="439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59C541D-BF26-436C-A1C8-3009C0C76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" t="27729" r="82313" b="1762"/>
          <a:stretch/>
        </p:blipFill>
        <p:spPr>
          <a:xfrm>
            <a:off x="416536" y="454242"/>
            <a:ext cx="2287302" cy="527113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83804C-4103-4CF6-8890-097CCD2A7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6" t="43538" r="76239" b="2423"/>
          <a:stretch/>
        </p:blipFill>
        <p:spPr>
          <a:xfrm>
            <a:off x="8987758" y="454241"/>
            <a:ext cx="3121333" cy="40726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6C70EC-BD43-4FB7-8BF6-D09081D46E9F}"/>
              </a:ext>
            </a:extLst>
          </p:cNvPr>
          <p:cNvSpPr txBox="1"/>
          <p:nvPr/>
        </p:nvSpPr>
        <p:spPr>
          <a:xfrm>
            <a:off x="8472145" y="454241"/>
            <a:ext cx="452368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 Light Condensed" panose="020B0502040204020203" pitchFamily="34" charset="0"/>
              </a:rPr>
              <a:t>S-101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3A05FF-1799-47F8-B247-E14ED1303F3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8211246" y="592741"/>
            <a:ext cx="2608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1DAA3AB-A38D-4EDA-AC93-7103C44B18D8}"/>
              </a:ext>
            </a:extLst>
          </p:cNvPr>
          <p:cNvSpPr txBox="1"/>
          <p:nvPr/>
        </p:nvSpPr>
        <p:spPr>
          <a:xfrm>
            <a:off x="3626547" y="2433442"/>
            <a:ext cx="4584699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Bahnschrift Light Condensed" panose="020B0502040204020203" pitchFamily="34" charset="0"/>
              </a:rPr>
              <a:t>S-57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Bahnschrift Light Condensed" panose="020B0502040204020203" pitchFamily="34" charset="0"/>
              </a:rPr>
              <a:t>Look at S-57 entries in spreadsheet (S-57 edge cases)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Bahnschrift Light Condensed" panose="020B0502040204020203" pitchFamily="34" charset="0"/>
              </a:rPr>
              <a:t>(only the “remodelled” items)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Bahnschrift Light Condensed" panose="020B0502040204020203" pitchFamily="34" charset="0"/>
              </a:rPr>
              <a:t>Determine how to “convert” from S-57 to S-101 equivalents and define how the conversion should be achieved, including attribute values and enumerations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Bahnschrift Light Condensed" panose="020B0502040204020203" pitchFamily="34" charset="0"/>
              </a:rPr>
              <a:t>Note: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Bahnschrift Light Condensed" panose="020B0502040204020203" pitchFamily="34" charset="0"/>
              </a:rPr>
              <a:t>Where manual input/cartographic judgement may be 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Bahnschrift Light Condensed" panose="020B0502040204020203" pitchFamily="34" charset="0"/>
              </a:rPr>
              <a:t>Where information is unlikely to be in the existing S-57 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Bahnschrift Light Condensed" panose="020B0502040204020203" pitchFamily="34" charset="0"/>
              </a:rPr>
              <a:t>Changes to attribution including enumeration values, mandatory attribution and any dropped information.</a:t>
            </a:r>
          </a:p>
          <a:p>
            <a:endParaRPr lang="en-GB" sz="1400" dirty="0">
              <a:latin typeface="Bahnschrift Light Condensed" panose="020B0502040204020203" pitchFamily="34" charset="0"/>
            </a:endParaRPr>
          </a:p>
          <a:p>
            <a:r>
              <a:rPr lang="en-GB" sz="1400" b="1" dirty="0">
                <a:latin typeface="Bahnschrift Light Condensed" panose="020B0502040204020203" pitchFamily="34" charset="0"/>
              </a:rPr>
              <a:t>S-101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Bahnschrift Light Condensed" panose="020B0502040204020203" pitchFamily="34" charset="0"/>
              </a:rPr>
              <a:t>Look at S-101 entries in spreadsheet (items directly modelled in S-57)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Bahnschrift Light Condensed" panose="020B0502040204020203" pitchFamily="34" charset="0"/>
              </a:rPr>
              <a:t>Note: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Bahnschrift Light Condensed" panose="020B0502040204020203" pitchFamily="34" charset="0"/>
              </a:rPr>
              <a:t>Determine how they can be defined from S-57 and if data already exists in S-57/UOC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Bahnschrift Light Condensed" panose="020B0502040204020203" pitchFamily="34" charset="0"/>
              </a:rPr>
              <a:t>Where manual input may be required to fully define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1BD067-32A7-48BD-BCE8-E91CEAFAB58F}"/>
              </a:ext>
            </a:extLst>
          </p:cNvPr>
          <p:cNvSpPr txBox="1"/>
          <p:nvPr/>
        </p:nvSpPr>
        <p:spPr>
          <a:xfrm>
            <a:off x="3608406" y="454240"/>
            <a:ext cx="4602840" cy="15696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Bahnschrift Light Condensed" panose="020B0502040204020203" pitchFamily="34" charset="0"/>
              </a:rPr>
              <a:t>Conversion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latin typeface="Bahnschrift Light Condensed" panose="020B0502040204020203" pitchFamily="34" charset="0"/>
              </a:rPr>
              <a:t>Convert S-57 features which still have an equivalent representation in S-101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latin typeface="Bahnschrift Light Condensed" panose="020B0502040204020203" pitchFamily="34" charset="0"/>
              </a:rPr>
              <a:t>Drop those feature, attributes and attribute values which are not modelled in S-101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latin typeface="Bahnschrift Light Condensed" panose="020B0502040204020203" pitchFamily="34" charset="0"/>
              </a:rPr>
              <a:t>[S-57 tab] For each of the remodelled items, perform any automated or manual transformations necessary to populate the new S-101 cell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latin typeface="Bahnschrift Light Condensed" panose="020B0502040204020203" pitchFamily="34" charset="0"/>
              </a:rPr>
              <a:t>[S-101 tab] Where possible define transformations which populate new S-101 content .</a:t>
            </a:r>
          </a:p>
          <a:p>
            <a:endParaRPr lang="en-GB" sz="1200" b="1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2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43D332-4970-48D7-84F7-B0EA7EEF8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33632"/>
              </p:ext>
            </p:extLst>
          </p:nvPr>
        </p:nvGraphicFramePr>
        <p:xfrm>
          <a:off x="160987" y="1299883"/>
          <a:ext cx="11629622" cy="5182000"/>
        </p:xfrm>
        <a:graphic>
          <a:graphicData uri="http://schemas.openxmlformats.org/drawingml/2006/table">
            <a:tbl>
              <a:tblPr/>
              <a:tblGrid>
                <a:gridCol w="981197">
                  <a:extLst>
                    <a:ext uri="{9D8B030D-6E8A-4147-A177-3AD203B41FA5}">
                      <a16:colId xmlns:a16="http://schemas.microsoft.com/office/drawing/2014/main" val="3067746346"/>
                    </a:ext>
                  </a:extLst>
                </a:gridCol>
                <a:gridCol w="804265">
                  <a:extLst>
                    <a:ext uri="{9D8B030D-6E8A-4147-A177-3AD203B41FA5}">
                      <a16:colId xmlns:a16="http://schemas.microsoft.com/office/drawing/2014/main" val="3171774799"/>
                    </a:ext>
                  </a:extLst>
                </a:gridCol>
                <a:gridCol w="1705036">
                  <a:extLst>
                    <a:ext uri="{9D8B030D-6E8A-4147-A177-3AD203B41FA5}">
                      <a16:colId xmlns:a16="http://schemas.microsoft.com/office/drawing/2014/main" val="3319397210"/>
                    </a:ext>
                  </a:extLst>
                </a:gridCol>
                <a:gridCol w="1431587">
                  <a:extLst>
                    <a:ext uri="{9D8B030D-6E8A-4147-A177-3AD203B41FA5}">
                      <a16:colId xmlns:a16="http://schemas.microsoft.com/office/drawing/2014/main" val="3492602375"/>
                    </a:ext>
                  </a:extLst>
                </a:gridCol>
                <a:gridCol w="1584398">
                  <a:extLst>
                    <a:ext uri="{9D8B030D-6E8A-4147-A177-3AD203B41FA5}">
                      <a16:colId xmlns:a16="http://schemas.microsoft.com/office/drawing/2014/main" val="1882465708"/>
                    </a:ext>
                  </a:extLst>
                </a:gridCol>
                <a:gridCol w="2991849">
                  <a:extLst>
                    <a:ext uri="{9D8B030D-6E8A-4147-A177-3AD203B41FA5}">
                      <a16:colId xmlns:a16="http://schemas.microsoft.com/office/drawing/2014/main" val="323033188"/>
                    </a:ext>
                  </a:extLst>
                </a:gridCol>
                <a:gridCol w="2131290">
                  <a:extLst>
                    <a:ext uri="{9D8B030D-6E8A-4147-A177-3AD203B41FA5}">
                      <a16:colId xmlns:a16="http://schemas.microsoft.com/office/drawing/2014/main" val="801837922"/>
                    </a:ext>
                  </a:extLst>
                </a:gridCol>
              </a:tblGrid>
              <a:tr h="213417">
                <a:tc>
                  <a:txBody>
                    <a:bodyPr/>
                    <a:lstStyle/>
                    <a:p>
                      <a:pPr algn="l" rtl="0" fontAlgn="b"/>
                      <a:endParaRPr lang="en-GB" sz="1000" b="1" dirty="0">
                        <a:effectLst/>
                      </a:endParaRPr>
                    </a:p>
                  </a:txBody>
                  <a:tcPr marL="3176" marR="3176" marT="0" marB="0" anchor="b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GB" sz="1000" b="1">
                        <a:effectLst/>
                      </a:endParaRPr>
                    </a:p>
                  </a:txBody>
                  <a:tcPr marL="3176" marR="3176" marT="0" marB="0" anchor="b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 dirty="0">
                          <a:solidFill>
                            <a:srgbClr val="C00000"/>
                          </a:solidFill>
                          <a:effectLst/>
                        </a:rPr>
                        <a:t>Requires Data Preparation</a:t>
                      </a:r>
                    </a:p>
                    <a:p>
                      <a:pPr algn="ctr" rtl="0" fontAlgn="b"/>
                      <a:endParaRPr lang="en-GB" sz="12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176" marR="3176" marT="0" marB="0" anchor="b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 dirty="0">
                          <a:solidFill>
                            <a:srgbClr val="C00000"/>
                          </a:solidFill>
                          <a:effectLst/>
                        </a:rPr>
                        <a:t>Requires Cartographic Input</a:t>
                      </a:r>
                    </a:p>
                  </a:txBody>
                  <a:tcPr marL="3176" marR="3176" marT="0" marB="0" anchor="b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>
                          <a:solidFill>
                            <a:srgbClr val="C00000"/>
                          </a:solidFill>
                          <a:effectLst/>
                        </a:rPr>
                        <a:t>Requires Dataset Configuration</a:t>
                      </a:r>
                    </a:p>
                  </a:txBody>
                  <a:tcPr marL="3176" marR="3176" marT="0" marB="0" anchor="b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 dirty="0">
                          <a:solidFill>
                            <a:srgbClr val="C00000"/>
                          </a:solidFill>
                          <a:effectLst/>
                        </a:rPr>
                        <a:t>Conversion Procedure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176" marR="3176" marT="0" marB="0" anchor="b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 dirty="0">
                          <a:solidFill>
                            <a:srgbClr val="C00000"/>
                          </a:solidFill>
                          <a:effectLst/>
                        </a:rPr>
                        <a:t>Comment</a:t>
                      </a:r>
                    </a:p>
                    <a:p>
                      <a:pPr algn="ctr" rtl="0" fontAlgn="b"/>
                      <a:endParaRPr lang="en-GB" sz="12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176" marR="3176" marT="0" marB="0" anchor="b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480608"/>
                  </a:ext>
                </a:extLst>
              </a:tr>
              <a:tr h="693606">
                <a:tc>
                  <a:txBody>
                    <a:bodyPr/>
                    <a:lstStyle/>
                    <a:p>
                      <a:pPr rtl="0" fontAlgn="t"/>
                      <a:r>
                        <a:rPr lang="en-GB" sz="1000" b="1" dirty="0">
                          <a:effectLst/>
                        </a:rPr>
                        <a:t>DOCARE</a:t>
                      </a:r>
                    </a:p>
                  </a:txBody>
                  <a:tcPr marL="3176" marR="31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en-GB" sz="1000" b="1" dirty="0">
                        <a:effectLst/>
                      </a:endParaRPr>
                    </a:p>
                  </a:txBody>
                  <a:tcPr marL="3176" marR="31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en-GB" sz="1000" dirty="0">
                        <a:effectLst/>
                      </a:endParaRPr>
                    </a:p>
                  </a:txBody>
                  <a:tcPr marL="3176" marR="31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000" b="1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</a:p>
                  </a:txBody>
                  <a:tcPr marL="3176" marR="31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000" dirty="0" err="1">
                          <a:effectLst/>
                        </a:rPr>
                        <a:t>DockArea</a:t>
                      </a:r>
                      <a:endParaRPr lang="en-GB" sz="1000" dirty="0">
                        <a:effectLst/>
                      </a:endParaRPr>
                    </a:p>
                  </a:txBody>
                  <a:tcPr marL="3176" marR="31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000" b="0" dirty="0">
                          <a:effectLst/>
                        </a:rPr>
                        <a:t>NOTE: </a:t>
                      </a:r>
                      <a:r>
                        <a:rPr lang="en-US" sz="1000" b="0" dirty="0" err="1">
                          <a:effectLst/>
                        </a:rPr>
                        <a:t>DockArea</a:t>
                      </a:r>
                      <a:r>
                        <a:rPr lang="en-US" sz="1000" b="0" dirty="0">
                          <a:effectLst/>
                        </a:rPr>
                        <a:t> is a Group 1 feature in S-101, therefore underlying Group 1 features must be amended to bound the </a:t>
                      </a:r>
                      <a:r>
                        <a:rPr lang="en-US" sz="1000" b="0" dirty="0" err="1">
                          <a:effectLst/>
                        </a:rPr>
                        <a:t>DockArea</a:t>
                      </a:r>
                      <a:r>
                        <a:rPr lang="en-US" sz="1000" b="0" dirty="0">
                          <a:effectLst/>
                        </a:rPr>
                        <a:t> feature to prevent overlapping coverage of Group 1 features when converting from S-57 to S-101</a:t>
                      </a:r>
                      <a:r>
                        <a:rPr lang="en-US" sz="1000" b="1" dirty="0">
                          <a:effectLst/>
                        </a:rPr>
                        <a:t>.</a:t>
                      </a:r>
                    </a:p>
                  </a:txBody>
                  <a:tcPr marL="3176" marR="31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 dirty="0">
                        <a:effectLst/>
                      </a:endParaRPr>
                    </a:p>
                  </a:txBody>
                  <a:tcPr marL="3176" marR="317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64651"/>
                  </a:ext>
                </a:extLst>
              </a:tr>
              <a:tr h="1600628">
                <a:tc>
                  <a:txBody>
                    <a:bodyPr/>
                    <a:lstStyle/>
                    <a:p>
                      <a:pPr rtl="0" fontAlgn="b"/>
                      <a:endParaRPr lang="en-GB" sz="1000" b="1" dirty="0">
                        <a:effectLst/>
                      </a:endParaRPr>
                    </a:p>
                  </a:txBody>
                  <a:tcPr marL="3176" marR="317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GB" sz="1000" b="1" dirty="0">
                        <a:effectLst/>
                      </a:endParaRPr>
                    </a:p>
                  </a:txBody>
                  <a:tcPr marL="3176" marR="31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dirty="0">
                          <a:effectLst/>
                        </a:rPr>
                        <a:t>Y</a:t>
                      </a:r>
                    </a:p>
                  </a:txBody>
                  <a:tcPr marL="3176" marR="31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dirty="0">
                          <a:effectLst/>
                        </a:rPr>
                        <a:t>Maybe</a:t>
                      </a:r>
                    </a:p>
                  </a:txBody>
                  <a:tcPr marL="3176" marR="31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dirty="0">
                          <a:effectLst/>
                        </a:rPr>
                        <a:t>Y - preference for substitution</a:t>
                      </a:r>
                    </a:p>
                  </a:txBody>
                  <a:tcPr marL="3176" marR="31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dirty="0">
                          <a:effectLst/>
                        </a:rPr>
                        <a:t>Features which are NOT Group 1 features in S-57 but which ARE Group 1 in S-101 can be converted automatically if (1) An appropriate topologically correct Surface Geometry is available for use and (2) If the producer is prepared to accept the definition of a feature to act as the underlying Group 1 feature. For instance, if the producer is content to replace all DOCARE with an underlying </a:t>
                      </a:r>
                      <a:r>
                        <a:rPr lang="en-US" sz="1000" dirty="0" err="1">
                          <a:effectLst/>
                        </a:rPr>
                        <a:t>UnsurveyedArea</a:t>
                      </a:r>
                      <a:r>
                        <a:rPr lang="en-US" sz="1000" dirty="0">
                          <a:effectLst/>
                        </a:rPr>
                        <a:t> then the S-57 cell should be prepared with an UNSARE coincident with the DOCARE which can be replaced with DOCARE during the conversion process.</a:t>
                      </a:r>
                    </a:p>
                  </a:txBody>
                  <a:tcPr marL="3176" marR="31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dirty="0">
                          <a:effectLst/>
                        </a:rPr>
                        <a:t>Needs diagrams in guidance document and fuller description of options along with pros and cons.</a:t>
                      </a:r>
                    </a:p>
                  </a:txBody>
                  <a:tcPr marL="3176" marR="31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242719"/>
                  </a:ext>
                </a:extLst>
              </a:tr>
              <a:tr h="53354">
                <a:tc>
                  <a:txBody>
                    <a:bodyPr/>
                    <a:lstStyle/>
                    <a:p>
                      <a:pPr rtl="0" fontAlgn="t"/>
                      <a:endParaRPr lang="en-GB" sz="1000" b="1">
                        <a:effectLst/>
                      </a:endParaRPr>
                    </a:p>
                  </a:txBody>
                  <a:tcPr marL="3176" marR="3176" marT="0" marB="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en-GB" sz="1000" b="1" dirty="0">
                        <a:effectLst/>
                      </a:endParaRPr>
                    </a:p>
                  </a:txBody>
                  <a:tcPr marL="3176" marR="3176" marT="0" marB="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en-GB" sz="1000" dirty="0">
                        <a:effectLst/>
                      </a:endParaRPr>
                    </a:p>
                  </a:txBody>
                  <a:tcPr marL="3176" marR="3176" marT="0" marB="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en-GB" sz="1000">
                        <a:effectLst/>
                      </a:endParaRPr>
                    </a:p>
                  </a:txBody>
                  <a:tcPr marL="3176" marR="3176" marT="0" marB="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en-GB" sz="1000">
                        <a:effectLst/>
                      </a:endParaRPr>
                    </a:p>
                  </a:txBody>
                  <a:tcPr marL="3176" marR="3176" marT="0" marB="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en-GB" sz="1000">
                        <a:effectLst/>
                      </a:endParaRPr>
                    </a:p>
                  </a:txBody>
                  <a:tcPr marL="3176" marR="3176" marT="0" marB="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3176" marR="3176" marT="0" marB="0" anchor="b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59046"/>
                  </a:ext>
                </a:extLst>
              </a:tr>
              <a:tr h="266771">
                <a:tc>
                  <a:txBody>
                    <a:bodyPr/>
                    <a:lstStyle/>
                    <a:p>
                      <a:pPr rtl="0" fontAlgn="t"/>
                      <a:r>
                        <a:rPr lang="en-GB" sz="1000" b="1" dirty="0">
                          <a:effectLst/>
                        </a:rPr>
                        <a:t>BCNSHP</a:t>
                      </a:r>
                    </a:p>
                  </a:txBody>
                  <a:tcPr marL="3176" marR="31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000" b="1" dirty="0">
                          <a:effectLst/>
                        </a:rPr>
                        <a:t>4 : lattice beacon</a:t>
                      </a:r>
                    </a:p>
                  </a:txBody>
                  <a:tcPr marL="3176" marR="31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en-GB" sz="1000" dirty="0">
                        <a:effectLst/>
                      </a:endParaRPr>
                    </a:p>
                  </a:txBody>
                  <a:tcPr marL="3176" marR="31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000" b="1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</a:p>
                  </a:txBody>
                  <a:tcPr marL="3176" marR="31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000" dirty="0" err="1">
                          <a:effectLst/>
                        </a:rPr>
                        <a:t>natureOfConstruction</a:t>
                      </a:r>
                      <a:r>
                        <a:rPr lang="en-GB" sz="1000" dirty="0">
                          <a:effectLst/>
                        </a:rPr>
                        <a:t> = 11 (latticed)</a:t>
                      </a:r>
                    </a:p>
                  </a:txBody>
                  <a:tcPr marL="3176" marR="31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en-GB" sz="1000" dirty="0">
                        <a:effectLst/>
                      </a:endParaRPr>
                    </a:p>
                  </a:txBody>
                  <a:tcPr marL="3176" marR="31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 dirty="0">
                        <a:effectLst/>
                      </a:endParaRPr>
                    </a:p>
                  </a:txBody>
                  <a:tcPr marL="3176" marR="317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25433"/>
                  </a:ext>
                </a:extLst>
              </a:tr>
              <a:tr h="227179">
                <a:tc>
                  <a:txBody>
                    <a:bodyPr/>
                    <a:lstStyle/>
                    <a:p>
                      <a:pPr rtl="0" fontAlgn="b"/>
                      <a:endParaRPr lang="en-GB" sz="1000" b="1">
                        <a:effectLst/>
                      </a:endParaRPr>
                    </a:p>
                  </a:txBody>
                  <a:tcPr marL="3176" marR="317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 b="1" dirty="0">
                        <a:effectLst/>
                      </a:endParaRPr>
                    </a:p>
                  </a:txBody>
                  <a:tcPr marL="3176" marR="317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N</a:t>
                      </a:r>
                    </a:p>
                  </a:txBody>
                  <a:tcPr marL="3176" marR="317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dirty="0">
                          <a:effectLst/>
                        </a:rPr>
                        <a:t>N</a:t>
                      </a:r>
                    </a:p>
                  </a:txBody>
                  <a:tcPr marL="3176" marR="317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dirty="0">
                          <a:effectLst/>
                        </a:rPr>
                        <a:t>N</a:t>
                      </a:r>
                    </a:p>
                  </a:txBody>
                  <a:tcPr marL="3176" marR="317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dirty="0">
                          <a:effectLst/>
                        </a:rPr>
                        <a:t>Transformation of BCNSHP=4 to </a:t>
                      </a:r>
                      <a:r>
                        <a:rPr lang="en-US" sz="1000" dirty="0" err="1">
                          <a:effectLst/>
                        </a:rPr>
                        <a:t>natureOfConstruction</a:t>
                      </a:r>
                      <a:r>
                        <a:rPr lang="en-US" sz="1000" dirty="0">
                          <a:effectLst/>
                        </a:rPr>
                        <a:t>=11</a:t>
                      </a:r>
                    </a:p>
                  </a:txBody>
                  <a:tcPr marL="3176" marR="317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dirty="0">
                          <a:effectLst/>
                        </a:rPr>
                        <a:t>check allowable values for features</a:t>
                      </a:r>
                    </a:p>
                  </a:txBody>
                  <a:tcPr marL="3176" marR="317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172960"/>
                  </a:ext>
                </a:extLst>
              </a:tr>
              <a:tr h="53354">
                <a:tc>
                  <a:txBody>
                    <a:bodyPr/>
                    <a:lstStyle/>
                    <a:p>
                      <a:pPr rtl="0" fontAlgn="t"/>
                      <a:endParaRPr lang="en-GB" sz="1000" b="1">
                        <a:effectLst/>
                      </a:endParaRPr>
                    </a:p>
                  </a:txBody>
                  <a:tcPr marL="3176" marR="3176" marT="0" marB="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en-GB" sz="1000" b="1" dirty="0">
                        <a:effectLst/>
                      </a:endParaRPr>
                    </a:p>
                  </a:txBody>
                  <a:tcPr marL="3176" marR="3176" marT="0" marB="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en-GB" sz="1000" dirty="0">
                        <a:effectLst/>
                      </a:endParaRPr>
                    </a:p>
                  </a:txBody>
                  <a:tcPr marL="3176" marR="3176" marT="0" marB="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en-GB" sz="1000">
                        <a:effectLst/>
                      </a:endParaRPr>
                    </a:p>
                  </a:txBody>
                  <a:tcPr marL="3176" marR="3176" marT="0" marB="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en-GB" sz="1000">
                        <a:effectLst/>
                      </a:endParaRPr>
                    </a:p>
                  </a:txBody>
                  <a:tcPr marL="3176" marR="3176" marT="0" marB="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en-GB" sz="1000">
                        <a:effectLst/>
                      </a:endParaRPr>
                    </a:p>
                  </a:txBody>
                  <a:tcPr marL="3176" marR="3176" marT="0" marB="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3176" marR="3176" marT="0" marB="0" anchor="b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175948"/>
                  </a:ext>
                </a:extLst>
              </a:tr>
              <a:tr h="456476">
                <a:tc>
                  <a:txBody>
                    <a:bodyPr/>
                    <a:lstStyle/>
                    <a:p>
                      <a:pPr rtl="0" fontAlgn="t"/>
                      <a:r>
                        <a:rPr lang="en-GB" sz="1000" b="1" dirty="0">
                          <a:effectLst/>
                        </a:rPr>
                        <a:t>RADWAL</a:t>
                      </a:r>
                    </a:p>
                  </a:txBody>
                  <a:tcPr marL="3176" marR="31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en-GB" sz="1000" b="1" dirty="0">
                        <a:effectLst/>
                      </a:endParaRPr>
                    </a:p>
                  </a:txBody>
                  <a:tcPr marL="3176" marR="31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en-GB" sz="1000" dirty="0">
                        <a:effectLst/>
                      </a:endParaRPr>
                    </a:p>
                  </a:txBody>
                  <a:tcPr marL="3176" marR="31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000" b="1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</a:p>
                  </a:txBody>
                  <a:tcPr marL="3176" marR="31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000" dirty="0" err="1">
                          <a:effectLst/>
                        </a:rPr>
                        <a:t>radarWaveLength</a:t>
                      </a:r>
                      <a:endParaRPr lang="en-GB" sz="1000" dirty="0">
                        <a:effectLst/>
                      </a:endParaRPr>
                    </a:p>
                  </a:txBody>
                  <a:tcPr marL="3176" marR="31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80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Complex Attribute. </a:t>
                      </a:r>
                      <a:r>
                        <a:rPr lang="en-US" sz="8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NOTE: The constituent parts of RADWAL have been split in S-101 as the sub-attributes to the </a:t>
                      </a:r>
                      <a:r>
                        <a:rPr lang="en-US" sz="800" b="1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radarWaveLength</a:t>
                      </a:r>
                      <a:r>
                        <a:rPr lang="en-US" sz="8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complex. The radar band is encoded in the sub-attribute </a:t>
                      </a:r>
                      <a:r>
                        <a:rPr lang="en-US" sz="800" b="1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radarBand</a:t>
                      </a:r>
                      <a:r>
                        <a:rPr lang="en-US" sz="8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and the wave length is encoded in the sub-attribute </a:t>
                      </a:r>
                      <a:r>
                        <a:rPr lang="en-US" sz="800" b="1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waveLengthValue</a:t>
                      </a:r>
                      <a:r>
                        <a:rPr lang="en-US" sz="8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Cartographic intervention may be </a:t>
                      </a:r>
                      <a:r>
                        <a:rPr lang="en-US" sz="800" b="1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  <a:r>
                        <a:rPr lang="en-US" sz="8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required to ensure correct population of this complex attribute when converting from S-57.</a:t>
                      </a:r>
                      <a:endParaRPr lang="en-US" sz="1000" dirty="0">
                        <a:effectLst/>
                      </a:endParaRPr>
                    </a:p>
                  </a:txBody>
                  <a:tcPr marL="3176" marR="31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 dirty="0">
                        <a:effectLst/>
                      </a:endParaRPr>
                    </a:p>
                  </a:txBody>
                  <a:tcPr marL="3176" marR="317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846323"/>
                  </a:ext>
                </a:extLst>
              </a:tr>
              <a:tr h="800314">
                <a:tc>
                  <a:txBody>
                    <a:bodyPr/>
                    <a:lstStyle/>
                    <a:p>
                      <a:pPr rtl="0" fontAlgn="ctr"/>
                      <a:endParaRPr lang="en-GB" sz="1000" b="1">
                        <a:effectLst/>
                      </a:endParaRPr>
                    </a:p>
                  </a:txBody>
                  <a:tcPr marL="3176" marR="31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GB" sz="1000" b="1" dirty="0">
                        <a:effectLst/>
                      </a:endParaRPr>
                    </a:p>
                  </a:txBody>
                  <a:tcPr marL="3176" marR="31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dirty="0">
                          <a:effectLst/>
                        </a:rPr>
                        <a:t>Y</a:t>
                      </a:r>
                    </a:p>
                  </a:txBody>
                  <a:tcPr marL="3176" marR="31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dirty="0">
                          <a:effectLst/>
                        </a:rPr>
                        <a:t>Maybe</a:t>
                      </a:r>
                    </a:p>
                  </a:txBody>
                  <a:tcPr marL="3176" marR="31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dirty="0">
                          <a:effectLst/>
                        </a:rPr>
                        <a:t>N</a:t>
                      </a:r>
                    </a:p>
                  </a:txBody>
                  <a:tcPr marL="3176" marR="31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dirty="0">
                          <a:effectLst/>
                        </a:rPr>
                        <a:t>RADWAL converts to complex attribute </a:t>
                      </a:r>
                      <a:r>
                        <a:rPr lang="en-US" sz="1000" dirty="0" err="1">
                          <a:effectLst/>
                        </a:rPr>
                        <a:t>radarWavelength</a:t>
                      </a:r>
                      <a:r>
                        <a:rPr lang="en-US" sz="1000" dirty="0">
                          <a:effectLst/>
                        </a:rPr>
                        <a:t> sub-attributes </a:t>
                      </a:r>
                      <a:r>
                        <a:rPr lang="en-US" sz="1000" dirty="0" err="1">
                          <a:effectLst/>
                        </a:rPr>
                        <a:t>radarBand</a:t>
                      </a:r>
                      <a:r>
                        <a:rPr lang="en-US" sz="1000" dirty="0">
                          <a:effectLst/>
                        </a:rPr>
                        <a:t> and </a:t>
                      </a:r>
                      <a:r>
                        <a:rPr lang="en-US" sz="1000" dirty="0" err="1">
                          <a:effectLst/>
                        </a:rPr>
                        <a:t>waveLengthValue</a:t>
                      </a:r>
                      <a:r>
                        <a:rPr lang="en-US" sz="1000" dirty="0">
                          <a:effectLst/>
                        </a:rPr>
                        <a:t>. Depends on how producer is currently encoding the two components of the RADWAL and existence of functionality of converter to correctly parse them.</a:t>
                      </a:r>
                    </a:p>
                  </a:txBody>
                  <a:tcPr marL="3176" marR="31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dirty="0">
                          <a:effectLst/>
                        </a:rPr>
                        <a:t>Needs automated conversion process to correctly parse an existing value and populate </a:t>
                      </a:r>
                      <a:r>
                        <a:rPr lang="en-US" sz="1000" dirty="0" err="1">
                          <a:effectLst/>
                        </a:rPr>
                        <a:t>radarWavelength</a:t>
                      </a:r>
                      <a:r>
                        <a:rPr lang="en-US" sz="1000" dirty="0">
                          <a:effectLst/>
                        </a:rPr>
                        <a:t> complex attribute.</a:t>
                      </a:r>
                    </a:p>
                  </a:txBody>
                  <a:tcPr marL="3176" marR="31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602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61BD55F-A42E-4F38-8D79-9AB3A55061C2}"/>
              </a:ext>
            </a:extLst>
          </p:cNvPr>
          <p:cNvSpPr txBox="1"/>
          <p:nvPr/>
        </p:nvSpPr>
        <p:spPr>
          <a:xfrm>
            <a:off x="160987" y="173865"/>
            <a:ext cx="9709002" cy="10772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Bahnschrift Light Condensed" panose="020B0502040204020203" pitchFamily="34" charset="0"/>
              </a:rPr>
              <a:t>How should we record these tasks? Alongside the spreadsheet items? New Tab?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Bahnschrift Light Condensed" panose="020B0502040204020203" pitchFamily="34" charset="0"/>
              </a:rPr>
              <a:t>Group similar cases together?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Bahnschrift Light Condensed" panose="020B0502040204020203" pitchFamily="34" charset="0"/>
              </a:rPr>
              <a:t>UOC grouping of features where possible for inclusion in the output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43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0239D-BA3A-444F-A5DE-BD0DDF705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5" r="10513" b="6999"/>
          <a:stretch/>
        </p:blipFill>
        <p:spPr>
          <a:xfrm>
            <a:off x="154628" y="218831"/>
            <a:ext cx="12037372" cy="62601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457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4CFC-5958-42C6-A130-3F80B4E6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 forward: Approach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1054F-677F-4E27-B50C-308D9DD9B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061" y="1524001"/>
            <a:ext cx="8548078" cy="5212861"/>
          </a:xfrm>
        </p:spPr>
        <p:txBody>
          <a:bodyPr>
            <a:normAutofit fontScale="925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>
                <a:latin typeface="Bahnschrift Light Condensed" panose="020B0502040204020203" pitchFamily="34" charset="0"/>
              </a:rPr>
              <a:t>Proposal is to structure the output of the group according to the UOC/DCEG structure (next)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>
                <a:latin typeface="Bahnschrift Light Condensed" panose="020B0502040204020203" pitchFamily="34" charset="0"/>
              </a:rPr>
              <a:t>We can also group similar cases together where there is a similar approach and work on them together?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>
                <a:latin typeface="Bahnschrift Light Condensed" panose="020B0502040204020203" pitchFamily="34" charset="0"/>
              </a:rPr>
              <a:t>Some proposed groupings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800" dirty="0">
                <a:latin typeface="Bahnschrift Light Condensed" panose="020B0502040204020203" pitchFamily="34" charset="0"/>
              </a:rPr>
              <a:t>Transformation of attributes into different simple/complex attributes (subdivide by UOC group)</a:t>
            </a:r>
          </a:p>
          <a:p>
            <a:pPr marL="1085850" lvl="2" indent="-171450"/>
            <a:r>
              <a:rPr lang="en-GB" sz="1400" dirty="0">
                <a:latin typeface="Bahnschrift Light Condensed" panose="020B0502040204020203" pitchFamily="34" charset="0"/>
              </a:rPr>
              <a:t>Could be subdivided for particular attributes?</a:t>
            </a:r>
          </a:p>
          <a:p>
            <a:pPr marL="1085850" lvl="2" indent="-171450"/>
            <a:r>
              <a:rPr lang="en-GB" sz="1400" dirty="0">
                <a:latin typeface="Bahnschrift Light Condensed" panose="020B0502040204020203" pitchFamily="34" charset="0"/>
              </a:rPr>
              <a:t>Can use feature catalogue as reference for e.g. mandated attributes.</a:t>
            </a:r>
          </a:p>
          <a:p>
            <a:pPr marL="1085850" lvl="2" indent="-171450"/>
            <a:r>
              <a:rPr lang="en-GB" sz="1400" dirty="0">
                <a:latin typeface="Bahnschrift Light Condensed" panose="020B0502040204020203" pitchFamily="34" charset="0"/>
              </a:rPr>
              <a:t>Redefinition of attribute types (e.g. enumeration to Boolean)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800" dirty="0">
                <a:latin typeface="Bahnschrift Light Condensed" panose="020B0502040204020203" pitchFamily="34" charset="0"/>
              </a:rPr>
              <a:t>Group 1 transformations</a:t>
            </a:r>
          </a:p>
          <a:p>
            <a:pPr marL="1085850" lvl="2" indent="-171450"/>
            <a:r>
              <a:rPr lang="en-GB" sz="1400" dirty="0">
                <a:latin typeface="Bahnschrift Light Condensed" panose="020B0502040204020203" pitchFamily="34" charset="0"/>
              </a:rPr>
              <a:t>Features which are Group 1 in S-57 and not Skin of the Earth in S-101</a:t>
            </a:r>
          </a:p>
          <a:p>
            <a:pPr marL="1085850" lvl="2" indent="-171450"/>
            <a:r>
              <a:rPr lang="en-GB" sz="1400" dirty="0">
                <a:latin typeface="Bahnschrift Light Condensed" panose="020B0502040204020203" pitchFamily="34" charset="0"/>
              </a:rPr>
              <a:t>Features which are not Group 1 in S-57 but are Skin of the Earth in S-101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800" dirty="0">
                <a:latin typeface="Bahnschrift Light Condensed" panose="020B0502040204020203" pitchFamily="34" charset="0"/>
              </a:rPr>
              <a:t>Metadata features</a:t>
            </a:r>
          </a:p>
          <a:p>
            <a:pPr marL="1085850" lvl="2" indent="-171450"/>
            <a:r>
              <a:rPr lang="en-GB" sz="1400" dirty="0">
                <a:latin typeface="Bahnschrift Light Condensed" panose="020B0502040204020203" pitchFamily="34" charset="0"/>
              </a:rPr>
              <a:t>M_QUAL/CATZOC</a:t>
            </a:r>
          </a:p>
          <a:p>
            <a:pPr marL="1085850" lvl="2" indent="-171450"/>
            <a:r>
              <a:rPr lang="en-GB" sz="1400" dirty="0">
                <a:latin typeface="Bahnschrift Light Condensed" panose="020B0502040204020203" pitchFamily="34" charset="0"/>
              </a:rPr>
              <a:t>M_COVR / Scale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800" dirty="0">
                <a:latin typeface="Bahnschrift Light Condensed" panose="020B0502040204020203" pitchFamily="34" charset="0"/>
              </a:rPr>
              <a:t>INFORM remodelling</a:t>
            </a:r>
          </a:p>
          <a:p>
            <a:pPr marL="1085850" lvl="2" indent="-171450"/>
            <a:r>
              <a:rPr lang="en-GB" sz="1400" dirty="0">
                <a:latin typeface="Bahnschrift Light Condensed" panose="020B0502040204020203" pitchFamily="34" charset="0"/>
              </a:rPr>
              <a:t>Links to </a:t>
            </a:r>
            <a:r>
              <a:rPr lang="en-GB" sz="1400" dirty="0" err="1">
                <a:latin typeface="Bahnschrift Light Condensed" panose="020B0502040204020203" pitchFamily="34" charset="0"/>
              </a:rPr>
              <a:t>AdditionalInformation</a:t>
            </a:r>
            <a:endParaRPr lang="en-GB" sz="1400" dirty="0">
              <a:latin typeface="Bahnschrift Light Condensed" panose="020B0502040204020203" pitchFamily="34" charset="0"/>
            </a:endParaRPr>
          </a:p>
          <a:p>
            <a:pPr marL="1085850" lvl="2" indent="-171450"/>
            <a:r>
              <a:rPr lang="en-GB" sz="1400" dirty="0">
                <a:latin typeface="Bahnschrift Light Condensed" panose="020B0502040204020203" pitchFamily="34" charset="0"/>
              </a:rPr>
              <a:t>TXTDSC and NTXDSC</a:t>
            </a:r>
          </a:p>
          <a:p>
            <a:pPr marL="1085850" lvl="2" indent="-171450"/>
            <a:r>
              <a:rPr lang="en-GB" sz="1400" dirty="0">
                <a:latin typeface="Bahnschrift Light Condensed" panose="020B0502040204020203" pitchFamily="34" charset="0"/>
              </a:rPr>
              <a:t>M_NPUB approach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800" dirty="0">
                <a:latin typeface="Bahnschrift Light Condensed" panose="020B0502040204020203" pitchFamily="34" charset="0"/>
              </a:rPr>
              <a:t>Lights</a:t>
            </a:r>
          </a:p>
          <a:p>
            <a:pPr marL="1085850" lvl="2" indent="-171450"/>
            <a:r>
              <a:rPr lang="en-GB" sz="1400" dirty="0">
                <a:latin typeface="Bahnschrift Light Condensed" panose="020B0502040204020203" pitchFamily="34" charset="0"/>
              </a:rPr>
              <a:t>Try to deal with Lights as a whole to deal with all cases.</a:t>
            </a:r>
          </a:p>
          <a:p>
            <a:pPr marL="628650" lvl="1" indent="-171450"/>
            <a:r>
              <a:rPr lang="en-GB" sz="1800" dirty="0">
                <a:latin typeface="Bahnschrift Light Condensed" panose="020B0502040204020203" pitchFamily="34" charset="0"/>
              </a:rPr>
              <a:t>“Not in S-101” – deal with the Notes.</a:t>
            </a:r>
          </a:p>
          <a:p>
            <a:pPr marL="628650" lvl="1" indent="-171450"/>
            <a:r>
              <a:rPr lang="en-GB" sz="1800" dirty="0">
                <a:latin typeface="Bahnschrift Light Condensed" panose="020B0502040204020203" pitchFamily="34" charset="0"/>
              </a:rPr>
              <a:t>Features/Attribution new to S-101 – (the S-101 tab in the spreadsheet)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2510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5357" y="2674378"/>
            <a:ext cx="97760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S-57 to S-101 conversion Sub Working Group (ENCWG)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Meeting 2 (VTC) – 2020-12-03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Proposal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the final « S-57 to S-101 Conversion » document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8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400" dirty="0" smtClean="0">
            <a:latin typeface="Bahnschrift Light Condensed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_IHO_New_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_IHO_New_Logo" id="{92376390-61D0-4A4A-9DAB-DA9E6EE3EAC4}" vid="{E943696B-60C2-4457-926B-515312E413CF}"/>
    </a:ext>
  </a:extLst>
</a:theme>
</file>

<file path=ppt/theme/theme3.xml><?xml version="1.0" encoding="utf-8"?>
<a:theme xmlns:a="http://schemas.openxmlformats.org/drawingml/2006/main" name="1_Master_IHO_New_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_IHO_New_Logo" id="{92376390-61D0-4A4A-9DAB-DA9E6EE3EAC4}" vid="{E943696B-60C2-4457-926B-515312E413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1243</Words>
  <Application>Microsoft Office PowerPoint</Application>
  <PresentationFormat>Widescreen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Bahnschrift Light Condensed</vt:lpstr>
      <vt:lpstr>Calibri</vt:lpstr>
      <vt:lpstr>Calibri Light</vt:lpstr>
      <vt:lpstr>Wingdings</vt:lpstr>
      <vt:lpstr>Office Theme</vt:lpstr>
      <vt:lpstr>Master_IHO_New_Logo</vt:lpstr>
      <vt:lpstr>1_Master_IHO_New_Logo</vt:lpstr>
      <vt:lpstr>S-57 to S-101 Conversion Subgroup Meeting</vt:lpstr>
      <vt:lpstr>Subgroup Meeting Progress and Agenda</vt:lpstr>
      <vt:lpstr>Re-modelling spreadsheet</vt:lpstr>
      <vt:lpstr>PowerPoint Presentation</vt:lpstr>
      <vt:lpstr>PowerPoint Presentation</vt:lpstr>
      <vt:lpstr>PowerPoint Presentation</vt:lpstr>
      <vt:lpstr>PowerPoint Presentation</vt:lpstr>
      <vt:lpstr>Way forward: Approach and Outputs</vt:lpstr>
      <vt:lpstr>PowerPoint Presentation</vt:lpstr>
      <vt:lpstr>WHAT SHOULD the document be based on?</vt:lpstr>
      <vt:lpstr>WHAT cOULD it look like (1/2)?</vt:lpstr>
      <vt:lpstr>WHAT cOULD it look like (2/2)?</vt:lpstr>
      <vt:lpstr>Where do we go?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pritchard</dc:creator>
  <cp:lastModifiedBy>jon pritchard</cp:lastModifiedBy>
  <cp:revision>29</cp:revision>
  <dcterms:created xsi:type="dcterms:W3CDTF">2020-12-01T08:00:53Z</dcterms:created>
  <dcterms:modified xsi:type="dcterms:W3CDTF">2020-12-03T10:44:37Z</dcterms:modified>
</cp:coreProperties>
</file>