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8" r:id="rId2"/>
    <p:sldId id="290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5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A300-B3E7-4071-B815-5F31E2C87EFE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2A7A4-AC1B-4FF7-93EB-8B6A697C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:\Websites\Artwork\banner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3" y="2005014"/>
            <a:ext cx="738076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ebsites\Artwork\banner04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5" y="2007393"/>
            <a:ext cx="736144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ebsites\Artwork\banner03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4" y="2007498"/>
            <a:ext cx="7361443" cy="3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ebsites\Artwork\banner02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3" y="2007495"/>
            <a:ext cx="7361443" cy="3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49" y="152400"/>
            <a:ext cx="4267199" cy="731520"/>
          </a:xfrm>
          <a:prstGeom prst="rect">
            <a:avLst/>
          </a:prstGeom>
        </p:spPr>
      </p:pic>
      <p:pic>
        <p:nvPicPr>
          <p:cNvPr id="2050" name="Picture 2" descr="D:\Websites\Artwork\banner01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4" y="2005012"/>
            <a:ext cx="738076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439274" y="4143375"/>
            <a:ext cx="7372983" cy="381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NEW PATHS. NEW APPROACHES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7990047" y="4000660"/>
            <a:ext cx="3860800" cy="723740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&lt;Presenter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914533" y="1988343"/>
            <a:ext cx="4064000" cy="15240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&lt;Title&gt;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26401" y="5029200"/>
            <a:ext cx="3951817" cy="3683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27801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7000"/>
            <a:ext cx="10972800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400518802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91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9605" y="1981201"/>
            <a:ext cx="6807200" cy="11430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5200" y="31242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49" y="152400"/>
            <a:ext cx="426719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983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1371600"/>
            <a:ext cx="10515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96451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284225307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7000"/>
            <a:ext cx="10972800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103074909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110209626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200" y="2819401"/>
            <a:ext cx="10515600" cy="853381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883397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69987"/>
            <a:ext cx="6815667" cy="49561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169988"/>
            <a:ext cx="4011084" cy="49561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84949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0" y="1143000"/>
            <a:ext cx="6961717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83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263" y="1518114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2400" y="6324600"/>
            <a:ext cx="1076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9779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01600" y="6400801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PATHS. NEW APPROACHES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6340277"/>
            <a:ext cx="2844800" cy="487680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8000" y="86420"/>
            <a:ext cx="10515600" cy="85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25877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c-tech/S-164" TargetMode="External"/><Relationship Id="rId2" Type="http://schemas.openxmlformats.org/officeDocument/2006/relationships/hyperlink" Target="https://github.com/iic-tech/enc_conv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 1 – ENC Conversion (sub)WG meeting Oct 7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E76-9662-46FD-91D1-AB25FCA42E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7999" y="1371600"/>
            <a:ext cx="7598938" cy="4724400"/>
          </a:xfrm>
        </p:spPr>
        <p:txBody>
          <a:bodyPr>
            <a:normAutofit/>
          </a:bodyPr>
          <a:lstStyle/>
          <a:p>
            <a:r>
              <a:rPr lang="en-GB" sz="2400" dirty="0"/>
              <a:t>Agenda</a:t>
            </a:r>
          </a:p>
          <a:p>
            <a:pPr lvl="1"/>
            <a:r>
              <a:rPr lang="en-GB" sz="1600" dirty="0"/>
              <a:t>Welcome</a:t>
            </a:r>
          </a:p>
          <a:p>
            <a:pPr lvl="1"/>
            <a:r>
              <a:rPr lang="en-GB" sz="1600" dirty="0"/>
              <a:t>TORs</a:t>
            </a:r>
          </a:p>
          <a:p>
            <a:pPr lvl="1"/>
            <a:r>
              <a:rPr lang="en-GB" sz="1600" dirty="0"/>
              <a:t>Where are we?</a:t>
            </a:r>
          </a:p>
          <a:p>
            <a:pPr lvl="1"/>
            <a:r>
              <a:rPr lang="en-GB" sz="1600" dirty="0"/>
              <a:t>Workplan</a:t>
            </a:r>
          </a:p>
          <a:p>
            <a:pPr lvl="1"/>
            <a:r>
              <a:rPr lang="en-GB" sz="1600" dirty="0"/>
              <a:t>How do we work?</a:t>
            </a:r>
          </a:p>
          <a:p>
            <a:pPr lvl="1"/>
            <a:r>
              <a:rPr lang="en-GB" sz="1600" dirty="0"/>
              <a:t>Next Meetings, Actions</a:t>
            </a:r>
          </a:p>
          <a:p>
            <a:endParaRPr lang="en-GB" sz="2400" dirty="0"/>
          </a:p>
          <a:p>
            <a:r>
              <a:rPr lang="en-GB" sz="2400" dirty="0"/>
              <a:t>Guidance for 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Develop rules for HOs on addressing ENC inconsistencies in data before conversion. Engage with KHOA on lessons learn from their trial.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Produce encoding guidance for HOs that will assist the automation of the conversion process. We must have some real world examples that have been proven to reduce manual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Encoding must be tested to ensure it does not adversely affect existing ENC display in ECDIS.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527721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E76-9662-46FD-91D1-AB25FCA42E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58" y="1215483"/>
            <a:ext cx="8870176" cy="4724400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NIWC viewer works with FC and PC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Caris composer contains mapping engine, tested for S-64 unencrypted test datasets</a:t>
            </a:r>
          </a:p>
          <a:p>
            <a:pPr lvl="1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for this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subWG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https://github.com/iic-tech/enc_conv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GB" sz="24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IHO Schema in progress but good enough to make test datasets. Missing a number of relationships. PC allows for initial creation of S-164 screenshots</a:t>
            </a:r>
            <a:endParaRPr lang="en-GB" sz="2000" b="0" i="0" dirty="0">
              <a:solidFill>
                <a:srgbClr val="201F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Test Data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(Phase 1)S-64 test datasets available for review/update (</a:t>
            </a:r>
            <a:r>
              <a:rPr lang="en-GB" sz="16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https://github.com/iic-tech/S-164</a:t>
            </a:r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Also contains text dumps of contents.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systematic / exhaustive test datasets (yet)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test datasets also available (earlier release)</a:t>
            </a:r>
          </a:p>
          <a:p>
            <a:pPr lvl="1"/>
            <a:r>
              <a:rPr lang="en-GB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Others available (Null Island, Edge Cases) – not in </a:t>
            </a:r>
            <a:r>
              <a:rPr lang="en-GB" sz="2000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GB" sz="2000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yet.</a:t>
            </a:r>
          </a:p>
          <a:p>
            <a:r>
              <a:rPr lang="en-GB" sz="24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Guidance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Documentation from IHO (Jeff), Spreadsheet of modifications to features, attributes, primitives etc…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FC contains existing acronyms ( good for identifying dictionary conversions)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(IIC) outlines methodology but no tools currently exist to support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edge case list (JP) in </a:t>
            </a:r>
            <a:r>
              <a:rPr lang="en-GB" sz="2000" dirty="0" err="1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GB" sz="2000" dirty="0">
              <a:solidFill>
                <a:srgbClr val="201F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and development in progress</a:t>
            </a:r>
          </a:p>
          <a:p>
            <a:pPr lvl="1"/>
            <a:r>
              <a:rPr lang="en-GB" sz="2000" dirty="0">
                <a:solidFill>
                  <a:srgbClr val="201F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recommended migration methodology</a:t>
            </a:r>
            <a:endParaRPr lang="en-GB" sz="2400" dirty="0">
              <a:solidFill>
                <a:srgbClr val="201F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b="0" i="0" dirty="0">
              <a:solidFill>
                <a:srgbClr val="201F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82035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E76-9662-46FD-91D1-AB25FCA42E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0983" y="1232210"/>
            <a:ext cx="6863844" cy="4724400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Simple dictionary conversion</a:t>
            </a:r>
          </a:p>
          <a:p>
            <a:pPr lvl="1"/>
            <a:r>
              <a:rPr lang="en-GB" sz="2000" dirty="0"/>
              <a:t>Where feature and attribute bindings don’t change and are just re-labelled</a:t>
            </a:r>
          </a:p>
          <a:p>
            <a:pPr lvl="1"/>
            <a:r>
              <a:rPr lang="en-GB" sz="2000" dirty="0"/>
              <a:t>Mapping from feature-&gt;feature and attribute-&gt;attribute</a:t>
            </a:r>
          </a:p>
          <a:p>
            <a:pPr lvl="1"/>
            <a:r>
              <a:rPr lang="en-GB" sz="2000" dirty="0"/>
              <a:t>80% of content (?) of current ENCs</a:t>
            </a:r>
          </a:p>
          <a:p>
            <a:endParaRPr lang="en-GB" sz="2400" dirty="0"/>
          </a:p>
          <a:p>
            <a:r>
              <a:rPr lang="en-GB" sz="2400" dirty="0"/>
              <a:t>Edge Cases</a:t>
            </a:r>
          </a:p>
          <a:p>
            <a:pPr lvl="1"/>
            <a:r>
              <a:rPr lang="en-GB" sz="2000" dirty="0"/>
              <a:t>Use INFORM to control what is being defined/populated</a:t>
            </a:r>
          </a:p>
          <a:p>
            <a:pPr lvl="1"/>
            <a:r>
              <a:rPr lang="en-GB" sz="2000" dirty="0"/>
              <a:t>Geometric primitives which have changed/dropped</a:t>
            </a:r>
          </a:p>
          <a:p>
            <a:pPr lvl="1"/>
            <a:r>
              <a:rPr lang="en-GB" sz="2000" dirty="0"/>
              <a:t>Changes to enumerations / meanings</a:t>
            </a:r>
          </a:p>
          <a:p>
            <a:pPr lvl="1"/>
            <a:r>
              <a:rPr lang="en-GB" sz="2000" dirty="0"/>
              <a:t>New/Dropped features</a:t>
            </a:r>
          </a:p>
          <a:p>
            <a:pPr lvl="1"/>
            <a:r>
              <a:rPr lang="en-GB" sz="2000" dirty="0"/>
              <a:t>Relationships</a:t>
            </a:r>
          </a:p>
          <a:p>
            <a:pPr lvl="1"/>
            <a:endParaRPr lang="en-GB" sz="2000" dirty="0"/>
          </a:p>
          <a:p>
            <a:r>
              <a:rPr lang="en-GB" sz="2400" dirty="0"/>
              <a:t>Special considerations</a:t>
            </a:r>
          </a:p>
          <a:p>
            <a:pPr lvl="1"/>
            <a:r>
              <a:rPr lang="en-GB" sz="2000" dirty="0"/>
              <a:t>Hazards / Alerts features</a:t>
            </a:r>
          </a:p>
          <a:p>
            <a:pPr lvl="1"/>
            <a:r>
              <a:rPr lang="en-GB" sz="2000" dirty="0"/>
              <a:t>Where portrayal may be different</a:t>
            </a:r>
          </a:p>
          <a:p>
            <a:pPr lvl="1"/>
            <a:r>
              <a:rPr lang="en-GB" sz="2000" dirty="0"/>
              <a:t>Where manual intervention may be required</a:t>
            </a:r>
          </a:p>
          <a:p>
            <a:pPr lvl="1"/>
            <a:r>
              <a:rPr lang="en-GB" sz="2000" dirty="0"/>
              <a:t>UPDATES</a:t>
            </a:r>
          </a:p>
          <a:p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06515-6E35-4642-83DC-39C4D62B2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6" t="13704" r="5219" b="12803"/>
          <a:stretch/>
        </p:blipFill>
        <p:spPr>
          <a:xfrm>
            <a:off x="7841281" y="2562254"/>
            <a:ext cx="4074341" cy="29698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EF0B0-7DFA-4361-8F36-3BCB8A454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4" t="23304" r="25591" b="54159"/>
          <a:stretch/>
        </p:blipFill>
        <p:spPr>
          <a:xfrm>
            <a:off x="8690239" y="1325883"/>
            <a:ext cx="1871399" cy="6756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B37104-4EAA-4B37-A47A-6FE58722DD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01" t="21652" r="40719" b="61770"/>
          <a:stretch/>
        </p:blipFill>
        <p:spPr>
          <a:xfrm>
            <a:off x="8381102" y="206617"/>
            <a:ext cx="1926064" cy="67568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4409F0-A67A-455B-BEF1-83F2BC9405AD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9344134" y="882302"/>
            <a:ext cx="281805" cy="44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5443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IC Corp template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in http://ipmsrv:101/Aboutus/Branding%20Guidelines%20v2.0.docx" id="{30608B80-49FA-4E23-A9C2-1BDE5324E8A8}" vid="{21898DE0-CE5A-4741-87B2-A5918FB0D7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Segoe UI</vt:lpstr>
      <vt:lpstr>IIC Corp template 2011</vt:lpstr>
      <vt:lpstr>Session 1 – ENC Conversion (sub)WG meeting Oct 7th 2020</vt:lpstr>
      <vt:lpstr>Where are we?</vt:lpstr>
      <vt:lpstr>Types of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for Phase 1</dc:title>
  <dc:creator>jon pritchard</dc:creator>
  <cp:lastModifiedBy>jon pritchard</cp:lastModifiedBy>
  <cp:revision>10</cp:revision>
  <dcterms:created xsi:type="dcterms:W3CDTF">2020-09-15T09:49:48Z</dcterms:created>
  <dcterms:modified xsi:type="dcterms:W3CDTF">2020-10-02T11:29:24Z</dcterms:modified>
</cp:coreProperties>
</file>