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48" r:id="rId2"/>
    <p:sldMasterId id="2147483650" r:id="rId3"/>
  </p:sldMasterIdLst>
  <p:sldIdLst>
    <p:sldId id="261" r:id="rId4"/>
    <p:sldId id="262" r:id="rId5"/>
    <p:sldId id="271" r:id="rId6"/>
    <p:sldId id="273" r:id="rId7"/>
    <p:sldId id="265" r:id="rId8"/>
    <p:sldId id="274" r:id="rId9"/>
    <p:sldId id="275" r:id="rId10"/>
    <p:sldId id="276" r:id="rId11"/>
    <p:sldId id="277" r:id="rId12"/>
    <p:sldId id="278" r:id="rId13"/>
    <p:sldId id="266" r:id="rId14"/>
    <p:sldId id="269" r:id="rId15"/>
    <p:sldId id="270" r:id="rId16"/>
    <p:sldId id="268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01D"/>
    <a:srgbClr val="0A1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0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5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82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/>
          <p:cNvSpPr/>
          <p:nvPr userDrawn="1"/>
        </p:nvSpPr>
        <p:spPr>
          <a:xfrm rot="1470881">
            <a:off x="-489370" y="1029986"/>
            <a:ext cx="978741" cy="978741"/>
          </a:xfrm>
          <a:prstGeom prst="diamond">
            <a:avLst/>
          </a:prstGeom>
          <a:solidFill>
            <a:srgbClr val="0A104A"/>
          </a:solidFill>
          <a:ln w="952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782528" y="1461983"/>
            <a:ext cx="458258" cy="458258"/>
          </a:xfrm>
          <a:prstGeom prst="diamond">
            <a:avLst/>
          </a:prstGeom>
          <a:solidFill>
            <a:srgbClr val="0A104A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 rot="20954020">
            <a:off x="478536" y="-374904"/>
            <a:ext cx="1746504" cy="1746504"/>
          </a:xfrm>
          <a:prstGeom prst="diamond">
            <a:avLst/>
          </a:prstGeom>
          <a:solidFill>
            <a:srgbClr val="0A104A"/>
          </a:solidFill>
          <a:ln w="1397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 userDrawn="1"/>
        </p:nvSpPr>
        <p:spPr>
          <a:xfrm rot="4500000">
            <a:off x="10808236" y="6586400"/>
            <a:ext cx="978741" cy="978741"/>
          </a:xfrm>
          <a:prstGeom prst="diamond">
            <a:avLst/>
          </a:prstGeom>
          <a:solidFill>
            <a:srgbClr val="0A104A"/>
          </a:solidFill>
          <a:ln w="952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 userDrawn="1"/>
        </p:nvSpPr>
        <p:spPr>
          <a:xfrm rot="3029119">
            <a:off x="10469122" y="6247287"/>
            <a:ext cx="458258" cy="458258"/>
          </a:xfrm>
          <a:prstGeom prst="diamond">
            <a:avLst/>
          </a:prstGeom>
          <a:solidFill>
            <a:srgbClr val="0A104A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 userDrawn="1"/>
        </p:nvSpPr>
        <p:spPr>
          <a:xfrm rot="20738897">
            <a:off x="10887456" y="4958057"/>
            <a:ext cx="1746504" cy="1746504"/>
          </a:xfrm>
          <a:prstGeom prst="diamond">
            <a:avLst/>
          </a:prstGeom>
          <a:solidFill>
            <a:srgbClr val="0A104A"/>
          </a:solidFill>
          <a:ln w="1397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 userDrawn="1"/>
        </p:nvSpPr>
        <p:spPr>
          <a:xfrm rot="4731638">
            <a:off x="10044607" y="6656709"/>
            <a:ext cx="304541" cy="304541"/>
          </a:xfrm>
          <a:prstGeom prst="diamond">
            <a:avLst/>
          </a:prstGeom>
          <a:solidFill>
            <a:srgbClr val="0A104A"/>
          </a:solidFill>
          <a:ln w="381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A1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 userDrawn="1"/>
        </p:nvSpPr>
        <p:spPr>
          <a:xfrm rot="4500000">
            <a:off x="10808236" y="6586400"/>
            <a:ext cx="978741" cy="978741"/>
          </a:xfrm>
          <a:prstGeom prst="diamond">
            <a:avLst/>
          </a:prstGeom>
          <a:solidFill>
            <a:srgbClr val="0A104A"/>
          </a:solidFill>
          <a:ln w="952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 userDrawn="1"/>
        </p:nvSpPr>
        <p:spPr>
          <a:xfrm rot="3029119">
            <a:off x="10469122" y="6247287"/>
            <a:ext cx="458258" cy="458258"/>
          </a:xfrm>
          <a:prstGeom prst="diamond">
            <a:avLst/>
          </a:prstGeom>
          <a:solidFill>
            <a:srgbClr val="0A104A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 userDrawn="1"/>
        </p:nvSpPr>
        <p:spPr>
          <a:xfrm rot="20738897">
            <a:off x="10887456" y="4958057"/>
            <a:ext cx="1746504" cy="1746504"/>
          </a:xfrm>
          <a:prstGeom prst="diamond">
            <a:avLst/>
          </a:prstGeom>
          <a:solidFill>
            <a:srgbClr val="0A104A"/>
          </a:solidFill>
          <a:ln w="1397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 rot="4731638">
            <a:off x="10044607" y="6656709"/>
            <a:ext cx="304541" cy="304541"/>
          </a:xfrm>
          <a:prstGeom prst="diamond">
            <a:avLst/>
          </a:prstGeom>
          <a:solidFill>
            <a:srgbClr val="0A104A"/>
          </a:solidFill>
          <a:ln w="381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seoul.go.kr/dataList/OA-15567/S/1/datasetView.do" TargetMode="External"/><Relationship Id="rId3" Type="http://schemas.openxmlformats.org/officeDocument/2006/relationships/hyperlink" Target="http://data.seoul.go.kr/dataList/OA-15439/S/1/datasetView.do" TargetMode="External"/><Relationship Id="rId7" Type="http://schemas.openxmlformats.org/officeDocument/2006/relationships/hyperlink" Target="https://data.seoul.go.kr/dataList/OA-12035/S/1/datasetView.do" TargetMode="External"/><Relationship Id="rId12" Type="http://schemas.openxmlformats.org/officeDocument/2006/relationships/hyperlink" Target="https://brikorea.com/bbs/board.php?bo_table=rep_1&amp;wr_id=743&amp;page=60" TargetMode="External"/><Relationship Id="rId2" Type="http://schemas.openxmlformats.org/officeDocument/2006/relationships/hyperlink" Target="http://newslabit.hankyung.com/article/202007023628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.seoul.go.kr/dataList/OA-1180/F/1/datasetView.do" TargetMode="External"/><Relationship Id="rId11" Type="http://schemas.openxmlformats.org/officeDocument/2006/relationships/hyperlink" Target="https://www.data.go.kr/data/15083033/fileData.do" TargetMode="External"/><Relationship Id="rId5" Type="http://schemas.openxmlformats.org/officeDocument/2006/relationships/hyperlink" Target="https://data.seoul.go.kr/dataList/165/S/2/datasetView.do" TargetMode="External"/><Relationship Id="rId10" Type="http://schemas.openxmlformats.org/officeDocument/2006/relationships/hyperlink" Target="https://data.seoul.go.kr/dataList/218/S/2/datasetView.do" TargetMode="External"/><Relationship Id="rId4" Type="http://schemas.openxmlformats.org/officeDocument/2006/relationships/hyperlink" Target="https://data.seoul.go.kr/dataList/435/S/2/datasetView.do" TargetMode="External"/><Relationship Id="rId9" Type="http://schemas.openxmlformats.org/officeDocument/2006/relationships/hyperlink" Target="https://data.seoul.go.kr/dataList/10836/S/2/datasetView.d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706" y="1559297"/>
            <a:ext cx="92448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n-ea"/>
              </a:rPr>
              <a:t>파이낸스어낼리틱스</a:t>
            </a:r>
            <a:endParaRPr lang="en-US" altLang="ko-KR" sz="6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n-ea"/>
              </a:rPr>
              <a:t>기말과제 프로젝트 발표</a:t>
            </a:r>
            <a:endParaRPr lang="en-US" altLang="ko-KR" sz="6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서울특별시 내 카페 입지 요건에 대한 분석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86017" y="4375373"/>
            <a:ext cx="6219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rgbClr val="FFFF00"/>
                </a:solidFill>
                <a:latin typeface="+mn-ea"/>
              </a:rPr>
              <a:t>201902934</a:t>
            </a:r>
            <a:r>
              <a:rPr lang="ko-KR" altLang="en-US" sz="2000" b="1" spc="600" dirty="0">
                <a:solidFill>
                  <a:srgbClr val="FFFF00"/>
                </a:solidFill>
                <a:latin typeface="+mn-ea"/>
              </a:rPr>
              <a:t> 컴퓨터공학부 이호영</a:t>
            </a:r>
            <a:endParaRPr lang="en-US" altLang="ko-KR" sz="2000" b="1" spc="600" dirty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en-US" altLang="ko-KR" sz="2000" b="1" spc="600" dirty="0">
                <a:solidFill>
                  <a:srgbClr val="FFFF00"/>
                </a:solidFill>
                <a:latin typeface="+mn-ea"/>
              </a:rPr>
              <a:t>201703300</a:t>
            </a:r>
            <a:r>
              <a:rPr lang="ko-KR" altLang="en-US" sz="2000" b="1" spc="600" dirty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2000" b="1" spc="600" dirty="0" err="1">
                <a:solidFill>
                  <a:srgbClr val="FFFF00"/>
                </a:solidFill>
                <a:latin typeface="+mn-ea"/>
              </a:rPr>
              <a:t>아랍어통번역학과</a:t>
            </a:r>
            <a:r>
              <a:rPr lang="ko-KR" altLang="en-US" sz="2000" b="1" spc="600" dirty="0">
                <a:solidFill>
                  <a:srgbClr val="FFFF00"/>
                </a:solidFill>
                <a:latin typeface="+mn-ea"/>
              </a:rPr>
              <a:t> 정현기</a:t>
            </a:r>
            <a:endParaRPr lang="en-US" altLang="ko-KR" sz="2000" b="1" spc="600" dirty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en-US" altLang="ko-KR" sz="2000" b="1" spc="600" dirty="0">
                <a:solidFill>
                  <a:srgbClr val="FFFF00"/>
                </a:solidFill>
                <a:latin typeface="+mn-ea"/>
              </a:rPr>
              <a:t>201901870</a:t>
            </a:r>
            <a:r>
              <a:rPr lang="ko-KR" altLang="en-US" sz="2000" b="1" spc="600" dirty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2000" b="1" spc="600" dirty="0" err="1">
                <a:solidFill>
                  <a:srgbClr val="FFFF00"/>
                </a:solidFill>
                <a:latin typeface="+mn-ea"/>
              </a:rPr>
              <a:t>중국어통번역학과</a:t>
            </a:r>
            <a:r>
              <a:rPr lang="ko-KR" altLang="en-US" sz="2000" b="1" spc="600" dirty="0">
                <a:solidFill>
                  <a:srgbClr val="FFFF00"/>
                </a:solidFill>
                <a:latin typeface="+mn-ea"/>
              </a:rPr>
              <a:t> 서효민</a:t>
            </a:r>
            <a:endParaRPr lang="ko-KR" altLang="en-US" sz="2000" b="1" spc="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94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FB4AD5-FC8D-D218-654D-DFC8AA50473D}"/>
              </a:ext>
            </a:extLst>
          </p:cNvPr>
          <p:cNvSpPr txBox="1"/>
          <p:nvPr/>
        </p:nvSpPr>
        <p:spPr>
          <a:xfrm>
            <a:off x="53809" y="41110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가정 적합성 테스트 해석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64DD5-9C9E-447B-7E33-773FB79790EE}"/>
              </a:ext>
            </a:extLst>
          </p:cNvPr>
          <p:cNvSpPr txBox="1"/>
          <p:nvPr/>
        </p:nvSpPr>
        <p:spPr>
          <a:xfrm>
            <a:off x="6560735" y="413063"/>
            <a:ext cx="247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235FAD-2E0B-D65B-0B24-F0DA7B39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2" y="5676812"/>
            <a:ext cx="4880587" cy="467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59DA3E-9FFE-38EA-A162-595AA5D96BC4}"/>
              </a:ext>
            </a:extLst>
          </p:cNvPr>
          <p:cNvSpPr txBox="1"/>
          <p:nvPr/>
        </p:nvSpPr>
        <p:spPr>
          <a:xfrm>
            <a:off x="53809" y="525838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en-US" b="1" dirty="0">
                <a:solidFill>
                  <a:schemeClr val="bg1"/>
                </a:solidFill>
              </a:rPr>
              <a:t>변수 다중 공선성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287AE9-963D-317A-3164-32406BAC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2" y="780438"/>
            <a:ext cx="4284606" cy="29463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86126B-7E92-1FEE-21C9-F6DB251BB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6" b="2746"/>
          <a:stretch/>
        </p:blipFill>
        <p:spPr>
          <a:xfrm>
            <a:off x="6693064" y="3666521"/>
            <a:ext cx="4387517" cy="31012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12D8F6-25EC-3D1D-4227-03900F634E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03" b="3245"/>
          <a:stretch/>
        </p:blipFill>
        <p:spPr>
          <a:xfrm>
            <a:off x="6693064" y="893284"/>
            <a:ext cx="4387517" cy="2690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40976-F363-D056-20B9-A82AE6B2710A}"/>
              </a:ext>
            </a:extLst>
          </p:cNvPr>
          <p:cNvSpPr txBox="1"/>
          <p:nvPr/>
        </p:nvSpPr>
        <p:spPr>
          <a:xfrm>
            <a:off x="53809" y="6323118"/>
            <a:ext cx="4534422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모든 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변수들의 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VIF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 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 10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다중공산성 미비</a:t>
            </a:r>
            <a:endParaRPr lang="en-US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3A215-B7F9-5252-1553-23A66DE0CBF7}"/>
              </a:ext>
            </a:extLst>
          </p:cNvPr>
          <p:cNvSpPr txBox="1"/>
          <p:nvPr/>
        </p:nvSpPr>
        <p:spPr>
          <a:xfrm>
            <a:off x="114859" y="3809336"/>
            <a:ext cx="6697113" cy="201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선형성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P-value(0.33)&gt;0.05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                          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선형성 검정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통과</a:t>
            </a:r>
            <a:endParaRPr lang="ko-KR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</a:t>
            </a:r>
            <a:r>
              <a:rPr lang="ko-KR" altLang="en-US" sz="900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</a:t>
            </a:r>
            <a:r>
              <a:rPr lang="ko-KR" altLang="en-US" sz="9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검정 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P-value(0.38)&gt;0.05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                            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왜도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검정 통과</a:t>
            </a:r>
            <a:endParaRPr lang="en-US" altLang="ko-KR" sz="900" b="1" kern="100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첨도</a:t>
            </a:r>
            <a:r>
              <a:rPr lang="ko-KR" altLang="en-US" sz="9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검정 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P-value(0.50)&gt;0.05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                            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첨도 검정 통과</a:t>
            </a:r>
            <a:endParaRPr lang="en-US" altLang="ko-KR" sz="900" b="1" kern="100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</a:t>
            </a:r>
            <a:r>
              <a:rPr lang="ko-KR" altLang="en-US" sz="9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종속변인 연속형 변수 여부 검정</a:t>
            </a:r>
            <a:r>
              <a:rPr lang="en-US" altLang="ko-KR" sz="9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P-value(0.10)&gt;0.05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종속변인 연속형 변수 여부 검정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통과</a:t>
            </a:r>
            <a:endParaRPr lang="en-US" altLang="ko-KR" sz="9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이분산성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P-value(0.44)&gt;0.05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                       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이분산성 검정통과</a:t>
            </a:r>
            <a:endParaRPr lang="ko-KR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8023" y="153673"/>
            <a:ext cx="476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004. </a:t>
            </a:r>
            <a:r>
              <a:rPr lang="ko-KR" altLang="en-US" sz="3600" dirty="0">
                <a:solidFill>
                  <a:srgbClr val="FFFF00"/>
                </a:solidFill>
                <a:latin typeface="+mn-ea"/>
              </a:rPr>
              <a:t>최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종모형 및 결론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208023" y="800004"/>
            <a:ext cx="47676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444E3E-7415-3E5A-457F-9B4964EF5C92}"/>
              </a:ext>
            </a:extLst>
          </p:cNvPr>
          <p:cNvSpPr txBox="1"/>
          <p:nvPr/>
        </p:nvSpPr>
        <p:spPr>
          <a:xfrm>
            <a:off x="476250" y="1093714"/>
            <a:ext cx="330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 최종모형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11BD3A-2890-6352-9167-634DD2F84579}"/>
              </a:ext>
            </a:extLst>
          </p:cNvPr>
          <p:cNvSpPr txBox="1"/>
          <p:nvPr/>
        </p:nvSpPr>
        <p:spPr>
          <a:xfrm>
            <a:off x="476250" y="3098221"/>
            <a:ext cx="247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 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758F0-4E19-86E1-CEB4-AA562F00A358}"/>
              </a:ext>
            </a:extLst>
          </p:cNvPr>
          <p:cNvSpPr txBox="1"/>
          <p:nvPr/>
        </p:nvSpPr>
        <p:spPr>
          <a:xfrm>
            <a:off x="476250" y="3564901"/>
            <a:ext cx="6773635" cy="219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해당변수 외 다른 값 같을 시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</a:pPr>
            <a:endParaRPr lang="ko-KR" altLang="en-US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X1: </a:t>
            </a:r>
            <a:r>
              <a:rPr lang="ko-KR" altLang="en-US" dirty="0">
                <a:solidFill>
                  <a:schemeClr val="bg1"/>
                </a:solidFill>
              </a:rPr>
              <a:t>평균생활인구 </a:t>
            </a:r>
            <a:r>
              <a:rPr lang="en-US" altLang="ko-KR" dirty="0">
                <a:solidFill>
                  <a:schemeClr val="bg1"/>
                </a:solidFill>
              </a:rPr>
              <a:t>1% </a:t>
            </a:r>
            <a:r>
              <a:rPr lang="ko-KR" altLang="en-US" dirty="0">
                <a:solidFill>
                  <a:schemeClr val="bg1"/>
                </a:solidFill>
              </a:rPr>
              <a:t>증가</a:t>
            </a:r>
            <a:endParaRPr lang="ko-KR" altLang="en-US" b="1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X2: </a:t>
            </a:r>
            <a:r>
              <a:rPr lang="ko-KR" altLang="en-US" dirty="0">
                <a:solidFill>
                  <a:schemeClr val="bg1"/>
                </a:solidFill>
              </a:rPr>
              <a:t>평균공시지가 </a:t>
            </a:r>
            <a:r>
              <a:rPr lang="en-US" altLang="ko-KR" dirty="0">
                <a:solidFill>
                  <a:schemeClr val="bg1"/>
                </a:solidFill>
              </a:rPr>
              <a:t>10,000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endParaRPr lang="ko-KR" altLang="en-US" b="1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X3: </a:t>
            </a:r>
            <a:r>
              <a:rPr lang="ko-KR" altLang="en-US" dirty="0">
                <a:solidFill>
                  <a:schemeClr val="bg1"/>
                </a:solidFill>
              </a:rPr>
              <a:t>노령화지수 </a:t>
            </a:r>
            <a:r>
              <a:rPr lang="en-US" altLang="ko-KR" dirty="0">
                <a:solidFill>
                  <a:schemeClr val="bg1"/>
                </a:solidFill>
              </a:rPr>
              <a:t>1 </a:t>
            </a:r>
            <a:r>
              <a:rPr lang="ko-KR" altLang="en-US" dirty="0">
                <a:solidFill>
                  <a:schemeClr val="bg1"/>
                </a:solidFill>
              </a:rPr>
              <a:t>증가</a:t>
            </a:r>
            <a:endParaRPr lang="ko-KR" altLang="en-US" b="1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X4: </a:t>
            </a:r>
            <a:r>
              <a:rPr lang="ko-KR" altLang="en-US" dirty="0">
                <a:solidFill>
                  <a:schemeClr val="bg1"/>
                </a:solidFill>
              </a:rPr>
              <a:t>영화관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 증가</a:t>
            </a:r>
            <a:endParaRPr lang="en-US" altLang="ko-K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840311-EB5B-2BDE-A712-78848C170352}"/>
                  </a:ext>
                </a:extLst>
              </p:cNvPr>
              <p:cNvSpPr txBox="1"/>
              <p:nvPr/>
            </p:nvSpPr>
            <p:spPr>
              <a:xfrm>
                <a:off x="2367021" y="1712787"/>
                <a:ext cx="82191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3.86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0.17</m:t>
                          </m:r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3.27</m:t>
                          </m:r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840311-EB5B-2BDE-A712-78848C17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21" y="1712787"/>
                <a:ext cx="821915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8250429-E453-BE2D-E523-3C1A13302942}"/>
              </a:ext>
            </a:extLst>
          </p:cNvPr>
          <p:cNvSpPr txBox="1"/>
          <p:nvPr/>
        </p:nvSpPr>
        <p:spPr>
          <a:xfrm>
            <a:off x="4445306" y="4024281"/>
            <a:ext cx="677363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▶</a:t>
            </a:r>
            <a:r>
              <a:rPr lang="en-US" altLang="ko-KR" b="1" dirty="0">
                <a:solidFill>
                  <a:srgbClr val="FFFF00"/>
                </a:solidFill>
              </a:rPr>
              <a:t>  </a:t>
            </a:r>
            <a:r>
              <a:rPr lang="ko-KR" altLang="en-US" b="1" dirty="0">
                <a:solidFill>
                  <a:srgbClr val="FFFF00"/>
                </a:solidFill>
              </a:rPr>
              <a:t>점포 수 </a:t>
            </a:r>
            <a:r>
              <a:rPr lang="en-US" altLang="ko-KR" b="1" dirty="0">
                <a:solidFill>
                  <a:srgbClr val="FFFF00"/>
                </a:solidFill>
              </a:rPr>
              <a:t>3.86</a:t>
            </a:r>
            <a:r>
              <a:rPr lang="ko-KR" altLang="en-US" b="1" dirty="0">
                <a:solidFill>
                  <a:srgbClr val="FFFF00"/>
                </a:solidFill>
              </a:rPr>
              <a:t>개 증가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▶  점포 수 </a:t>
            </a:r>
            <a:r>
              <a:rPr lang="en-US" altLang="ko-KR" b="1" dirty="0">
                <a:solidFill>
                  <a:srgbClr val="FFFF00"/>
                </a:solidFill>
              </a:rPr>
              <a:t>0.05</a:t>
            </a:r>
            <a:r>
              <a:rPr lang="ko-KR" altLang="en-US" b="1" dirty="0">
                <a:solidFill>
                  <a:srgbClr val="FFFF00"/>
                </a:solidFill>
              </a:rPr>
              <a:t>개 증가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▶  점포 수 </a:t>
            </a:r>
            <a:r>
              <a:rPr lang="en-US" altLang="ko-KR" b="1" dirty="0">
                <a:solidFill>
                  <a:srgbClr val="FFFF00"/>
                </a:solidFill>
              </a:rPr>
              <a:t>-0.17</a:t>
            </a:r>
            <a:r>
              <a:rPr lang="ko-KR" altLang="en-US" b="1" dirty="0">
                <a:solidFill>
                  <a:srgbClr val="FFFF00"/>
                </a:solidFill>
              </a:rPr>
              <a:t>개 감소</a:t>
            </a:r>
            <a:endParaRPr lang="en-US" altLang="ko-KR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▶</a:t>
            </a:r>
            <a:r>
              <a:rPr lang="en-US" altLang="ko-KR" b="1" dirty="0">
                <a:solidFill>
                  <a:srgbClr val="FFFF00"/>
                </a:solidFill>
              </a:rPr>
              <a:t>  </a:t>
            </a:r>
            <a:r>
              <a:rPr lang="ko-KR" altLang="en-US" b="1" dirty="0">
                <a:solidFill>
                  <a:srgbClr val="FFFF00"/>
                </a:solidFill>
              </a:rPr>
              <a:t>점포 수 </a:t>
            </a:r>
            <a:r>
              <a:rPr lang="en-US" altLang="ko-KR" b="1" dirty="0">
                <a:solidFill>
                  <a:srgbClr val="FFFF00"/>
                </a:solidFill>
              </a:rPr>
              <a:t>3.27</a:t>
            </a:r>
            <a:r>
              <a:rPr lang="ko-KR" altLang="en-US" b="1" dirty="0">
                <a:solidFill>
                  <a:srgbClr val="FFFF00"/>
                </a:solidFill>
              </a:rPr>
              <a:t>개 증가</a:t>
            </a:r>
            <a:endParaRPr lang="en-US" altLang="ko-KR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6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9469" y="122199"/>
            <a:ext cx="430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005. </a:t>
            </a:r>
            <a:r>
              <a:rPr lang="ko-KR" altLang="en-US" sz="3600" dirty="0">
                <a:solidFill>
                  <a:srgbClr val="FFFF00"/>
                </a:solidFill>
                <a:latin typeface="+mn-ea"/>
              </a:rPr>
              <a:t>한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계점 및 소감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199469" y="768530"/>
            <a:ext cx="4305986" cy="87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008318-0AE7-FCDC-66FC-366E83468195}"/>
              </a:ext>
            </a:extLst>
          </p:cNvPr>
          <p:cNvGrpSpPr/>
          <p:nvPr/>
        </p:nvGrpSpPr>
        <p:grpSpPr>
          <a:xfrm>
            <a:off x="464806" y="923675"/>
            <a:ext cx="5421644" cy="5662573"/>
            <a:chOff x="883920" y="1364234"/>
            <a:chExt cx="3586480" cy="4183126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0600755-D664-5D58-40E2-CEE423B01ECE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1AD9395-101F-6FF8-A7F7-8CC549730408}"/>
                </a:ext>
              </a:extLst>
            </p:cNvPr>
            <p:cNvSpPr/>
            <p:nvPr/>
          </p:nvSpPr>
          <p:spPr>
            <a:xfrm>
              <a:off x="2160610" y="1364234"/>
              <a:ext cx="975763" cy="109168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한계점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20F457-7060-DAD3-5118-B95427BBC4AC}"/>
              </a:ext>
            </a:extLst>
          </p:cNvPr>
          <p:cNvSpPr txBox="1"/>
          <p:nvPr/>
        </p:nvSpPr>
        <p:spPr>
          <a:xfrm>
            <a:off x="799516" y="2679282"/>
            <a:ext cx="45072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개인 카페는 고려하지 않고 대형 프랜차이즈만 고려한 수치임</a:t>
            </a:r>
            <a:r>
              <a:rPr lang="en-US" altLang="ko-KR" sz="20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/>
              <a:t>2021</a:t>
            </a:r>
            <a:r>
              <a:rPr lang="ko-KR" altLang="en-US" sz="2000" dirty="0"/>
              <a:t>년을 기점으로 한 모델링이기 때문에 현재 시점에서는 약간의 오차가 있을 수 있음</a:t>
            </a:r>
            <a:r>
              <a:rPr lang="en-US" altLang="ko-KR" sz="20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영화관 이외에도 지하철과 같은 다른 시설의 데이터를 모델 추가 및 반영할 수 있음</a:t>
            </a:r>
            <a:r>
              <a:rPr lang="en-US" altLang="ko-KR" sz="2000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1FE259-22AE-D084-D28C-443ED53C07D1}"/>
              </a:ext>
            </a:extLst>
          </p:cNvPr>
          <p:cNvGrpSpPr/>
          <p:nvPr/>
        </p:nvGrpSpPr>
        <p:grpSpPr>
          <a:xfrm>
            <a:off x="6096000" y="923675"/>
            <a:ext cx="5421644" cy="5662573"/>
            <a:chOff x="883920" y="1364234"/>
            <a:chExt cx="3586480" cy="4183126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8D9895A-8B34-AC95-BBD4-C666D62BD290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F5DE8CF-A733-09B7-DFF7-AA43F04AA20C}"/>
                </a:ext>
              </a:extLst>
            </p:cNvPr>
            <p:cNvSpPr/>
            <p:nvPr/>
          </p:nvSpPr>
          <p:spPr>
            <a:xfrm>
              <a:off x="2160610" y="1364234"/>
              <a:ext cx="975763" cy="109168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소감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AC2F22B-4B52-E96D-79F0-970E94BB093E}"/>
              </a:ext>
            </a:extLst>
          </p:cNvPr>
          <p:cNvSpPr txBox="1"/>
          <p:nvPr/>
        </p:nvSpPr>
        <p:spPr>
          <a:xfrm>
            <a:off x="6397136" y="2987059"/>
            <a:ext cx="481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수업시간에 배운 </a:t>
            </a:r>
            <a:r>
              <a:rPr lang="en-US" altLang="ko-KR" dirty="0"/>
              <a:t>R</a:t>
            </a:r>
            <a:r>
              <a:rPr lang="ko-KR" altLang="en-US" dirty="0"/>
              <a:t>을 활용해 수집한 자료들을 직접 프로그래밍 해봄으로써 이론으로는 이해하기 어려웠던 과정들을 알 수 있었음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 주변에 카페가 많이 들어서고 있다는 사실은 알았지만</a:t>
            </a:r>
            <a:r>
              <a:rPr lang="en-US" altLang="ko-KR" dirty="0"/>
              <a:t>, </a:t>
            </a:r>
            <a:r>
              <a:rPr lang="ko-KR" altLang="en-US" dirty="0"/>
              <a:t>이번 프로젝트를 통해서 카페 증가에 어떤 요인들이 작용하는지에 대해서 파악할 수 있는 계기가 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596" y="219957"/>
            <a:ext cx="322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006. </a:t>
            </a:r>
            <a:r>
              <a:rPr lang="ko-KR" altLang="en-US" sz="3600" dirty="0">
                <a:solidFill>
                  <a:srgbClr val="FFFF00"/>
                </a:solidFill>
                <a:latin typeface="+mn-ea"/>
              </a:rPr>
              <a:t>자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료 출처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263596" y="866288"/>
            <a:ext cx="3220753" cy="323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857" y="1370842"/>
            <a:ext cx="500970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한경뉴스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래빗</a:t>
            </a:r>
            <a:endParaRPr lang="en-US" altLang="ko-KR" sz="2400" dirty="0">
              <a:solidFill>
                <a:schemeClr val="bg1"/>
              </a:solidFill>
              <a:latin typeface="+mn-ea"/>
              <a:hlinkClick r:id="rId2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2"/>
              </a:rPr>
              <a:t>http://newslabit.hankyung.com/article/202007023628G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서울 열린 데이터 광장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3"/>
              </a:rPr>
              <a:t>http://data.seoul.go.kr/dataList/OA-15439/S/1/datasetView.do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4"/>
              </a:rPr>
              <a:t>https://data.seoul.go.kr/dataList/435/S/2/datasetView.do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5"/>
              </a:rPr>
              <a:t>https://data.seoul.go.kr/dataList/165/S/2/datasetView.do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6"/>
              </a:rPr>
              <a:t>https://data.seoul.go.kr/dataList/OA-1180/F/1/datasetView.do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7"/>
              </a:rPr>
              <a:t>https://data.seoul.go.kr/dataList/OA-12035/S/1/datasetView.do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8"/>
              </a:rPr>
              <a:t>https://data.seoul.go.kr/dataList/OA-15567/S/1/datasetView.do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9"/>
              </a:rPr>
              <a:t>https://data.seoul.go.kr/dataList/10836/S/2/datasetView.do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  <a:hlinkClick r:id="rId10"/>
              </a:rPr>
              <a:t>https://data.seoul.go.kr/dataList/218/S/2/datasetView.do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공공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데이터포털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+mn-ea"/>
                <a:hlinkClick r:id="rId11"/>
              </a:rPr>
              <a:t>https://www.data.go.kr/data/15083033/fileData.do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+mn-ea"/>
                <a:hlinkClick r:id="rId12"/>
              </a:rPr>
              <a:t>https://brikorea.com/bbs/board.php?bo_table=rep_1&amp;wr_id=743&amp;page=60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41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42919" y="2649221"/>
            <a:ext cx="5314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862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34225" y="695236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1501" y="1946608"/>
            <a:ext cx="32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001. </a:t>
            </a:r>
            <a:r>
              <a:rPr lang="ko-KR" altLang="en-US" sz="2400" dirty="0">
                <a:solidFill>
                  <a:srgbClr val="FFFF00"/>
                </a:solidFill>
                <a:latin typeface="+mn-ea"/>
              </a:rPr>
              <a:t>연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구주제 및 배경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1501" y="2584604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002. </a:t>
            </a:r>
            <a:r>
              <a:rPr lang="ko-KR" altLang="en-US" sz="2400" dirty="0">
                <a:solidFill>
                  <a:srgbClr val="FFFF00"/>
                </a:solidFill>
                <a:latin typeface="+mn-ea"/>
              </a:rPr>
              <a:t>종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속변수와 독립변수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1502" y="3222596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003. </a:t>
            </a:r>
            <a:r>
              <a:rPr lang="ko-KR" altLang="en-US" sz="2400" dirty="0">
                <a:solidFill>
                  <a:srgbClr val="FFFF00"/>
                </a:solidFill>
                <a:latin typeface="+mn-ea"/>
              </a:rPr>
              <a:t>자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료분석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8173" y="3860598"/>
            <a:ext cx="32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004. </a:t>
            </a:r>
            <a:r>
              <a:rPr lang="ko-KR" altLang="en-US" sz="2400" dirty="0">
                <a:solidFill>
                  <a:srgbClr val="FFFF00"/>
                </a:solidFill>
                <a:latin typeface="+mn-ea"/>
              </a:rPr>
              <a:t>최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종모형 및 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1501" y="4498582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005. </a:t>
            </a:r>
            <a:r>
              <a:rPr lang="ko-KR" altLang="en-US" sz="2400" dirty="0">
                <a:solidFill>
                  <a:srgbClr val="FFFF00"/>
                </a:solidFill>
                <a:latin typeface="+mn-ea"/>
              </a:rPr>
              <a:t>한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계점 및 소감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70AC4-6762-8DC8-83AD-03DA71D3DDB0}"/>
              </a:ext>
            </a:extLst>
          </p:cNvPr>
          <p:cNvSpPr txBox="1"/>
          <p:nvPr/>
        </p:nvSpPr>
        <p:spPr>
          <a:xfrm>
            <a:off x="4166767" y="51365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006</a:t>
            </a:r>
            <a:r>
              <a:rPr lang="en-US" altLang="ko-KR" sz="240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400" dirty="0">
                <a:solidFill>
                  <a:srgbClr val="FFFF00"/>
                </a:solidFill>
                <a:latin typeface="+mn-ea"/>
              </a:rPr>
              <a:t>자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료 출처</a:t>
            </a:r>
          </a:p>
        </p:txBody>
      </p:sp>
    </p:spTree>
    <p:extLst>
      <p:ext uri="{BB962C8B-B14F-4D97-AF65-F5344CB8AC3E}">
        <p14:creationId xmlns:p14="http://schemas.microsoft.com/office/powerpoint/2010/main" val="32915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9641" y="129180"/>
            <a:ext cx="476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001. </a:t>
            </a:r>
            <a:r>
              <a:rPr lang="ko-KR" altLang="en-US" sz="3600" dirty="0">
                <a:solidFill>
                  <a:srgbClr val="FFFF00"/>
                </a:solidFill>
                <a:latin typeface="+mn-ea"/>
              </a:rPr>
              <a:t>연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구주제 및 배경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361300" y="775511"/>
            <a:ext cx="48159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1369FCF-9A67-6315-299C-222CD573F746}"/>
              </a:ext>
            </a:extLst>
          </p:cNvPr>
          <p:cNvGrpSpPr/>
          <p:nvPr/>
        </p:nvGrpSpPr>
        <p:grpSpPr>
          <a:xfrm>
            <a:off x="2919602" y="1251020"/>
            <a:ext cx="6640706" cy="2004630"/>
            <a:chOff x="2159410" y="153947"/>
            <a:chExt cx="8395216" cy="223447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8E63A41-9B14-4BD7-07CE-1C64A2CF8107}"/>
                </a:ext>
              </a:extLst>
            </p:cNvPr>
            <p:cNvSpPr/>
            <p:nvPr/>
          </p:nvSpPr>
          <p:spPr>
            <a:xfrm>
              <a:off x="2215499" y="153947"/>
              <a:ext cx="8283039" cy="2234475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43B77D4-2831-79DE-E0BE-CFA8B4EA344D}"/>
                </a:ext>
              </a:extLst>
            </p:cNvPr>
            <p:cNvSpPr/>
            <p:nvPr/>
          </p:nvSpPr>
          <p:spPr>
            <a:xfrm>
              <a:off x="2429321" y="343852"/>
              <a:ext cx="612406" cy="6191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0B5675-1C28-CB67-6FF1-29F9FB8A9CFB}"/>
                </a:ext>
              </a:extLst>
            </p:cNvPr>
            <p:cNvSpPr txBox="1"/>
            <p:nvPr/>
          </p:nvSpPr>
          <p:spPr>
            <a:xfrm>
              <a:off x="3120081" y="388827"/>
              <a:ext cx="1184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연구주제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57B954-0678-3EAC-7D25-CC24D1FD6CED}"/>
                </a:ext>
              </a:extLst>
            </p:cNvPr>
            <p:cNvSpPr txBox="1"/>
            <p:nvPr/>
          </p:nvSpPr>
          <p:spPr>
            <a:xfrm>
              <a:off x="2159410" y="1146928"/>
              <a:ext cx="8395216" cy="959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</a:rPr>
                <a:t>연구주제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서울특별시 내 카페 입지 요건에 대한 분석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</a:rPr>
                <a:t>부제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카페 점포 수의 증가에는 어떠한 요인이 영향을 미칠까</a:t>
              </a:r>
              <a:r>
                <a:rPr lang="en-US" altLang="ko-KR" sz="1600" dirty="0">
                  <a:solidFill>
                    <a:schemeClr val="bg1"/>
                  </a:solidFill>
                </a:rPr>
                <a:t>?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80FFBE-939B-91AE-7A74-85D3C84B9B00}"/>
              </a:ext>
            </a:extLst>
          </p:cNvPr>
          <p:cNvGrpSpPr/>
          <p:nvPr/>
        </p:nvGrpSpPr>
        <p:grpSpPr>
          <a:xfrm>
            <a:off x="361300" y="3893940"/>
            <a:ext cx="4520207" cy="2849220"/>
            <a:chOff x="417050" y="3174901"/>
            <a:chExt cx="4520207" cy="284922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C729855-4627-BF83-E83A-8B8867AD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050" y="3174901"/>
              <a:ext cx="1200813" cy="23945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E950A8C-C21B-822E-4A1B-DD7B87DA9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405" y="3174903"/>
              <a:ext cx="3582852" cy="23945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38D0F1-122C-633F-96FC-04D1EB6AB666}"/>
                </a:ext>
              </a:extLst>
            </p:cNvPr>
            <p:cNvSpPr txBox="1"/>
            <p:nvPr/>
          </p:nvSpPr>
          <p:spPr>
            <a:xfrm>
              <a:off x="417050" y="5685567"/>
              <a:ext cx="4426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i="1" dirty="0">
                  <a:solidFill>
                    <a:schemeClr val="bg1"/>
                  </a:solidFill>
                </a:rPr>
                <a:t>From: </a:t>
              </a:r>
              <a:r>
                <a:rPr lang="ko-KR" altLang="en-US" sz="800" b="1" i="1" dirty="0" err="1">
                  <a:solidFill>
                    <a:schemeClr val="bg1"/>
                  </a:solidFill>
                </a:rPr>
                <a:t>강현보</a:t>
              </a:r>
              <a:r>
                <a:rPr lang="ko-KR" altLang="en-US" sz="800" b="1" i="1" dirty="0">
                  <a:solidFill>
                    <a:schemeClr val="bg1"/>
                  </a:solidFill>
                </a:rPr>
                <a:t> </a:t>
              </a:r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b="1" i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신현보</a:t>
              </a:r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“[</a:t>
              </a:r>
              <a:r>
                <a:rPr lang="ko-KR" altLang="en-US" sz="800" b="1" i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팩트체크</a:t>
              </a:r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3</a:t>
              </a:r>
              <a:r>
                <a:rPr lang="ko-KR" altLang="en-US" sz="800" b="1" i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년새</a:t>
              </a:r>
              <a:r>
                <a:rPr lang="ko-KR" altLang="en-US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3400</a:t>
              </a:r>
              <a:r>
                <a:rPr lang="ko-KR" altLang="en-US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곳 늘었다</a:t>
              </a:r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r>
                <a:rPr lang="ko-KR" altLang="en-US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지도 빼곡히 채운 </a:t>
              </a:r>
              <a:r>
                <a:rPr lang="ko-KR" altLang="en-US" sz="800" b="1" i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커피점</a:t>
              </a:r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”,</a:t>
              </a:r>
            </a:p>
            <a:p>
              <a:pPr algn="ctr"/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2020.07.03, </a:t>
              </a:r>
              <a:r>
                <a:rPr lang="ko-KR" altLang="en-US" sz="800" b="1" i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한경뉴스래빗</a:t>
              </a:r>
              <a:r>
                <a:rPr lang="en-US" altLang="ko-KR" sz="800" b="1" i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8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E5F5FAD-271D-9C0D-6758-1F21541B9A6A}"/>
              </a:ext>
            </a:extLst>
          </p:cNvPr>
          <p:cNvSpPr/>
          <p:nvPr/>
        </p:nvSpPr>
        <p:spPr>
          <a:xfrm>
            <a:off x="5509260" y="4756929"/>
            <a:ext cx="1173480" cy="71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F092C2-557D-D696-53EC-5EDDBF241BC8}"/>
              </a:ext>
            </a:extLst>
          </p:cNvPr>
          <p:cNvSpPr txBox="1"/>
          <p:nvPr/>
        </p:nvSpPr>
        <p:spPr>
          <a:xfrm>
            <a:off x="6866620" y="4410736"/>
            <a:ext cx="4260535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연구를 통해 카페 증가 현상의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어떠한 인적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지리적 요인이 작용하였는지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분석하고자 함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9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78" y="100929"/>
            <a:ext cx="552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002. </a:t>
            </a:r>
            <a:r>
              <a:rPr lang="ko-KR" altLang="en-US" sz="3600" dirty="0">
                <a:solidFill>
                  <a:srgbClr val="FFFF00"/>
                </a:solidFill>
                <a:latin typeface="+mn-ea"/>
              </a:rPr>
              <a:t>종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속변수와 독립변수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270916" y="747260"/>
            <a:ext cx="544520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BBF15E-E791-74F3-6FF5-988BCE793411}"/>
              </a:ext>
            </a:extLst>
          </p:cNvPr>
          <p:cNvGrpSpPr/>
          <p:nvPr/>
        </p:nvGrpSpPr>
        <p:grpSpPr>
          <a:xfrm>
            <a:off x="429343" y="1058001"/>
            <a:ext cx="3502578" cy="435520"/>
            <a:chOff x="429342" y="1057355"/>
            <a:chExt cx="4186499" cy="4964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341A8AC-5F9C-3675-CD29-5D041B73FFF2}"/>
                </a:ext>
              </a:extLst>
            </p:cNvPr>
            <p:cNvSpPr/>
            <p:nvPr/>
          </p:nvSpPr>
          <p:spPr>
            <a:xfrm>
              <a:off x="429342" y="1062614"/>
              <a:ext cx="498407" cy="4911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BDE845-3977-824C-7680-BA620F119176}"/>
                </a:ext>
              </a:extLst>
            </p:cNvPr>
            <p:cNvSpPr/>
            <p:nvPr/>
          </p:nvSpPr>
          <p:spPr>
            <a:xfrm>
              <a:off x="1092777" y="1062614"/>
              <a:ext cx="3523064" cy="4911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02043-9668-3445-C6F4-525130D9E89D}"/>
                </a:ext>
              </a:extLst>
            </p:cNvPr>
            <p:cNvSpPr txBox="1"/>
            <p:nvPr/>
          </p:nvSpPr>
          <p:spPr>
            <a:xfrm>
              <a:off x="574915" y="1069897"/>
              <a:ext cx="168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3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4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9C0B93-A184-0D0C-C4CF-59EEF4D6DD9E}"/>
                </a:ext>
              </a:extLst>
            </p:cNvPr>
            <p:cNvSpPr txBox="1"/>
            <p:nvPr/>
          </p:nvSpPr>
          <p:spPr>
            <a:xfrm>
              <a:off x="1219242" y="1057355"/>
              <a:ext cx="212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종속변수</a:t>
              </a:r>
              <a:r>
                <a:rPr lang="en-US" altLang="ko-KR" sz="2400" dirty="0">
                  <a:solidFill>
                    <a:schemeClr val="bg1"/>
                  </a:solidFill>
                </a:rPr>
                <a:t>(Y)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8D5018-3641-7158-46FA-4FE9141E3F86}"/>
              </a:ext>
            </a:extLst>
          </p:cNvPr>
          <p:cNvSpPr txBox="1"/>
          <p:nvPr/>
        </p:nvSpPr>
        <p:spPr>
          <a:xfrm>
            <a:off x="429340" y="1714752"/>
            <a:ext cx="111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점포</a:t>
            </a: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수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프랜차이즈 카페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브랜드평판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TOP5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기준 서울 자치구별 점포 수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[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스타벅스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투썸플레이스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메가커피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이디야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빽다방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]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23207-696B-06CD-B820-6018C2E64F25}"/>
              </a:ext>
            </a:extLst>
          </p:cNvPr>
          <p:cNvSpPr txBox="1"/>
          <p:nvPr/>
        </p:nvSpPr>
        <p:spPr>
          <a:xfrm>
            <a:off x="429340" y="2848495"/>
            <a:ext cx="115313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+mn-ea"/>
              </a:rPr>
              <a:t>① 평균생활인구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자치구별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2021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년도 기준 일평균 생활인구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거주인구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유동인구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+mn-ea"/>
              </a:rPr>
              <a:t>② 평균공시지가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자치구별 평당 평균 공시지가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 원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+mn-ea"/>
              </a:rPr>
              <a:t>③ 지하철역 수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자치구별 지역 내 지하철역 개수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+mn-ea"/>
              </a:rPr>
              <a:t>④ 상권변화지표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해당지역 상권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영업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폐업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범주형 변수 → 더미변수화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                                        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1: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매우 낮음 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2: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낮음 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3: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높음 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4: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매우 높음</a:t>
            </a:r>
            <a:endParaRPr lang="en-US" altLang="ko-KR" sz="9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+mn-ea"/>
              </a:rPr>
              <a:t>⑤ 만족도지표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지역별 생활환경 만족도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                                   </a:t>
            </a:r>
            <a:r>
              <a:rPr lang="ko-KR" altLang="en-US" sz="900" b="1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매우만족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:5,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약간만족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:4,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보통이다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:3,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약간불만족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:2, </a:t>
            </a:r>
            <a:r>
              <a:rPr lang="ko-KR" altLang="en-US" sz="900" b="1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매우불만족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:1 -&gt; 10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점 기준 환산</a:t>
            </a:r>
            <a:endParaRPr lang="en-US" altLang="ko-KR" sz="9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+mn-ea"/>
              </a:rPr>
              <a:t>⑥ 노령화 지수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 (65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세 이상 인구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/0~14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세 인구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)*100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00"/>
                </a:solidFill>
                <a:latin typeface="+mn-ea"/>
              </a:rPr>
              <a:t>⑦ 영화관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해당 자치구 내 영화관 개수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63C62B-33F7-27D5-D314-9054845F7A5F}"/>
              </a:ext>
            </a:extLst>
          </p:cNvPr>
          <p:cNvGrpSpPr/>
          <p:nvPr/>
        </p:nvGrpSpPr>
        <p:grpSpPr>
          <a:xfrm>
            <a:off x="429341" y="2297007"/>
            <a:ext cx="3502580" cy="483736"/>
            <a:chOff x="429341" y="2060837"/>
            <a:chExt cx="4186500" cy="5086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8B2AD41-D5F8-4CA8-02C5-7B01719CB28F}"/>
                </a:ext>
              </a:extLst>
            </p:cNvPr>
            <p:cNvSpPr/>
            <p:nvPr/>
          </p:nvSpPr>
          <p:spPr>
            <a:xfrm>
              <a:off x="1092777" y="2070591"/>
              <a:ext cx="3523064" cy="4911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4470607-1BD8-D16D-5E48-40EA6420520A}"/>
                </a:ext>
              </a:extLst>
            </p:cNvPr>
            <p:cNvGrpSpPr/>
            <p:nvPr/>
          </p:nvGrpSpPr>
          <p:grpSpPr>
            <a:xfrm>
              <a:off x="429341" y="2060837"/>
              <a:ext cx="3129981" cy="508697"/>
              <a:chOff x="429341" y="2060837"/>
              <a:chExt cx="3129981" cy="50869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0388A62-48BF-A91C-3A84-31BEE74FE33F}"/>
                  </a:ext>
                </a:extLst>
              </p:cNvPr>
              <p:cNvSpPr/>
              <p:nvPr/>
            </p:nvSpPr>
            <p:spPr>
              <a:xfrm>
                <a:off x="429341" y="2060837"/>
                <a:ext cx="498408" cy="50090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B1484E-AD23-F73A-814E-75BB86FFD812}"/>
                  </a:ext>
                </a:extLst>
              </p:cNvPr>
              <p:cNvSpPr txBox="1"/>
              <p:nvPr/>
            </p:nvSpPr>
            <p:spPr>
              <a:xfrm>
                <a:off x="594369" y="2070591"/>
                <a:ext cx="12944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-300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ko-KR" altLang="en-US" sz="2400" spc="-3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879710-E409-BF6C-4435-ECFBBA86A363}"/>
                  </a:ext>
                </a:extLst>
              </p:cNvPr>
              <p:cNvSpPr txBox="1"/>
              <p:nvPr/>
            </p:nvSpPr>
            <p:spPr>
              <a:xfrm>
                <a:off x="1219239" y="2084047"/>
                <a:ext cx="2340083" cy="4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독립변수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(X)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258050-BC65-DF13-FFDF-2F3336CF14EA}"/>
              </a:ext>
            </a:extLst>
          </p:cNvPr>
          <p:cNvSpPr txBox="1"/>
          <p:nvPr/>
        </p:nvSpPr>
        <p:spPr>
          <a:xfrm>
            <a:off x="3885173" y="1329195"/>
            <a:ext cx="13447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i="1" dirty="0">
                <a:solidFill>
                  <a:schemeClr val="bg1">
                    <a:lumMod val="65000"/>
                  </a:schemeClr>
                </a:solidFill>
              </a:rPr>
              <a:t>[ From: </a:t>
            </a:r>
            <a:r>
              <a:rPr lang="ko-KR" altLang="en-US" sz="700" b="1" i="1" dirty="0" err="1">
                <a:solidFill>
                  <a:schemeClr val="bg1">
                    <a:lumMod val="65000"/>
                  </a:schemeClr>
                </a:solidFill>
              </a:rPr>
              <a:t>공공데이터포털</a:t>
            </a:r>
            <a:r>
              <a:rPr lang="ko-KR" altLang="en-US" sz="7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 b="1" i="1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ko-KR" altLang="en-US" sz="7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08077-7F4E-267E-A294-5D018E652AA7}"/>
              </a:ext>
            </a:extLst>
          </p:cNvPr>
          <p:cNvSpPr txBox="1"/>
          <p:nvPr/>
        </p:nvSpPr>
        <p:spPr>
          <a:xfrm>
            <a:off x="3885173" y="2580688"/>
            <a:ext cx="1525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i="1" dirty="0">
                <a:solidFill>
                  <a:schemeClr val="bg1">
                    <a:lumMod val="65000"/>
                  </a:schemeClr>
                </a:solidFill>
              </a:rPr>
              <a:t>[ From: </a:t>
            </a:r>
            <a:r>
              <a:rPr lang="ko-KR" altLang="en-US" sz="700" b="1" i="1" dirty="0" err="1">
                <a:solidFill>
                  <a:schemeClr val="bg1">
                    <a:lumMod val="65000"/>
                  </a:schemeClr>
                </a:solidFill>
              </a:rPr>
              <a:t>서울열린데이터광장</a:t>
            </a:r>
            <a:r>
              <a:rPr lang="ko-KR" altLang="en-US" sz="7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 b="1" i="1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ko-KR" altLang="en-US" sz="7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3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8C64B-1D9B-796A-2EF5-75BA7C33E20F}"/>
              </a:ext>
            </a:extLst>
          </p:cNvPr>
          <p:cNvSpPr/>
          <p:nvPr/>
        </p:nvSpPr>
        <p:spPr>
          <a:xfrm>
            <a:off x="235603" y="251263"/>
            <a:ext cx="5799129" cy="6196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714A2-F14B-EC50-421A-1208524DE376}"/>
              </a:ext>
            </a:extLst>
          </p:cNvPr>
          <p:cNvSpPr/>
          <p:nvPr/>
        </p:nvSpPr>
        <p:spPr>
          <a:xfrm>
            <a:off x="235603" y="251262"/>
            <a:ext cx="6145235" cy="4841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A1F96-811B-70F8-62E4-70E225479479}"/>
              </a:ext>
            </a:extLst>
          </p:cNvPr>
          <p:cNvSpPr txBox="1"/>
          <p:nvPr/>
        </p:nvSpPr>
        <p:spPr>
          <a:xfrm>
            <a:off x="1282496" y="262497"/>
            <a:ext cx="405144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상관관계플롯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95E5DB-00D0-5464-E6BF-BAFD17E8B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r="12062"/>
          <a:stretch/>
        </p:blipFill>
        <p:spPr bwMode="auto">
          <a:xfrm>
            <a:off x="235603" y="694705"/>
            <a:ext cx="6145235" cy="58833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0C66629-EDF2-2A5F-BB35-36FF2F2EF6CA}"/>
              </a:ext>
            </a:extLst>
          </p:cNvPr>
          <p:cNvGrpSpPr/>
          <p:nvPr/>
        </p:nvGrpSpPr>
        <p:grpSpPr>
          <a:xfrm>
            <a:off x="6858732" y="724162"/>
            <a:ext cx="5097665" cy="3173711"/>
            <a:chOff x="7094335" y="870044"/>
            <a:chExt cx="5097665" cy="31737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769EC4-F2FE-0BB7-EDF2-77A0FE09DED9}"/>
                </a:ext>
              </a:extLst>
            </p:cNvPr>
            <p:cNvSpPr txBox="1"/>
            <p:nvPr/>
          </p:nvSpPr>
          <p:spPr>
            <a:xfrm>
              <a:off x="8158425" y="870044"/>
              <a:ext cx="2027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독립변수 결정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FBF72DA-6D49-19C6-52DD-753B91608AD9}"/>
                </a:ext>
              </a:extLst>
            </p:cNvPr>
            <p:cNvGrpSpPr/>
            <p:nvPr/>
          </p:nvGrpSpPr>
          <p:grpSpPr>
            <a:xfrm>
              <a:off x="7094335" y="1334306"/>
              <a:ext cx="5097665" cy="2709449"/>
              <a:chOff x="6788075" y="1331709"/>
              <a:chExt cx="5097665" cy="270944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B05DAC3-E997-8F49-AC5C-A7F2CE02B8A7}"/>
                  </a:ext>
                </a:extLst>
              </p:cNvPr>
              <p:cNvSpPr/>
              <p:nvPr/>
            </p:nvSpPr>
            <p:spPr>
              <a:xfrm>
                <a:off x="6837278" y="1331709"/>
                <a:ext cx="4448504" cy="238112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C187AB-81FD-FA6C-6BB7-D97C6A04B2B8}"/>
                  </a:ext>
                </a:extLst>
              </p:cNvPr>
              <p:cNvSpPr txBox="1"/>
              <p:nvPr/>
            </p:nvSpPr>
            <p:spPr>
              <a:xfrm>
                <a:off x="6788075" y="1475456"/>
                <a:ext cx="5097665" cy="2565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ko-KR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종속변수</a:t>
                </a:r>
                <a:r>
                  <a:rPr lang="en-US" altLang="ko-KR" sz="1050" b="1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050" b="1" kern="100" dirty="0" err="1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점포수</a:t>
                </a:r>
                <a:r>
                  <a:rPr lang="en-US" altLang="ko-KR" sz="1050" b="1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상관성이 있는 변수들을</a:t>
                </a:r>
                <a:endParaRPr lang="en-US" altLang="ko-KR" sz="16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r>
                  <a:rPr lang="ko-KR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기준으로 독립변수들을 추출한다</a:t>
                </a:r>
                <a:r>
                  <a:rPr lang="en-US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endParaRPr lang="ko-KR" altLang="ko-KR" sz="16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AutoNum type="arabicPeriod" startAt="2"/>
                </a:pPr>
                <a:r>
                  <a:rPr lang="en-US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leaps</a:t>
                </a:r>
                <a:r>
                  <a:rPr lang="ko-KR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패키지의 </a:t>
                </a:r>
                <a:r>
                  <a:rPr lang="en-US" altLang="ko-KR" sz="1600" kern="100" dirty="0" err="1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regsubset</a:t>
                </a:r>
                <a:r>
                  <a:rPr lang="en-US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 )</a:t>
                </a:r>
                <a:r>
                  <a:rPr lang="ko-KR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함수를 통해 모든</a:t>
                </a:r>
                <a:endParaRPr lang="en-US" altLang="ko-KR" sz="1600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r>
                  <a:rPr lang="ko-KR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부분집합회귀를 이용하여 가능한 모든 모형</a:t>
                </a:r>
                <a:endParaRPr lang="en-US" altLang="ko-KR" sz="16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r>
                  <a:rPr lang="ko-KR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조사 후 모형을 추출한다</a:t>
                </a:r>
                <a:r>
                  <a:rPr lang="en-US" altLang="ko-KR" sz="16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6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DC3A302-372E-28F8-FDF9-44A5572DF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789" y="4469826"/>
            <a:ext cx="3758791" cy="1806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13B70-6614-CF50-DE9F-C948B3BBEF40}"/>
              </a:ext>
            </a:extLst>
          </p:cNvPr>
          <p:cNvSpPr txBox="1"/>
          <p:nvPr/>
        </p:nvSpPr>
        <p:spPr>
          <a:xfrm>
            <a:off x="7511561" y="4168200"/>
            <a:ext cx="324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spc="-150" dirty="0">
                <a:solidFill>
                  <a:schemeClr val="bg1"/>
                </a:solidFill>
                <a:latin typeface="+mj-ea"/>
                <a:ea typeface="+mj-ea"/>
              </a:rPr>
              <a:t>[    </a:t>
            </a:r>
            <a:r>
              <a:rPr lang="en-US" altLang="ko-KR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Regsubset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함수 결과    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  <a:ea typeface="+mj-ea"/>
              </a:rPr>
              <a:t>]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87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86D50D-813B-98F4-BE85-48559A681A89}"/>
              </a:ext>
            </a:extLst>
          </p:cNvPr>
          <p:cNvSpPr txBox="1"/>
          <p:nvPr/>
        </p:nvSpPr>
        <p:spPr>
          <a:xfrm>
            <a:off x="268470" y="298351"/>
            <a:ext cx="37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모델 </a:t>
            </a: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개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971D3-BA20-9ADC-C9DB-DE5F9180BC68}"/>
              </a:ext>
            </a:extLst>
          </p:cNvPr>
          <p:cNvSpPr txBox="1"/>
          <p:nvPr/>
        </p:nvSpPr>
        <p:spPr>
          <a:xfrm>
            <a:off x="7162083" y="1177933"/>
            <a:ext cx="3162300" cy="106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Model1 ←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en-US" altLang="ko-KR" sz="16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Model2</a:t>
            </a:r>
            <a:r>
              <a:rPr lang="ko-KR" altLang="en-US" sz="16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←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6EAF99-1BBD-A0A8-A15C-F357E277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0" y="3429000"/>
            <a:ext cx="4432405" cy="2991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27C7D-A461-2512-1BFB-E7DAA9555FEE}"/>
              </a:ext>
            </a:extLst>
          </p:cNvPr>
          <p:cNvSpPr txBox="1"/>
          <p:nvPr/>
        </p:nvSpPr>
        <p:spPr>
          <a:xfrm>
            <a:off x="571865" y="3059668"/>
            <a:ext cx="129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 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D3125-1486-9625-5B0B-42F7DAA47149}"/>
              </a:ext>
            </a:extLst>
          </p:cNvPr>
          <p:cNvSpPr txBox="1"/>
          <p:nvPr/>
        </p:nvSpPr>
        <p:spPr>
          <a:xfrm>
            <a:off x="6096000" y="3327822"/>
            <a:ext cx="5202852" cy="319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 존재</a:t>
            </a:r>
            <a:endParaRPr lang="en-US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000"/>
              </a:lnSpc>
              <a:spcAft>
                <a:spcPts val="800"/>
              </a:spcAft>
            </a:pP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지하철역 수가 상관관계 플롯에서 상관계수가 양수였으나 로그를 취함으로 인하여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음수로 변환이 되었다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ko-KR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</a:t>
            </a:r>
            <a:r>
              <a:rPr lang="ko-KR" altLang="en-US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→ </a:t>
            </a:r>
            <a:r>
              <a:rPr lang="ko-KR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유의성</a:t>
            </a:r>
            <a:r>
              <a:rPr lang="en-US" altLang="ko-KR" sz="11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훼손 </a:t>
            </a:r>
            <a:r>
              <a:rPr lang="en-US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모형의 해석 문제가 발생함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지하철역</a:t>
            </a:r>
            <a:r>
              <a:rPr lang="ko-KR" altLang="en-US" sz="11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수가</a:t>
            </a:r>
            <a:r>
              <a:rPr lang="ko-KR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감소할수록 카페 수 증가</a:t>
            </a:r>
            <a:r>
              <a:rPr lang="en-US" altLang="ko-KR" sz="11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CEDA3-1570-222B-6A73-874C13D5B60C}"/>
              </a:ext>
            </a:extLst>
          </p:cNvPr>
          <p:cNvSpPr txBox="1"/>
          <p:nvPr/>
        </p:nvSpPr>
        <p:spPr>
          <a:xfrm>
            <a:off x="8743233" y="59204"/>
            <a:ext cx="3376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003. </a:t>
            </a:r>
            <a:r>
              <a:rPr lang="ko-KR" altLang="en-US" sz="4000" dirty="0">
                <a:solidFill>
                  <a:srgbClr val="FFFF00"/>
                </a:solidFill>
                <a:latin typeface="+mn-ea"/>
              </a:rPr>
              <a:t>자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료분석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DB3B0E-3D7A-7297-7445-8224EA5D71E7}"/>
              </a:ext>
            </a:extLst>
          </p:cNvPr>
          <p:cNvCxnSpPr>
            <a:cxnSpLocks/>
          </p:cNvCxnSpPr>
          <p:nvPr/>
        </p:nvCxnSpPr>
        <p:spPr>
          <a:xfrm>
            <a:off x="8754453" y="828645"/>
            <a:ext cx="3353803" cy="2154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31A7025-A0F7-75DE-E2A4-D84DFEA3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7" y="691714"/>
            <a:ext cx="6760154" cy="17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2B4839B-E11A-AA72-291F-2B4C860E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21" y="1320108"/>
            <a:ext cx="4534421" cy="3109752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96F9AEC-68CB-52EC-1544-8244C3B9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12" y="1320108"/>
            <a:ext cx="4527451" cy="3197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D7509-27CD-52FB-D78F-867FA35D04C0}"/>
              </a:ext>
            </a:extLst>
          </p:cNvPr>
          <p:cNvSpPr txBox="1"/>
          <p:nvPr/>
        </p:nvSpPr>
        <p:spPr>
          <a:xfrm>
            <a:off x="160293" y="158620"/>
            <a:ext cx="45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Model2 by All subset regression</a:t>
            </a:r>
            <a:endParaRPr lang="ko-KR" altLang="ko-KR" sz="20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77AE7-67B0-CD51-7832-713FBAB00B63}"/>
              </a:ext>
            </a:extLst>
          </p:cNvPr>
          <p:cNvSpPr txBox="1"/>
          <p:nvPr/>
        </p:nvSpPr>
        <p:spPr>
          <a:xfrm>
            <a:off x="596017" y="913410"/>
            <a:ext cx="388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유의성 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E6455-8E04-B064-0218-A6DC0278A5EF}"/>
              </a:ext>
            </a:extLst>
          </p:cNvPr>
          <p:cNvSpPr txBox="1"/>
          <p:nvPr/>
        </p:nvSpPr>
        <p:spPr>
          <a:xfrm>
            <a:off x="6435614" y="913410"/>
            <a:ext cx="480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정규성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등분산성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자기상관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이상치 검정 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003A3-B083-2266-75E4-0E180404D9AD}"/>
              </a:ext>
            </a:extLst>
          </p:cNvPr>
          <p:cNvSpPr txBox="1"/>
          <p:nvPr/>
        </p:nvSpPr>
        <p:spPr>
          <a:xfrm>
            <a:off x="392723" y="4890622"/>
            <a:ext cx="493483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모델 내 모든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변수들의 </a:t>
            </a:r>
            <a:r>
              <a:rPr lang="ko-KR" altLang="en-US" sz="18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유효성 검증 완료</a:t>
            </a:r>
            <a:r>
              <a:rPr lang="en-US" altLang="ko-KR" sz="18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029C9-85E4-BAE1-82B5-EBB461BA65EB}"/>
              </a:ext>
            </a:extLst>
          </p:cNvPr>
          <p:cNvSpPr txBox="1"/>
          <p:nvPr/>
        </p:nvSpPr>
        <p:spPr>
          <a:xfrm>
            <a:off x="6435614" y="4890622"/>
            <a:ext cx="4534422" cy="175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정규성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P-value(0.95)&gt;0.05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정규성 검정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통과</a:t>
            </a:r>
            <a:endParaRPr lang="en-US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등분산성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P-value(0.95)&gt;0.05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등분산성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검정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통과</a:t>
            </a:r>
            <a:endParaRPr lang="ko-KR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자기상관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P-value(0.91)&gt;0.05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자기상관 검정 통과</a:t>
            </a:r>
            <a:endParaRPr lang="en-US" altLang="ko-KR" sz="900" b="1" kern="100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이상치 테스트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P-value(0.24)&lt;0.05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기각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이상치 테스트 통과</a:t>
            </a:r>
            <a:endParaRPr lang="ko-KR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6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A4C0A03-CDF8-A076-FD5A-1ADA75E6E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"/>
          <a:stretch/>
        </p:blipFill>
        <p:spPr>
          <a:xfrm>
            <a:off x="3909748" y="853526"/>
            <a:ext cx="4372503" cy="25899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D5811A-13D2-19AF-5CBB-E368295B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" r="1353" b="1433"/>
          <a:stretch/>
        </p:blipFill>
        <p:spPr bwMode="auto">
          <a:xfrm>
            <a:off x="2227247" y="3591965"/>
            <a:ext cx="3868753" cy="326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782416-B3C8-1972-A759-A0BB7CA5B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r="3578" b="1855"/>
          <a:stretch/>
        </p:blipFill>
        <p:spPr bwMode="auto">
          <a:xfrm>
            <a:off x="6060638" y="3591965"/>
            <a:ext cx="3904115" cy="32660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AF9B4-6FF1-7A46-341B-B42C8D546EA9}"/>
              </a:ext>
            </a:extLst>
          </p:cNvPr>
          <p:cNvSpPr txBox="1"/>
          <p:nvPr/>
        </p:nvSpPr>
        <p:spPr>
          <a:xfrm>
            <a:off x="231619" y="185150"/>
            <a:ext cx="47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Model2 _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가정 적합성 테스트 해석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7405D-2A86-A876-66B2-6C46E71F0090}"/>
              </a:ext>
            </a:extLst>
          </p:cNvPr>
          <p:cNvSpPr txBox="1"/>
          <p:nvPr/>
        </p:nvSpPr>
        <p:spPr>
          <a:xfrm>
            <a:off x="87295" y="1302614"/>
            <a:ext cx="4158552" cy="236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▲ </a:t>
            </a: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 </a:t>
            </a:r>
            <a:r>
              <a:rPr lang="ko-KR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해석</a:t>
            </a: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1.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독립성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</a:t>
            </a:r>
            <a:r>
              <a:rPr lang="ko-KR" altLang="en-US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plot</a:t>
            </a:r>
            <a:r>
              <a:rPr lang="ko-KR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 어떤 관계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  <a:endParaRPr lang="ko-KR" altLang="ko-KR" sz="105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2.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정규성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</a:t>
            </a:r>
            <a:r>
              <a:rPr lang="ko-KR" altLang="en-US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점선에서 이상치 관측 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ko-KR" sz="105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3.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등분산성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plot</a:t>
            </a:r>
            <a:r>
              <a:rPr lang="ko-KR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 어떤 관계 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ko-KR" sz="105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4. </a:t>
            </a:r>
            <a:r>
              <a:rPr lang="ko-KR" altLang="ko-KR" sz="14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잔차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이상치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cook distance </a:t>
            </a:r>
            <a:r>
              <a:rPr lang="ko-KR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영역 관측 </a:t>
            </a:r>
            <a:r>
              <a:rPr lang="en-US" altLang="ko-KR" sz="105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ko-KR" sz="105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5.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변수 별 선형성 관측 체크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E9F06-3893-C4A9-6FB0-136696CA6114}"/>
              </a:ext>
            </a:extLst>
          </p:cNvPr>
          <p:cNvSpPr txBox="1"/>
          <p:nvPr/>
        </p:nvSpPr>
        <p:spPr>
          <a:xfrm>
            <a:off x="8360257" y="1515942"/>
            <a:ext cx="4158552" cy="9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▲ </a:t>
            </a:r>
            <a:r>
              <a:rPr lang="ko-KR" altLang="en-US" sz="14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endParaRPr lang="ko-KR" altLang="ko-KR" sz="14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Influence point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제거 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유의성 검정 실패</a:t>
            </a:r>
            <a:endParaRPr lang="en-US" altLang="ko-KR" sz="14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ㆍ다른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모델에 비해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계수 낮음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65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78D53-2D5B-C37A-29CE-FC9B7686A134}"/>
              </a:ext>
            </a:extLst>
          </p:cNvPr>
          <p:cNvSpPr txBox="1"/>
          <p:nvPr/>
        </p:nvSpPr>
        <p:spPr>
          <a:xfrm>
            <a:off x="160293" y="158620"/>
            <a:ext cx="45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Model3 by Correlation</a:t>
            </a:r>
            <a:endParaRPr lang="ko-KR" altLang="ko-KR" sz="20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6B3F3-1A0C-0F59-9C31-F00A34DD82EE}"/>
              </a:ext>
            </a:extLst>
          </p:cNvPr>
          <p:cNvSpPr txBox="1"/>
          <p:nvPr/>
        </p:nvSpPr>
        <p:spPr>
          <a:xfrm>
            <a:off x="596017" y="913410"/>
            <a:ext cx="388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유의성 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A14CB-3191-4FBD-1532-2B632AAF6351}"/>
              </a:ext>
            </a:extLst>
          </p:cNvPr>
          <p:cNvSpPr txBox="1"/>
          <p:nvPr/>
        </p:nvSpPr>
        <p:spPr>
          <a:xfrm>
            <a:off x="6435614" y="913410"/>
            <a:ext cx="480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정규성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등분산성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자기상관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이상치 검정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1907CC-5A49-350F-92BA-432252C64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86"/>
          <a:stretch/>
        </p:blipFill>
        <p:spPr>
          <a:xfrm>
            <a:off x="691121" y="1320109"/>
            <a:ext cx="4534421" cy="3109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45148A-0203-A60C-C041-0881C501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12" y="1320108"/>
            <a:ext cx="4534421" cy="3197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6D8751-6CBB-FD29-AA6B-163DE160DBB5}"/>
              </a:ext>
            </a:extLst>
          </p:cNvPr>
          <p:cNvSpPr txBox="1"/>
          <p:nvPr/>
        </p:nvSpPr>
        <p:spPr>
          <a:xfrm>
            <a:off x="392723" y="4708136"/>
            <a:ext cx="493483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모델 내 모든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변수들의 </a:t>
            </a:r>
            <a:r>
              <a:rPr lang="ko-KR" altLang="en-US" sz="18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유효성 검증 완료</a:t>
            </a:r>
            <a:r>
              <a:rPr lang="en-US" altLang="ko-KR" sz="18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A7455-5821-9D11-6365-C681D6A7A84C}"/>
              </a:ext>
            </a:extLst>
          </p:cNvPr>
          <p:cNvSpPr txBox="1"/>
          <p:nvPr/>
        </p:nvSpPr>
        <p:spPr>
          <a:xfrm>
            <a:off x="6435614" y="4890622"/>
            <a:ext cx="4534422" cy="175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정규성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P-value(0.22)&gt;0.05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정규성 검정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통과</a:t>
            </a:r>
            <a:endParaRPr lang="en-US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등분산성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P-value(0.33)&gt;0.05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등분산성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검정 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통과</a:t>
            </a:r>
            <a:endParaRPr lang="ko-KR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자기상관 검정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P-value(0.76)&gt;0.05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입증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ko-KR" altLang="en-US" sz="900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자기상관 검정 통과</a:t>
            </a:r>
            <a:endParaRPr lang="en-US" altLang="ko-KR" sz="900" b="1" kern="100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이상치 테스트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P-value(0.02)&lt;0.05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9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</a:t>
            </a:r>
            <a:r>
              <a:rPr lang="en-US" altLang="ko-KR" sz="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기각</a:t>
            </a:r>
            <a:r>
              <a:rPr lang="ko-KR" altLang="en-US" sz="9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sz="9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이상치 테스트 통과</a:t>
            </a:r>
            <a:endParaRPr lang="ko-KR" altLang="ko-KR" sz="9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048EB-8174-DE75-7E70-A666AB3D706C}"/>
              </a:ext>
            </a:extLst>
          </p:cNvPr>
          <p:cNvSpPr txBox="1"/>
          <p:nvPr/>
        </p:nvSpPr>
        <p:spPr>
          <a:xfrm>
            <a:off x="392723" y="5249662"/>
            <a:ext cx="5210278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■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R-Square: 0.97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sz="1800" b="1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  높은 모델 </a:t>
            </a:r>
            <a:r>
              <a:rPr lang="ko-KR" altLang="en-US" b="1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설명력</a:t>
            </a:r>
            <a:endParaRPr lang="ko-KR" altLang="ko-KR" sz="1100" b="1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519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1195</Words>
  <Application>Microsoft Office PowerPoint</Application>
  <PresentationFormat>와이드스크린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맑은 고딕</vt:lpstr>
      <vt:lpstr>Cambria Math</vt:lpstr>
      <vt:lpstr>2_Office 테마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정현기</cp:lastModifiedBy>
  <cp:revision>29</cp:revision>
  <dcterms:created xsi:type="dcterms:W3CDTF">2017-05-17T04:58:10Z</dcterms:created>
  <dcterms:modified xsi:type="dcterms:W3CDTF">2022-12-08T06:20:04Z</dcterms:modified>
</cp:coreProperties>
</file>