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1" r:id="rId1"/>
    <p:sldMasterId id="2147483717" r:id="rId2"/>
    <p:sldMasterId id="2147483704" r:id="rId3"/>
  </p:sldMasterIdLst>
  <p:notesMasterIdLst>
    <p:notesMasterId r:id="rId60"/>
  </p:notesMasterIdLst>
  <p:sldIdLst>
    <p:sldId id="323" r:id="rId4"/>
    <p:sldId id="287" r:id="rId5"/>
    <p:sldId id="353" r:id="rId6"/>
    <p:sldId id="354" r:id="rId7"/>
    <p:sldId id="355" r:id="rId8"/>
    <p:sldId id="352" r:id="rId9"/>
    <p:sldId id="257" r:id="rId10"/>
    <p:sldId id="258" r:id="rId11"/>
    <p:sldId id="259" r:id="rId12"/>
    <p:sldId id="260" r:id="rId13"/>
    <p:sldId id="261" r:id="rId14"/>
    <p:sldId id="321" r:id="rId15"/>
    <p:sldId id="322" r:id="rId16"/>
    <p:sldId id="288" r:id="rId17"/>
    <p:sldId id="289" r:id="rId18"/>
    <p:sldId id="292" r:id="rId19"/>
    <p:sldId id="293" r:id="rId20"/>
    <p:sldId id="294" r:id="rId21"/>
    <p:sldId id="296" r:id="rId22"/>
    <p:sldId id="297" r:id="rId23"/>
    <p:sldId id="298" r:id="rId24"/>
    <p:sldId id="299" r:id="rId25"/>
    <p:sldId id="320" r:id="rId26"/>
    <p:sldId id="314" r:id="rId27"/>
    <p:sldId id="315" r:id="rId28"/>
    <p:sldId id="316" r:id="rId29"/>
    <p:sldId id="317" r:id="rId30"/>
    <p:sldId id="318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340" r:id="rId48"/>
    <p:sldId id="341" r:id="rId49"/>
    <p:sldId id="342" r:id="rId50"/>
    <p:sldId id="343" r:id="rId51"/>
    <p:sldId id="344" r:id="rId52"/>
    <p:sldId id="345" r:id="rId53"/>
    <p:sldId id="346" r:id="rId54"/>
    <p:sldId id="347" r:id="rId55"/>
    <p:sldId id="348" r:id="rId56"/>
    <p:sldId id="349" r:id="rId57"/>
    <p:sldId id="350" r:id="rId58"/>
    <p:sldId id="351" r:id="rId59"/>
  </p:sldIdLst>
  <p:sldSz cx="9144000" cy="5143500" type="screen16x9"/>
  <p:notesSz cx="6858000" cy="9144000"/>
  <p:custDataLst>
    <p:tags r:id="rId61"/>
  </p:custDataLst>
  <p:defaultTextStyle>
    <a:defPPr>
      <a:defRPr lang="zh-CN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itchFamily="2" charset="2"/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itchFamily="2" charset="2"/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itchFamily="2" charset="2"/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itchFamily="2" charset="2"/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itchFamily="2" charset="2"/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5pPr>
    <a:lvl6pPr marL="22860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6pPr>
    <a:lvl7pPr marL="27432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7pPr>
    <a:lvl8pPr marL="32004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8pPr>
    <a:lvl9pPr marL="36576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00FA"/>
    <a:srgbClr val="3333FF"/>
    <a:srgbClr val="A50021"/>
    <a:srgbClr val="B9B9D5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3" autoAdjust="0"/>
    <p:restoredTop sz="94575" autoAdjust="0"/>
  </p:normalViewPr>
  <p:slideViewPr>
    <p:cSldViewPr>
      <p:cViewPr varScale="1">
        <p:scale>
          <a:sx n="85" d="100"/>
          <a:sy n="85" d="100"/>
        </p:scale>
        <p:origin x="664" y="6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80"/>
    </p:cViewPr>
  </p:sorter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tags" Target="tags/tag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92D3362-7A7A-4DFE-8FA0-F6E6F97C4F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9102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94E837-64DD-4743-AD3B-3D9B247CB408}" type="slidenum">
              <a:rPr lang="en-US" altLang="zh-CN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1942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0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46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8325" y="73818"/>
            <a:ext cx="2089150" cy="45291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73818"/>
            <a:ext cx="6115050" cy="45291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895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013" y="73818"/>
            <a:ext cx="7761287" cy="5679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0875" y="810816"/>
            <a:ext cx="4102100" cy="37921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6"/>
            <a:ext cx="4102100" cy="37921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013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015" y="73818"/>
            <a:ext cx="7761287" cy="5679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50875" y="810817"/>
            <a:ext cx="8356600" cy="379214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23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02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068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846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810816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6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97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705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81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0688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625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16847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64776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4632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8325" y="73818"/>
            <a:ext cx="2089150" cy="45291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73818"/>
            <a:ext cx="6115050" cy="45291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8956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013" y="73818"/>
            <a:ext cx="7761287" cy="5679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0875" y="810816"/>
            <a:ext cx="4102100" cy="37921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6"/>
            <a:ext cx="4102100" cy="37921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0136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015" y="73818"/>
            <a:ext cx="7761287" cy="5679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50875" y="810817"/>
            <a:ext cx="8356600" cy="379214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5337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026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0688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84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8460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810816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6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972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7055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8107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6258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16847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6477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4632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8325" y="73818"/>
            <a:ext cx="2089150" cy="45291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73818"/>
            <a:ext cx="6115050" cy="45291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8956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013" y="73818"/>
            <a:ext cx="7761287" cy="5679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0875" y="810816"/>
            <a:ext cx="4102100" cy="37921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6"/>
            <a:ext cx="4102100" cy="37921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01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810816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6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9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70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81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62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168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647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89013" y="73818"/>
            <a:ext cx="7761287" cy="5679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 smtClean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876800" y="4781550"/>
            <a:ext cx="3009900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GB" sz="12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GB" altLang="zh-CN" sz="12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GB" sz="1200" dirty="0">
                <a:latin typeface="微软雅黑" pitchFamily="34" charset="-122"/>
                <a:ea typeface="微软雅黑" pitchFamily="34" charset="-122"/>
              </a:rPr>
              <a:t>章 </a:t>
            </a:r>
            <a:r>
              <a:rPr lang="en-GB" altLang="zh-CN" sz="12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GB" sz="1200" dirty="0">
                <a:latin typeface="微软雅黑" pitchFamily="34" charset="-122"/>
                <a:ea typeface="微软雅黑" pitchFamily="34" charset="-122"/>
              </a:rPr>
              <a:t>前端开发技术综述 </a:t>
            </a:r>
            <a:endParaRPr lang="zh-CN" altLang="en-GB" sz="12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7924800" y="4781550"/>
            <a:ext cx="1143000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zh-CN" sz="1200" dirty="0">
                <a:latin typeface="Arial" charset="0"/>
                <a:ea typeface="宋体" pitchFamily="2" charset="-122"/>
              </a:rPr>
              <a:t>Page:   </a:t>
            </a:r>
            <a:fld id="{8160BF45-1FD0-4327-9BF6-F81702477888}" type="slidenum">
              <a:rPr lang="en-GB" altLang="zh-CN" sz="1200">
                <a:latin typeface="Arial" charset="0"/>
                <a:ea typeface="宋体" pitchFamily="2" charset="-122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lang="en-GB" altLang="zh-CN" sz="1200" i="1" dirty="0">
              <a:latin typeface="Arial" charset="0"/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819150"/>
            <a:ext cx="835660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dirty="0" smtClean="0"/>
              <a:t>Click to edit Master text styles</a:t>
            </a:r>
          </a:p>
          <a:p>
            <a:pPr lvl="1"/>
            <a:r>
              <a:rPr lang="en-GB" altLang="zh-CN" dirty="0" smtClean="0"/>
              <a:t>Second level</a:t>
            </a:r>
          </a:p>
          <a:p>
            <a:pPr lvl="2"/>
            <a:r>
              <a:rPr lang="en-GB" altLang="zh-CN" dirty="0" smtClean="0"/>
              <a:t>Third level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0"/>
            <a:ext cx="515938" cy="5143500"/>
          </a:xfrm>
          <a:prstGeom prst="rect">
            <a:avLst/>
          </a:prstGeom>
          <a:solidFill>
            <a:srgbClr val="0000F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dirty="0">
              <a:ln>
                <a:solidFill>
                  <a:srgbClr val="00B0F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0730" name="Rectangle 10"/>
          <p:cNvSpPr>
            <a:spLocks noChangeArrowheads="1"/>
          </p:cNvSpPr>
          <p:nvPr userDrawn="1"/>
        </p:nvSpPr>
        <p:spPr bwMode="auto">
          <a:xfrm>
            <a:off x="609600" y="4781551"/>
            <a:ext cx="3962400" cy="3206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ts val="18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200" dirty="0" smtClean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教育部高等学校软件工程专业教学指导委员会</a:t>
            </a:r>
            <a:r>
              <a:rPr lang="zh-CN" altLang="en-US" sz="1200" b="1" dirty="0" smtClean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规划</a:t>
            </a:r>
            <a:r>
              <a:rPr lang="zh-CN" altLang="en-US" sz="1200" dirty="0" smtClean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教材</a:t>
            </a:r>
            <a:r>
              <a:rPr lang="zh-CN" altLang="en-US" sz="2000" baseline="0" dirty="0" smtClean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GB" sz="2000" dirty="0">
              <a:solidFill>
                <a:srgbClr val="0000F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 rot="16200000">
            <a:off x="-2112049" y="2444550"/>
            <a:ext cx="4745831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前端开发</a:t>
            </a:r>
            <a:r>
              <a:rPr lang="zh-CN" altLang="en-US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en-US" altLang="zh-CN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-HTML</a:t>
            </a:r>
            <a:r>
              <a:rPr lang="en-US" altLang="zh-CN" sz="1600" b="0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1600" b="0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、JavaScript</a:t>
            </a:r>
            <a:endParaRPr lang="zh-CN" altLang="en-US" sz="1600" b="0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33400" y="742950"/>
            <a:ext cx="8534400" cy="76200"/>
            <a:chOff x="447412" y="813655"/>
            <a:chExt cx="12527557" cy="240392"/>
          </a:xfrm>
        </p:grpSpPr>
        <p:sp>
          <p:nvSpPr>
            <p:cNvPr id="13" name="任意多边形 12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 flipV="1">
            <a:off x="533400" y="4705350"/>
            <a:ext cx="8534400" cy="45719"/>
            <a:chOff x="447412" y="813655"/>
            <a:chExt cx="12527557" cy="240392"/>
          </a:xfrm>
        </p:grpSpPr>
        <p:sp>
          <p:nvSpPr>
            <p:cNvPr id="17" name="任意多边形 16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256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30" r:id="rId13"/>
  </p:sldLayoutIdLst>
  <p:hf sldNum="0" hdr="0" ftr="0" dt="0"/>
  <p:txStyles>
    <p:titleStyle>
      <a:lvl1pPr algn="ctr" defTabSz="46355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+mj-lt"/>
          <a:ea typeface="+mj-ea"/>
          <a:cs typeface="+mj-cs"/>
        </a:defRPr>
      </a:lvl1pPr>
      <a:lvl2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2pPr>
      <a:lvl3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3pPr>
      <a:lvl4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4pPr>
      <a:lvl5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5pPr>
      <a:lvl6pPr marL="4572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6pPr>
      <a:lvl7pPr marL="9144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7pPr>
      <a:lvl8pPr marL="13716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8pPr>
      <a:lvl9pPr marL="18288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9pPr>
    </p:titleStyle>
    <p:bodyStyle>
      <a:lvl1pPr marL="182563" indent="-182563" algn="l" defTabSz="1158875" rtl="0" eaLnBrk="0" fontAlgn="base" hangingPunct="0">
        <a:spcBef>
          <a:spcPct val="30000"/>
        </a:spcBef>
        <a:spcAft>
          <a:spcPct val="20000"/>
        </a:spcAft>
        <a:buClr>
          <a:srgbClr val="0000CC"/>
        </a:buClr>
        <a:buSzPct val="100000"/>
        <a:buFont typeface="Wingdings" pitchFamily="2" charset="2"/>
        <a:buChar char="l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533400" indent="-168275" algn="l" defTabSz="1158875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100000"/>
        <a:buFont typeface="Wingdings" pitchFamily="2" charset="2"/>
        <a:buChar char="n"/>
        <a:defRPr sz="2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898525" indent="-182563" algn="l" defTabSz="1158875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100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36713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6pPr>
      <a:lvl7pPr marL="29718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7pPr>
      <a:lvl8pPr marL="34290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8pPr>
      <a:lvl9pPr marL="38862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89013" y="73818"/>
            <a:ext cx="7761287" cy="5679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 smtClean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876800" y="4781550"/>
            <a:ext cx="3009900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GB" sz="12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GB" altLang="zh-CN" sz="12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GB" sz="1200" dirty="0">
                <a:latin typeface="微软雅黑" pitchFamily="34" charset="-122"/>
                <a:ea typeface="微软雅黑" pitchFamily="34" charset="-122"/>
              </a:rPr>
              <a:t>章 </a:t>
            </a:r>
            <a:r>
              <a:rPr lang="en-GB" altLang="zh-CN" sz="12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GB" sz="1200" dirty="0">
                <a:latin typeface="微软雅黑" pitchFamily="34" charset="-122"/>
                <a:ea typeface="微软雅黑" pitchFamily="34" charset="-122"/>
              </a:rPr>
              <a:t>前端开发技术综述 </a:t>
            </a:r>
            <a:endParaRPr lang="zh-CN" altLang="en-GB" sz="12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7924800" y="4781550"/>
            <a:ext cx="1143000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zh-CN" sz="1200" dirty="0">
                <a:latin typeface="Arial" charset="0"/>
                <a:ea typeface="宋体" pitchFamily="2" charset="-122"/>
              </a:rPr>
              <a:t>Page:   </a:t>
            </a:r>
            <a:fld id="{8160BF45-1FD0-4327-9BF6-F81702477888}" type="slidenum">
              <a:rPr lang="en-GB" altLang="zh-CN" sz="1200">
                <a:latin typeface="Arial" charset="0"/>
                <a:ea typeface="宋体" pitchFamily="2" charset="-122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lang="en-GB" altLang="zh-CN" sz="1200" i="1" dirty="0">
              <a:latin typeface="Arial" charset="0"/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819150"/>
            <a:ext cx="835660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dirty="0" smtClean="0"/>
              <a:t>Click to edit Master text styles</a:t>
            </a:r>
          </a:p>
          <a:p>
            <a:pPr lvl="1"/>
            <a:r>
              <a:rPr lang="en-GB" altLang="zh-CN" dirty="0" smtClean="0"/>
              <a:t>Second level</a:t>
            </a:r>
          </a:p>
          <a:p>
            <a:pPr lvl="2"/>
            <a:r>
              <a:rPr lang="en-GB" altLang="zh-CN" dirty="0" smtClean="0"/>
              <a:t>Third level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0"/>
            <a:ext cx="515938" cy="5143500"/>
          </a:xfrm>
          <a:prstGeom prst="rect">
            <a:avLst/>
          </a:prstGeom>
          <a:solidFill>
            <a:srgbClr val="0000F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dirty="0">
              <a:ln>
                <a:solidFill>
                  <a:srgbClr val="00B0F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0730" name="Rectangle 10"/>
          <p:cNvSpPr>
            <a:spLocks noChangeArrowheads="1"/>
          </p:cNvSpPr>
          <p:nvPr userDrawn="1"/>
        </p:nvSpPr>
        <p:spPr bwMode="auto">
          <a:xfrm>
            <a:off x="609600" y="4781551"/>
            <a:ext cx="3962400" cy="3206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ts val="18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200" dirty="0" smtClean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教育部高等学校软件工程专业教学指导委员会</a:t>
            </a:r>
            <a:r>
              <a:rPr lang="zh-CN" altLang="en-US" sz="1200" b="1" dirty="0" smtClean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规划</a:t>
            </a:r>
            <a:r>
              <a:rPr lang="zh-CN" altLang="en-US" sz="1200" dirty="0" smtClean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教材</a:t>
            </a:r>
            <a:r>
              <a:rPr lang="zh-CN" altLang="en-US" sz="2000" baseline="0" dirty="0" smtClean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GB" sz="2000" dirty="0">
              <a:solidFill>
                <a:srgbClr val="0000F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 rot="16200000">
            <a:off x="-2112049" y="2444550"/>
            <a:ext cx="4745831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前端开发</a:t>
            </a:r>
            <a:r>
              <a:rPr lang="zh-CN" altLang="en-US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en-US" altLang="zh-CN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-HTML</a:t>
            </a:r>
            <a:r>
              <a:rPr lang="en-US" altLang="zh-CN" sz="1600" b="0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1600" b="0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、JavaScript</a:t>
            </a:r>
            <a:endParaRPr lang="zh-CN" altLang="en-US" sz="1600" b="0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0"/>
          <p:cNvGrpSpPr/>
          <p:nvPr userDrawn="1"/>
        </p:nvGrpSpPr>
        <p:grpSpPr>
          <a:xfrm>
            <a:off x="533400" y="742950"/>
            <a:ext cx="8534400" cy="76200"/>
            <a:chOff x="447412" y="813655"/>
            <a:chExt cx="12527557" cy="240392"/>
          </a:xfrm>
        </p:grpSpPr>
        <p:sp>
          <p:nvSpPr>
            <p:cNvPr id="13" name="任意多边形 12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15"/>
          <p:cNvGrpSpPr/>
          <p:nvPr userDrawn="1"/>
        </p:nvGrpSpPr>
        <p:grpSpPr>
          <a:xfrm flipV="1">
            <a:off x="533400" y="4705350"/>
            <a:ext cx="8534400" cy="45719"/>
            <a:chOff x="447412" y="813655"/>
            <a:chExt cx="12527557" cy="240392"/>
          </a:xfrm>
        </p:grpSpPr>
        <p:sp>
          <p:nvSpPr>
            <p:cNvPr id="17" name="任意多边形 16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256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1" r:id="rId13"/>
  </p:sldLayoutIdLst>
  <p:hf sldNum="0" hdr="0" ftr="0" dt="0"/>
  <p:txStyles>
    <p:titleStyle>
      <a:lvl1pPr algn="ctr" defTabSz="46355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+mj-lt"/>
          <a:ea typeface="+mj-ea"/>
          <a:cs typeface="+mj-cs"/>
        </a:defRPr>
      </a:lvl1pPr>
      <a:lvl2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2pPr>
      <a:lvl3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3pPr>
      <a:lvl4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4pPr>
      <a:lvl5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5pPr>
      <a:lvl6pPr marL="4572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6pPr>
      <a:lvl7pPr marL="9144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7pPr>
      <a:lvl8pPr marL="13716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8pPr>
      <a:lvl9pPr marL="18288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9pPr>
    </p:titleStyle>
    <p:bodyStyle>
      <a:lvl1pPr marL="182563" indent="-182563" algn="l" defTabSz="1158875" rtl="0" eaLnBrk="0" fontAlgn="base" hangingPunct="0">
        <a:spcBef>
          <a:spcPct val="30000"/>
        </a:spcBef>
        <a:spcAft>
          <a:spcPct val="20000"/>
        </a:spcAft>
        <a:buClr>
          <a:srgbClr val="0000CC"/>
        </a:buClr>
        <a:buSzPct val="100000"/>
        <a:buFont typeface="Wingdings" pitchFamily="2" charset="2"/>
        <a:buChar char="l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533400" indent="-168275" algn="l" defTabSz="1158875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100000"/>
        <a:buFont typeface="Wingdings" pitchFamily="2" charset="2"/>
        <a:buChar char="n"/>
        <a:defRPr sz="2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898525" indent="-182563" algn="l" defTabSz="1158875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100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36713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6pPr>
      <a:lvl7pPr marL="29718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7pPr>
      <a:lvl8pPr marL="34290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8pPr>
      <a:lvl9pPr marL="38862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89013" y="73818"/>
            <a:ext cx="7761287" cy="5679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 smtClean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876800" y="4781550"/>
            <a:ext cx="3009900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GB" sz="12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GB" altLang="zh-CN" sz="12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GB" sz="1200" dirty="0">
                <a:latin typeface="微软雅黑" pitchFamily="34" charset="-122"/>
                <a:ea typeface="微软雅黑" pitchFamily="34" charset="-122"/>
              </a:rPr>
              <a:t>章 </a:t>
            </a:r>
            <a:r>
              <a:rPr lang="en-GB" altLang="zh-CN" sz="12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GB" sz="1200" dirty="0">
                <a:latin typeface="微软雅黑" pitchFamily="34" charset="-122"/>
                <a:ea typeface="微软雅黑" pitchFamily="34" charset="-122"/>
              </a:rPr>
              <a:t>前端开发技术综述 </a:t>
            </a:r>
            <a:endParaRPr lang="zh-CN" altLang="en-GB" sz="12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7924800" y="4781550"/>
            <a:ext cx="1143000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zh-CN" sz="1200" dirty="0">
                <a:latin typeface="Arial" charset="0"/>
                <a:ea typeface="宋体" pitchFamily="2" charset="-122"/>
              </a:rPr>
              <a:t>Page:   </a:t>
            </a:r>
            <a:fld id="{8160BF45-1FD0-4327-9BF6-F81702477888}" type="slidenum">
              <a:rPr lang="en-GB" altLang="zh-CN" sz="1200">
                <a:latin typeface="Arial" charset="0"/>
                <a:ea typeface="宋体" pitchFamily="2" charset="-122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lang="en-GB" altLang="zh-CN" sz="1200" i="1" dirty="0">
              <a:latin typeface="Arial" charset="0"/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819150"/>
            <a:ext cx="835660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dirty="0" smtClean="0"/>
              <a:t>Click to edit Master text styles</a:t>
            </a:r>
          </a:p>
          <a:p>
            <a:pPr lvl="1"/>
            <a:r>
              <a:rPr lang="en-GB" altLang="zh-CN" dirty="0" smtClean="0"/>
              <a:t>Second level</a:t>
            </a:r>
          </a:p>
          <a:p>
            <a:pPr lvl="2"/>
            <a:r>
              <a:rPr lang="en-GB" altLang="zh-CN" dirty="0" smtClean="0"/>
              <a:t>Third level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0"/>
            <a:ext cx="515938" cy="5143500"/>
          </a:xfrm>
          <a:prstGeom prst="rect">
            <a:avLst/>
          </a:prstGeom>
          <a:solidFill>
            <a:srgbClr val="0000F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dirty="0">
              <a:ln>
                <a:solidFill>
                  <a:srgbClr val="00B0F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0730" name="Rectangle 10"/>
          <p:cNvSpPr>
            <a:spLocks noChangeArrowheads="1"/>
          </p:cNvSpPr>
          <p:nvPr userDrawn="1"/>
        </p:nvSpPr>
        <p:spPr bwMode="auto">
          <a:xfrm>
            <a:off x="609600" y="4781551"/>
            <a:ext cx="3962400" cy="3206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ts val="18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200" dirty="0" smtClean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教育部高等学校软件工程专业教学指导委员会</a:t>
            </a:r>
            <a:r>
              <a:rPr lang="zh-CN" altLang="en-US" sz="1200" b="1" dirty="0" smtClean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规划</a:t>
            </a:r>
            <a:r>
              <a:rPr lang="zh-CN" altLang="en-US" sz="1200" dirty="0" smtClean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教材</a:t>
            </a:r>
            <a:r>
              <a:rPr lang="zh-CN" altLang="en-US" sz="2000" baseline="0" dirty="0" smtClean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GB" sz="2000" dirty="0">
              <a:solidFill>
                <a:srgbClr val="0000F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 rot="16200000">
            <a:off x="-2112049" y="2444550"/>
            <a:ext cx="4745831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前端开发</a:t>
            </a:r>
            <a:r>
              <a:rPr lang="zh-CN" altLang="en-US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en-US" altLang="zh-CN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-HTML</a:t>
            </a:r>
            <a:r>
              <a:rPr lang="en-US" altLang="zh-CN" sz="1600" b="0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1600" b="0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、JavaScript</a:t>
            </a:r>
            <a:endParaRPr lang="zh-CN" altLang="en-US" sz="1600" b="0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0"/>
          <p:cNvGrpSpPr/>
          <p:nvPr userDrawn="1"/>
        </p:nvGrpSpPr>
        <p:grpSpPr>
          <a:xfrm>
            <a:off x="533400" y="742950"/>
            <a:ext cx="8534400" cy="76200"/>
            <a:chOff x="447412" y="813655"/>
            <a:chExt cx="12527557" cy="240392"/>
          </a:xfrm>
        </p:grpSpPr>
        <p:sp>
          <p:nvSpPr>
            <p:cNvPr id="13" name="任意多边形 12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15"/>
          <p:cNvGrpSpPr/>
          <p:nvPr userDrawn="1"/>
        </p:nvGrpSpPr>
        <p:grpSpPr>
          <a:xfrm flipV="1">
            <a:off x="533400" y="4705350"/>
            <a:ext cx="8534400" cy="45719"/>
            <a:chOff x="447412" y="813655"/>
            <a:chExt cx="12527557" cy="240392"/>
          </a:xfrm>
        </p:grpSpPr>
        <p:sp>
          <p:nvSpPr>
            <p:cNvPr id="17" name="任意多边形 16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256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sldNum="0" hdr="0" ftr="0" dt="0"/>
  <p:txStyles>
    <p:titleStyle>
      <a:lvl1pPr algn="ctr" defTabSz="46355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+mj-lt"/>
          <a:ea typeface="+mj-ea"/>
          <a:cs typeface="+mj-cs"/>
        </a:defRPr>
      </a:lvl1pPr>
      <a:lvl2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2pPr>
      <a:lvl3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3pPr>
      <a:lvl4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4pPr>
      <a:lvl5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5pPr>
      <a:lvl6pPr marL="4572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6pPr>
      <a:lvl7pPr marL="9144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7pPr>
      <a:lvl8pPr marL="13716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8pPr>
      <a:lvl9pPr marL="18288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9pPr>
    </p:titleStyle>
    <p:bodyStyle>
      <a:lvl1pPr marL="182563" indent="-182563" algn="l" defTabSz="1158875" rtl="0" eaLnBrk="0" fontAlgn="base" hangingPunct="0">
        <a:spcBef>
          <a:spcPct val="30000"/>
        </a:spcBef>
        <a:spcAft>
          <a:spcPct val="20000"/>
        </a:spcAft>
        <a:buClr>
          <a:srgbClr val="0000CC"/>
        </a:buClr>
        <a:buSzPct val="100000"/>
        <a:buFont typeface="Wingdings" pitchFamily="2" charset="2"/>
        <a:buChar char="l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533400" indent="-168275" algn="l" defTabSz="1158875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100000"/>
        <a:buFont typeface="Wingdings" pitchFamily="2" charset="2"/>
        <a:buChar char="n"/>
        <a:defRPr sz="2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898525" indent="-182563" algn="l" defTabSz="1158875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100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36713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6pPr>
      <a:lvl7pPr marL="29718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7pPr>
      <a:lvl8pPr marL="34290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8pPr>
      <a:lvl9pPr marL="38862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6200"/>
            <a:ext cx="8610600" cy="4705350"/>
          </a:xfrm>
          <a:prstGeom prst="rect">
            <a:avLst/>
          </a:prstGeom>
        </p:spPr>
      </p:pic>
      <p:grpSp>
        <p:nvGrpSpPr>
          <p:cNvPr id="3" name="组合 11"/>
          <p:cNvGrpSpPr/>
          <p:nvPr/>
        </p:nvGrpSpPr>
        <p:grpSpPr>
          <a:xfrm>
            <a:off x="788897" y="3714397"/>
            <a:ext cx="4773703" cy="809069"/>
            <a:chOff x="573641" y="4736629"/>
            <a:chExt cx="6364937" cy="107875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641" y="4736629"/>
              <a:ext cx="1678413" cy="1076409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74797" y="4736629"/>
              <a:ext cx="1981028" cy="1078758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76441" y="4736629"/>
              <a:ext cx="1862137" cy="1014017"/>
            </a:xfrm>
            <a:prstGeom prst="rect">
              <a:avLst/>
            </a:prstGeom>
          </p:spPr>
        </p:pic>
      </p:grpSp>
      <p:sp>
        <p:nvSpPr>
          <p:cNvPr id="13" name="TextBox 14"/>
          <p:cNvSpPr txBox="1"/>
          <p:nvPr/>
        </p:nvSpPr>
        <p:spPr>
          <a:xfrm>
            <a:off x="762000" y="1657350"/>
            <a:ext cx="8305800" cy="130189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en-US" altLang="zh-CN" sz="45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45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前端开发技术</a:t>
            </a:r>
            <a:endParaRPr lang="en-US" altLang="zh-CN" sz="45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</a:t>
            </a:r>
            <a:r>
              <a:rPr lang="en-US" altLang="zh-CN" sz="1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--HTML5</a:t>
            </a:r>
            <a:r>
              <a:rPr lang="zh-CN" altLang="en-US" sz="1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1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JavaScript(</a:t>
            </a:r>
            <a:r>
              <a:rPr lang="zh-CN" altLang="en-US" sz="1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r>
              <a:rPr lang="en-US" altLang="zh-CN" sz="1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752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1.1.2  Web</a:t>
            </a:r>
            <a:r>
              <a:rPr lang="zh-CN" altLang="en-US" dirty="0" smtClean="0"/>
              <a:t>的特点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b="0" dirty="0" smtClean="0"/>
              <a:t>1.Web</a:t>
            </a:r>
            <a:r>
              <a:rPr lang="zh-CN" altLang="en-US" sz="2200" b="0" dirty="0" smtClean="0"/>
              <a:t>是易导航和图形化 </a:t>
            </a:r>
            <a:r>
              <a:rPr lang="en-US" altLang="zh-CN" sz="2200" b="0" dirty="0" smtClean="0"/>
              <a:t>        </a:t>
            </a:r>
            <a:endParaRPr lang="zh-CN" altLang="en-US" sz="2200" b="0" dirty="0" smtClean="0"/>
          </a:p>
          <a:p>
            <a:r>
              <a:rPr lang="en-US" altLang="zh-CN" sz="2200" b="0" dirty="0" smtClean="0"/>
              <a:t>2.Web</a:t>
            </a:r>
            <a:r>
              <a:rPr lang="zh-CN" altLang="en-US" sz="2200" b="0" dirty="0" smtClean="0"/>
              <a:t>是具有平台无关性</a:t>
            </a:r>
          </a:p>
          <a:p>
            <a:r>
              <a:rPr lang="en-US" altLang="zh-CN" sz="2200" b="0" dirty="0" smtClean="0"/>
              <a:t>3.Web</a:t>
            </a:r>
            <a:r>
              <a:rPr lang="zh-CN" altLang="en-US" sz="2200" b="0" dirty="0" smtClean="0"/>
              <a:t>是支持分布式结构</a:t>
            </a:r>
          </a:p>
          <a:p>
            <a:r>
              <a:rPr lang="en-US" altLang="zh-CN" sz="2200" b="0" dirty="0" smtClean="0"/>
              <a:t>4.Web</a:t>
            </a:r>
            <a:r>
              <a:rPr lang="zh-CN" altLang="en-US" sz="2200" b="0" dirty="0" smtClean="0"/>
              <a:t>是具有动态性</a:t>
            </a:r>
          </a:p>
          <a:p>
            <a:r>
              <a:rPr lang="en-US" altLang="zh-CN" sz="2200" b="0" dirty="0" smtClean="0"/>
              <a:t>5.Web</a:t>
            </a:r>
            <a:r>
              <a:rPr lang="zh-CN" altLang="en-US" sz="2200" b="0" dirty="0" smtClean="0"/>
              <a:t>是具有交互性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1.1.3  Web</a:t>
            </a:r>
            <a:r>
              <a:rPr lang="zh-CN" altLang="en-US" smtClean="0"/>
              <a:t>工作原理</a:t>
            </a:r>
          </a:p>
        </p:txBody>
      </p:sp>
      <p:pic>
        <p:nvPicPr>
          <p:cNvPr id="819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81200" y="1047750"/>
            <a:ext cx="5413075" cy="267544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1.1.4 Web</a:t>
            </a:r>
            <a:r>
              <a:rPr lang="zh-CN" altLang="en-US" dirty="0" smtClean="0"/>
              <a:t>相关概念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0874" y="810816"/>
            <a:ext cx="4987926" cy="3792140"/>
          </a:xfrm>
        </p:spPr>
        <p:txBody>
          <a:bodyPr/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统一资源定位器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统一资源定位器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符（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Uniform Resource Locator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）也被称为网页地址，如同在</a:t>
            </a:r>
            <a:r>
              <a:rPr lang="zh-CN" altLang="en-US" sz="2200" b="0" u="sng" dirty="0" smtClean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网络上的门牌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，是因特网上标准的资源的地址（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Address)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2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协议类型</a:t>
            </a:r>
            <a:r>
              <a:rPr lang="en-US" altLang="zh-CN" sz="22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</a:t>
            </a:r>
            <a:r>
              <a:rPr lang="zh-CN" altLang="en-US" sz="22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服务器地址（端口号）</a:t>
            </a:r>
            <a:r>
              <a:rPr lang="en-US" altLang="zh-CN" sz="22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en-US" altLang="zh-CN" sz="22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http://info.cern.ch/www20/0002 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http://www.edu.cn/kexuetansuo_12385/index.shtml</a:t>
            </a:r>
          </a:p>
        </p:txBody>
      </p:sp>
      <p:graphicFrame>
        <p:nvGraphicFramePr>
          <p:cNvPr id="103601" name="Group 17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93521361"/>
              </p:ext>
            </p:extLst>
          </p:nvPr>
        </p:nvGraphicFramePr>
        <p:xfrm>
          <a:off x="5701145" y="1226126"/>
          <a:ext cx="3321569" cy="2907789"/>
        </p:xfrm>
        <a:graphic>
          <a:graphicData uri="http://schemas.openxmlformats.org/drawingml/2006/table">
            <a:tbl>
              <a:tblPr/>
              <a:tblGrid>
                <a:gridCol w="425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6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3709"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序号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服务（协议）类型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含义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866"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Arial" charset="0"/>
                        </a:rPr>
                        <a:t>http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超文本传输协议资源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623"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Arial" charset="0"/>
                        </a:rPr>
                        <a:t>https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用加密传送的超文本传输协议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49"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Arial" charset="0"/>
                        </a:rPr>
                        <a:t>ftp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文件传输协议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509"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Arial" charset="0"/>
                        </a:rPr>
                        <a:t>mailto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电子邮件地址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866"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Arial" charset="0"/>
                        </a:rPr>
                        <a:t>ldap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轻型目录访问协议搜索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776"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Arial" charset="0"/>
                        </a:rPr>
                        <a:t>news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Usenet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新闻组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432"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Arial" charset="0"/>
                        </a:rPr>
                        <a:t>file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当地电脑或网上分享的文件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Arial" charset="0"/>
                        </a:rPr>
                        <a:t>gopher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Internet Gopher Protocol</a:t>
                      </a:r>
                    </a:p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(Internet 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查找协议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)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6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1.1.4 Web</a:t>
            </a:r>
            <a:r>
              <a:rPr lang="zh-CN" altLang="en-US" dirty="0" smtClean="0"/>
              <a:t>相关概念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13315" name="Rectangle 4"/>
          <p:cNvSpPr>
            <a:spLocks noGrp="1" noChangeArrowheads="1"/>
          </p:cNvSpPr>
          <p:nvPr>
            <p:ph idx="1"/>
          </p:nvPr>
        </p:nvSpPr>
        <p:spPr>
          <a:xfrm>
            <a:off x="650875" y="810816"/>
            <a:ext cx="8493125" cy="379214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服务器：</a:t>
            </a:r>
            <a:r>
              <a:rPr lang="en-US" altLang="zh-CN" sz="2200" b="0" dirty="0" smtClean="0"/>
              <a:t> </a:t>
            </a:r>
            <a:r>
              <a:rPr lang="zh-CN" altLang="zh-CN" sz="2200" b="0" dirty="0" smtClean="0"/>
              <a:t>也</a:t>
            </a:r>
            <a:r>
              <a:rPr lang="zh-CN" altLang="zh-CN" sz="2200" b="0" dirty="0"/>
              <a:t>称为网站，是指在</a:t>
            </a:r>
            <a:r>
              <a:rPr lang="en-US" altLang="zh-CN" sz="2200" b="0" dirty="0"/>
              <a:t>Internet</a:t>
            </a:r>
            <a:r>
              <a:rPr lang="zh-CN" altLang="zh-CN" sz="2200" b="0" dirty="0"/>
              <a:t>上提供</a:t>
            </a:r>
            <a:r>
              <a:rPr lang="en-US" altLang="zh-CN" sz="2200" b="0" dirty="0"/>
              <a:t>Web</a:t>
            </a:r>
            <a:r>
              <a:rPr lang="zh-CN" altLang="zh-CN" sz="2200" b="0" dirty="0"/>
              <a:t>访问服务的站点，是由计算机软件和硬件组成的有机整体。必须为</a:t>
            </a:r>
            <a:r>
              <a:rPr lang="en-US" altLang="zh-CN" sz="2200" b="0" dirty="0"/>
              <a:t>Web</a:t>
            </a:r>
            <a:r>
              <a:rPr lang="zh-CN" altLang="zh-CN" sz="2200" b="0" dirty="0"/>
              <a:t>服务器配置</a:t>
            </a:r>
            <a:r>
              <a:rPr lang="en-US" altLang="zh-CN" sz="2200" b="0" dirty="0"/>
              <a:t>IP</a:t>
            </a:r>
            <a:r>
              <a:rPr lang="zh-CN" altLang="zh-CN" sz="2200" b="0" dirty="0"/>
              <a:t>地址和域名，才能对外提供</a:t>
            </a:r>
            <a:r>
              <a:rPr lang="en-US" altLang="zh-CN" sz="2200" b="0" dirty="0"/>
              <a:t>Web</a:t>
            </a:r>
            <a:r>
              <a:rPr lang="zh-CN" altLang="zh-CN" sz="2200" b="0" dirty="0"/>
              <a:t>服务。</a:t>
            </a:r>
            <a:endParaRPr lang="zh-CN" altLang="en-US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sz="2200" b="0" dirty="0" smtClean="0"/>
              <a:t>超链接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200" b="0" dirty="0" smtClean="0"/>
              <a:t>          超链接（</a:t>
            </a:r>
            <a:r>
              <a:rPr lang="en-US" altLang="zh-CN" sz="2200" b="0" dirty="0" smtClean="0"/>
              <a:t>Hyper Link</a:t>
            </a:r>
            <a:r>
              <a:rPr lang="zh-CN" altLang="en-US" sz="2200" b="0" dirty="0" smtClean="0"/>
              <a:t>）是指从一个网页指向另一个目标的连接关系，这个目标可以是另一个网页，也可以是相同网页上的不同位置，还可以是一个图片、一个电子邮件地址、一个文件，甚至是一个应用程序。超链接在本质上属于一个网页的一部分，它是一种允许我们同其他网页或站点之间进行连接的元素。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200" b="0" dirty="0" smtClean="0"/>
              <a:t>&lt;a </a:t>
            </a:r>
            <a:r>
              <a:rPr lang="en-US" altLang="zh-CN" sz="2200" b="0" dirty="0" err="1" smtClean="0"/>
              <a:t>href</a:t>
            </a:r>
            <a:r>
              <a:rPr lang="en-US" altLang="zh-CN" sz="2200" b="0" dirty="0" smtClean="0"/>
              <a:t>="http://baike.baidu.com"&gt;</a:t>
            </a:r>
            <a:r>
              <a:rPr lang="zh-CN" altLang="en-US" sz="2200" b="0" dirty="0" smtClean="0"/>
              <a:t>百科</a:t>
            </a:r>
            <a:r>
              <a:rPr lang="en-US" altLang="zh-CN" sz="2200" b="0" dirty="0" smtClean="0"/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268190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 Web</a:t>
            </a:r>
            <a:r>
              <a:rPr lang="zh-CN" altLang="en-US" dirty="0" smtClean="0"/>
              <a:t>前端开发技术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b="0" dirty="0" smtClean="0"/>
              <a:t>1.3.1  HTML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200" b="0" dirty="0" smtClean="0"/>
              <a:t>         HTML</a:t>
            </a:r>
            <a:r>
              <a:rPr lang="zh-CN" altLang="zh-CN" sz="2200" b="0" dirty="0"/>
              <a:t>是</a:t>
            </a:r>
            <a:r>
              <a:rPr lang="en-US" altLang="zh-CN" sz="2200" b="0" dirty="0"/>
              <a:t>SGML</a:t>
            </a:r>
            <a:r>
              <a:rPr lang="zh-CN" altLang="zh-CN" sz="2200" b="0" dirty="0"/>
              <a:t>（</a:t>
            </a:r>
            <a:r>
              <a:rPr lang="en-US" altLang="zh-CN" sz="2200" b="0" dirty="0"/>
              <a:t>Standard Generalized Markup Language</a:t>
            </a:r>
            <a:r>
              <a:rPr lang="zh-CN" altLang="zh-CN" sz="2200" b="0" dirty="0"/>
              <a:t>，标准通用标记语言）下的一个应用</a:t>
            </a:r>
            <a:r>
              <a:rPr lang="en-US" altLang="zh-CN" sz="2200" b="0" dirty="0"/>
              <a:t>(</a:t>
            </a:r>
            <a:r>
              <a:rPr lang="zh-CN" altLang="zh-CN" sz="2200" b="0" dirty="0"/>
              <a:t>也称为一个子集</a:t>
            </a:r>
            <a:r>
              <a:rPr lang="en-US" altLang="zh-CN" sz="2200" b="0" dirty="0"/>
              <a:t>)</a:t>
            </a:r>
            <a:r>
              <a:rPr lang="zh-CN" altLang="zh-CN" sz="2200" b="0" dirty="0"/>
              <a:t>，也是一种标准规范，它通过标记符号来标记要显示的网页中的各个部分。而</a:t>
            </a:r>
            <a:r>
              <a:rPr lang="en-US" altLang="zh-CN" sz="2200" b="0" dirty="0"/>
              <a:t>SGML</a:t>
            </a:r>
            <a:r>
              <a:rPr lang="zh-CN" altLang="zh-CN" sz="2200" b="0" dirty="0"/>
              <a:t>是一种定义电子文档结构和描述其内容的国际标准语言，是所有电子文档标记语言的起源。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200" b="0" dirty="0" smtClean="0"/>
              <a:t>         HTML</a:t>
            </a:r>
            <a:r>
              <a:rPr lang="zh-CN" altLang="en-US" sz="2200" b="0" dirty="0" smtClean="0"/>
              <a:t>是构成</a:t>
            </a:r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页面</a:t>
            </a:r>
            <a:r>
              <a:rPr lang="en-US" altLang="zh-CN" sz="2200" b="0" dirty="0" smtClean="0"/>
              <a:t>(Page)</a:t>
            </a:r>
            <a:r>
              <a:rPr lang="zh-CN" altLang="en-US" sz="2200" b="0" dirty="0" smtClean="0"/>
              <a:t>的基础。</a:t>
            </a:r>
            <a:endParaRPr lang="en-US" altLang="zh-CN" sz="2200" b="0" dirty="0" smtClean="0"/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200" b="0" dirty="0" smtClean="0"/>
              <a:t>         HTML</a:t>
            </a:r>
            <a:r>
              <a:rPr lang="zh-CN" altLang="en-US" sz="2200" b="0" dirty="0" smtClean="0"/>
              <a:t>文档：用来描述网页，由</a:t>
            </a:r>
            <a:r>
              <a:rPr lang="en-US" altLang="zh-CN" sz="2200" b="0" dirty="0" smtClean="0"/>
              <a:t>HTML </a:t>
            </a:r>
            <a:r>
              <a:rPr lang="zh-CN" altLang="zh-CN" sz="2200" b="0" dirty="0"/>
              <a:t>标记和纯文本构成文本文件</a:t>
            </a:r>
            <a:r>
              <a:rPr lang="zh-CN" altLang="en-US" sz="2200" b="0" dirty="0" smtClean="0"/>
              <a:t>。不同于纯文本文件（不含</a:t>
            </a:r>
            <a:r>
              <a:rPr lang="en-US" altLang="zh-CN" sz="2200" b="0" dirty="0" smtClean="0"/>
              <a:t>HTML</a:t>
            </a:r>
            <a:r>
              <a:rPr lang="zh-CN" altLang="en-US" sz="2200" b="0" dirty="0" smtClean="0"/>
              <a:t>标记）。</a:t>
            </a:r>
          </a:p>
        </p:txBody>
      </p:sp>
    </p:spTree>
    <p:extLst>
      <p:ext uri="{BB962C8B-B14F-4D97-AF65-F5344CB8AC3E}">
        <p14:creationId xmlns:p14="http://schemas.microsoft.com/office/powerpoint/2010/main" val="362749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1.3.1  HTML</a:t>
            </a:r>
            <a:r>
              <a:rPr lang="zh-CN" altLang="en-US" dirty="0" smtClean="0"/>
              <a:t>超文本标记语言的发展历史</a:t>
            </a:r>
          </a:p>
        </p:txBody>
      </p:sp>
      <p:sp>
        <p:nvSpPr>
          <p:cNvPr id="1126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b="0" dirty="0" smtClean="0"/>
              <a:t>HTML1.0</a:t>
            </a:r>
            <a:r>
              <a:rPr lang="zh-CN" altLang="en-US" sz="2200" b="0" dirty="0" smtClean="0"/>
              <a:t>：</a:t>
            </a:r>
            <a:r>
              <a:rPr lang="en-US" altLang="zh-CN" sz="2200" b="0" dirty="0" smtClean="0"/>
              <a:t>1993</a:t>
            </a:r>
            <a:r>
              <a:rPr lang="zh-CN" altLang="en-US" sz="2200" b="0" dirty="0" smtClean="0"/>
              <a:t>年</a:t>
            </a:r>
            <a:r>
              <a:rPr lang="en-US" altLang="zh-CN" sz="2200" b="0" dirty="0" smtClean="0"/>
              <a:t>6</a:t>
            </a:r>
            <a:r>
              <a:rPr lang="zh-CN" altLang="en-US" sz="2200" b="0" dirty="0" smtClean="0"/>
              <a:t>月作为互联网工程工作小组（</a:t>
            </a:r>
            <a:r>
              <a:rPr lang="en-US" altLang="zh-CN" sz="2200" b="0" dirty="0" smtClean="0"/>
              <a:t>IETF</a:t>
            </a:r>
            <a:r>
              <a:rPr lang="zh-CN" altLang="en-US" sz="2200" b="0" dirty="0" smtClean="0"/>
              <a:t>）工作草案发布；</a:t>
            </a:r>
          </a:p>
          <a:p>
            <a:r>
              <a:rPr lang="en-US" altLang="zh-CN" sz="2200" b="0" dirty="0" smtClean="0"/>
              <a:t>HTML2.0</a:t>
            </a:r>
            <a:r>
              <a:rPr lang="zh-CN" altLang="en-US" sz="2200" b="0" dirty="0" smtClean="0"/>
              <a:t>：</a:t>
            </a:r>
            <a:r>
              <a:rPr lang="en-US" altLang="zh-CN" sz="2200" b="0" dirty="0" smtClean="0"/>
              <a:t>1995</a:t>
            </a:r>
            <a:r>
              <a:rPr lang="zh-CN" altLang="en-US" sz="2200" b="0" dirty="0" smtClean="0"/>
              <a:t>年</a:t>
            </a:r>
            <a:r>
              <a:rPr lang="en-US" altLang="zh-CN" sz="2200" b="0" dirty="0" smtClean="0"/>
              <a:t>11</a:t>
            </a:r>
            <a:r>
              <a:rPr lang="zh-CN" altLang="en-US" sz="2200" b="0" dirty="0" smtClean="0"/>
              <a:t>月作为</a:t>
            </a:r>
            <a:r>
              <a:rPr lang="en-US" altLang="zh-CN" sz="2200" b="0" dirty="0" smtClean="0"/>
              <a:t>RFC 1866</a:t>
            </a:r>
            <a:r>
              <a:rPr lang="zh-CN" altLang="en-US" sz="2200" b="0" dirty="0" smtClean="0"/>
              <a:t>发布，在</a:t>
            </a:r>
            <a:r>
              <a:rPr lang="en-US" altLang="zh-CN" sz="2200" b="0" dirty="0" smtClean="0"/>
              <a:t>RFC 2854</a:t>
            </a:r>
            <a:r>
              <a:rPr lang="zh-CN" altLang="en-US" sz="2200" b="0" dirty="0" smtClean="0"/>
              <a:t>于</a:t>
            </a:r>
            <a:r>
              <a:rPr lang="en-US" altLang="zh-CN" sz="2200" b="0" dirty="0" smtClean="0"/>
              <a:t>2000</a:t>
            </a:r>
            <a:r>
              <a:rPr lang="zh-CN" altLang="en-US" sz="2200" b="0" dirty="0" smtClean="0"/>
              <a:t>年</a:t>
            </a:r>
            <a:r>
              <a:rPr lang="en-US" altLang="zh-CN" sz="2200" b="0" dirty="0" smtClean="0"/>
              <a:t>6</a:t>
            </a:r>
            <a:r>
              <a:rPr lang="zh-CN" altLang="en-US" sz="2200" b="0" dirty="0" smtClean="0"/>
              <a:t>月发布之后被宣布已经过时。</a:t>
            </a:r>
          </a:p>
          <a:p>
            <a:r>
              <a:rPr lang="en-US" altLang="zh-CN" sz="2200" b="0" dirty="0" smtClean="0"/>
              <a:t>HTML3.2</a:t>
            </a:r>
            <a:r>
              <a:rPr lang="zh-CN" altLang="en-US" sz="2200" b="0" dirty="0" smtClean="0"/>
              <a:t>：</a:t>
            </a:r>
            <a:r>
              <a:rPr lang="en-US" altLang="zh-CN" sz="2200" b="0" dirty="0" smtClean="0"/>
              <a:t>1996</a:t>
            </a:r>
            <a:r>
              <a:rPr lang="zh-CN" altLang="en-US" sz="2200" b="0" dirty="0" smtClean="0"/>
              <a:t>年</a:t>
            </a:r>
            <a:r>
              <a:rPr lang="en-US" altLang="zh-CN" sz="2200" b="0" dirty="0" smtClean="0"/>
              <a:t>1</a:t>
            </a:r>
            <a:r>
              <a:rPr lang="zh-CN" altLang="en-US" sz="2200" b="0" dirty="0" smtClean="0"/>
              <a:t>月</a:t>
            </a:r>
            <a:r>
              <a:rPr lang="en-US" altLang="zh-CN" sz="2200" b="0" dirty="0" smtClean="0"/>
              <a:t>14</a:t>
            </a:r>
            <a:r>
              <a:rPr lang="zh-CN" altLang="en-US" sz="2200" b="0" dirty="0" smtClean="0"/>
              <a:t>日发布，</a:t>
            </a:r>
            <a:r>
              <a:rPr lang="en-US" altLang="zh-CN" sz="2200" b="0" dirty="0" smtClean="0"/>
              <a:t>W3C</a:t>
            </a:r>
            <a:r>
              <a:rPr lang="zh-CN" altLang="en-US" sz="2200" b="0" dirty="0" smtClean="0"/>
              <a:t>推荐标准。</a:t>
            </a:r>
          </a:p>
          <a:p>
            <a:r>
              <a:rPr lang="en-US" altLang="zh-CN" sz="2200" b="0" dirty="0" smtClean="0"/>
              <a:t>HTML4.0</a:t>
            </a:r>
            <a:r>
              <a:rPr lang="zh-CN" altLang="en-US" sz="2200" b="0" dirty="0" smtClean="0"/>
              <a:t>：</a:t>
            </a:r>
            <a:r>
              <a:rPr lang="en-US" altLang="zh-CN" sz="2200" b="0" dirty="0" smtClean="0"/>
              <a:t>1997</a:t>
            </a:r>
            <a:r>
              <a:rPr lang="zh-CN" altLang="en-US" sz="2200" b="0" dirty="0" smtClean="0"/>
              <a:t>年</a:t>
            </a:r>
            <a:r>
              <a:rPr lang="en-US" altLang="zh-CN" sz="2200" b="0" dirty="0" smtClean="0"/>
              <a:t>12</a:t>
            </a:r>
            <a:r>
              <a:rPr lang="zh-CN" altLang="en-US" sz="2200" b="0" dirty="0" smtClean="0"/>
              <a:t>月</a:t>
            </a:r>
            <a:r>
              <a:rPr lang="en-US" altLang="zh-CN" sz="2200" b="0" dirty="0" smtClean="0"/>
              <a:t>18</a:t>
            </a:r>
            <a:r>
              <a:rPr lang="zh-CN" altLang="en-US" sz="2200" b="0" dirty="0" smtClean="0"/>
              <a:t>日发布，</a:t>
            </a:r>
            <a:r>
              <a:rPr lang="en-US" altLang="zh-CN" sz="2200" b="0" dirty="0" smtClean="0"/>
              <a:t>W3C</a:t>
            </a:r>
            <a:r>
              <a:rPr lang="zh-CN" altLang="en-US" sz="2200" b="0" dirty="0" smtClean="0"/>
              <a:t>推荐标准。</a:t>
            </a:r>
          </a:p>
          <a:p>
            <a:r>
              <a:rPr lang="en-US" altLang="zh-CN" sz="2200" b="0" dirty="0" smtClean="0"/>
              <a:t>HTML4.01</a:t>
            </a:r>
            <a:r>
              <a:rPr lang="zh-CN" altLang="en-US" sz="2200" b="0" dirty="0" smtClean="0"/>
              <a:t>：</a:t>
            </a:r>
            <a:r>
              <a:rPr lang="en-US" altLang="zh-CN" sz="2200" b="0" dirty="0" smtClean="0"/>
              <a:t>1999</a:t>
            </a:r>
            <a:r>
              <a:rPr lang="zh-CN" altLang="en-US" sz="2200" b="0" dirty="0" smtClean="0"/>
              <a:t>年</a:t>
            </a:r>
            <a:r>
              <a:rPr lang="en-US" altLang="zh-CN" sz="2200" b="0" dirty="0" smtClean="0"/>
              <a:t>12</a:t>
            </a:r>
            <a:r>
              <a:rPr lang="zh-CN" altLang="en-US" sz="2200" b="0" dirty="0" smtClean="0"/>
              <a:t>月</a:t>
            </a:r>
            <a:r>
              <a:rPr lang="en-US" altLang="zh-CN" sz="2200" b="0" dirty="0" smtClean="0"/>
              <a:t>24</a:t>
            </a:r>
            <a:r>
              <a:rPr lang="zh-CN" altLang="en-US" sz="2200" b="0" dirty="0" smtClean="0"/>
              <a:t>日发布，</a:t>
            </a:r>
            <a:r>
              <a:rPr lang="en-US" altLang="zh-CN" sz="2200" b="0" dirty="0" smtClean="0"/>
              <a:t>W3C</a:t>
            </a:r>
            <a:r>
              <a:rPr lang="zh-CN" altLang="en-US" sz="2200" b="0" dirty="0" smtClean="0"/>
              <a:t>推荐标准。</a:t>
            </a:r>
          </a:p>
          <a:p>
            <a:r>
              <a:rPr lang="en-US" altLang="zh-CN" sz="2200" dirty="0" smtClean="0">
                <a:solidFill>
                  <a:srgbClr val="0000FA"/>
                </a:solidFill>
              </a:rPr>
              <a:t>HTML5</a:t>
            </a:r>
            <a:r>
              <a:rPr lang="zh-CN" altLang="en-US" sz="2200" dirty="0" smtClean="0">
                <a:solidFill>
                  <a:srgbClr val="0000FA"/>
                </a:solidFill>
              </a:rPr>
              <a:t>：</a:t>
            </a:r>
            <a:r>
              <a:rPr lang="en-US" altLang="zh-CN" sz="2200" dirty="0" smtClean="0">
                <a:solidFill>
                  <a:srgbClr val="0000FA"/>
                </a:solidFill>
              </a:rPr>
              <a:t>2014</a:t>
            </a:r>
            <a:r>
              <a:rPr lang="zh-CN" altLang="en-US" sz="2200" dirty="0" smtClean="0">
                <a:solidFill>
                  <a:srgbClr val="0000FA"/>
                </a:solidFill>
              </a:rPr>
              <a:t>年</a:t>
            </a:r>
            <a:r>
              <a:rPr lang="en-US" altLang="zh-CN" sz="2200" dirty="0" smtClean="0">
                <a:solidFill>
                  <a:srgbClr val="0000FA"/>
                </a:solidFill>
              </a:rPr>
              <a:t>10</a:t>
            </a:r>
            <a:r>
              <a:rPr lang="zh-CN" altLang="en-US" sz="2200" dirty="0" smtClean="0">
                <a:solidFill>
                  <a:srgbClr val="0000FA"/>
                </a:solidFill>
              </a:rPr>
              <a:t>月</a:t>
            </a:r>
            <a:r>
              <a:rPr lang="en-US" altLang="zh-CN" sz="2200" dirty="0" smtClean="0">
                <a:solidFill>
                  <a:srgbClr val="0000FA"/>
                </a:solidFill>
              </a:rPr>
              <a:t>28</a:t>
            </a:r>
            <a:r>
              <a:rPr lang="zh-CN" altLang="en-US" sz="2200" dirty="0" smtClean="0">
                <a:solidFill>
                  <a:srgbClr val="0000FA"/>
                </a:solidFill>
              </a:rPr>
              <a:t>日发布，</a:t>
            </a:r>
            <a:r>
              <a:rPr lang="en-US" altLang="zh-CN" sz="2200" dirty="0">
                <a:solidFill>
                  <a:srgbClr val="0000FA"/>
                </a:solidFill>
              </a:rPr>
              <a:t> W3C</a:t>
            </a:r>
            <a:r>
              <a:rPr lang="zh-CN" altLang="en-US" sz="2200" dirty="0">
                <a:solidFill>
                  <a:srgbClr val="0000FA"/>
                </a:solidFill>
              </a:rPr>
              <a:t>推荐标准。</a:t>
            </a:r>
            <a:endParaRPr lang="zh-CN" altLang="en-US" sz="2200" dirty="0" smtClean="0">
              <a:solidFill>
                <a:srgbClr val="0000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03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1.3.2  CSS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895350"/>
            <a:ext cx="8169275" cy="1475184"/>
          </a:xfrm>
        </p:spPr>
        <p:txBody>
          <a:bodyPr/>
          <a:lstStyle/>
          <a:p>
            <a:r>
              <a:rPr lang="zh-CN" altLang="en-US" sz="2200" dirty="0" smtClean="0"/>
              <a:t>层叠样式表</a:t>
            </a:r>
            <a:r>
              <a:rPr lang="en-US" altLang="zh-CN" sz="2200" dirty="0" smtClean="0"/>
              <a:t>CSS</a:t>
            </a:r>
            <a:r>
              <a:rPr lang="zh-CN" altLang="en-US" sz="2200" dirty="0" smtClean="0"/>
              <a:t>（</a:t>
            </a:r>
            <a:r>
              <a:rPr lang="en-US" altLang="zh-CN" sz="2200" dirty="0" smtClean="0"/>
              <a:t>Cascading Style Sheet</a:t>
            </a:r>
            <a:r>
              <a:rPr lang="zh-CN" altLang="en-US" sz="2200" dirty="0" smtClean="0"/>
              <a:t>）级联样式表 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 smtClean="0"/>
              <a:t>1.CSS</a:t>
            </a:r>
            <a:r>
              <a:rPr lang="zh-CN" altLang="en-US" sz="2200" dirty="0" smtClean="0"/>
              <a:t>作用</a:t>
            </a:r>
          </a:p>
          <a:p>
            <a:pPr>
              <a:buFont typeface="Wingdings" pitchFamily="2" charset="2"/>
              <a:buNone/>
            </a:pPr>
            <a:r>
              <a:rPr lang="zh-CN" altLang="en-US" sz="2200" dirty="0" smtClean="0"/>
              <a:t>         可以有效地对页面的布局、字体、颜色、背景和其它效果实现更加精确的控制 。</a:t>
            </a:r>
          </a:p>
          <a:p>
            <a:pPr>
              <a:buFont typeface="Wingdings" pitchFamily="2" charset="2"/>
              <a:buNone/>
            </a:pPr>
            <a:endParaRPr lang="zh-CN" altLang="en-US" dirty="0" smtClean="0">
              <a:ea typeface="宋体" pitchFamily="2" charset="-122"/>
            </a:endParaRPr>
          </a:p>
          <a:p>
            <a:pPr>
              <a:buNone/>
            </a:pP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76800" y="3105150"/>
            <a:ext cx="4114800" cy="9971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p{</a:t>
            </a:r>
          </a:p>
          <a:p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font-size:24px;font-family:</a:t>
            </a:r>
            <a:r>
              <a:rPr lang="zh-CN" altLang="en-US" sz="1400" dirty="0" smtClean="0">
                <a:latin typeface="Verdana" panose="020B0604030504040204" pitchFamily="34" charset="0"/>
                <a:cs typeface="Verdana" panose="020B0604030504040204" pitchFamily="34" charset="0"/>
              </a:rPr>
              <a:t>黑体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text-indent:2em;color:#FF0000; }  </a:t>
            </a:r>
          </a:p>
          <a:p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#div1 p{ font-size:18px; </a:t>
            </a:r>
            <a:r>
              <a:rPr lang="en-US" altLang="zh-CN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color:blue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}</a:t>
            </a:r>
          </a:p>
        </p:txBody>
      </p:sp>
      <p:sp>
        <p:nvSpPr>
          <p:cNvPr id="8" name="矩形 7"/>
          <p:cNvSpPr/>
          <p:nvPr/>
        </p:nvSpPr>
        <p:spPr>
          <a:xfrm>
            <a:off x="990600" y="2724150"/>
            <a:ext cx="3733800" cy="16650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&lt;body&gt;</a:t>
            </a:r>
          </a:p>
          <a:p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&lt;p&gt;</a:t>
            </a:r>
            <a:r>
              <a:rPr lang="zh-CN" altLang="en-US" sz="1400" dirty="0" smtClean="0">
                <a:latin typeface="Verdana" panose="020B0604030504040204" pitchFamily="34" charset="0"/>
                <a:cs typeface="Verdana" panose="020B0604030504040204" pitchFamily="34" charset="0"/>
              </a:rPr>
              <a:t>这是独立段落！字号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24px&lt;/p&gt;</a:t>
            </a:r>
          </a:p>
          <a:p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&lt;div id="div1" class=""&gt;</a:t>
            </a:r>
          </a:p>
          <a:p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&lt;p&gt;</a:t>
            </a:r>
            <a:r>
              <a:rPr lang="zh-CN" altLang="en-US" sz="1400" dirty="0" smtClean="0">
                <a:latin typeface="Verdana" panose="020B0604030504040204" pitchFamily="34" charset="0"/>
                <a:cs typeface="Verdana" panose="020B0604030504040204" pitchFamily="34" charset="0"/>
              </a:rPr>
              <a:t>这是图层中的段落！字号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18px&lt;/p&gt;</a:t>
            </a:r>
          </a:p>
          <a:p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&lt;/div&gt;</a:t>
            </a:r>
          </a:p>
          <a:p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&lt;/body&gt;</a:t>
            </a:r>
            <a:endParaRPr lang="zh-CN" altLang="en-US" sz="1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87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1.3.2  CSS</a:t>
            </a:r>
            <a:r>
              <a:rPr lang="zh-CN" altLang="en-US" smtClean="0"/>
              <a:t>（续）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200" dirty="0" smtClean="0"/>
              <a:t>2.CSS</a:t>
            </a:r>
            <a:r>
              <a:rPr lang="zh-CN" altLang="en-US" sz="2200" dirty="0" smtClean="0"/>
              <a:t>发展历史</a:t>
            </a:r>
          </a:p>
          <a:p>
            <a:r>
              <a:rPr lang="en-US" altLang="zh-CN" sz="2200" b="0" dirty="0" smtClean="0"/>
              <a:t>CSS1: 1996</a:t>
            </a:r>
            <a:r>
              <a:rPr lang="zh-CN" altLang="en-US" sz="2200" b="0" dirty="0" smtClean="0"/>
              <a:t>年</a:t>
            </a:r>
            <a:r>
              <a:rPr lang="en-US" altLang="zh-CN" sz="2200" b="0" dirty="0" smtClean="0"/>
              <a:t>12</a:t>
            </a:r>
            <a:r>
              <a:rPr lang="zh-CN" altLang="en-US" sz="2200" b="0" dirty="0" smtClean="0"/>
              <a:t>月</a:t>
            </a:r>
            <a:r>
              <a:rPr lang="en-US" altLang="zh-CN" sz="2200" b="0" dirty="0" smtClean="0"/>
              <a:t>17</a:t>
            </a:r>
            <a:r>
              <a:rPr lang="zh-CN" altLang="en-US" sz="2200" b="0" dirty="0" smtClean="0"/>
              <a:t>日发布，</a:t>
            </a:r>
            <a:r>
              <a:rPr lang="en-US" altLang="zh-CN" sz="2200" b="0" dirty="0" smtClean="0"/>
              <a:t>W3C</a:t>
            </a:r>
            <a:r>
              <a:rPr lang="zh-CN" altLang="en-US" sz="2200" b="0" dirty="0" smtClean="0"/>
              <a:t>推荐标准，</a:t>
            </a:r>
            <a:r>
              <a:rPr lang="en-US" altLang="zh-CN" sz="2200" b="0" dirty="0" smtClean="0"/>
              <a:t>1999</a:t>
            </a:r>
            <a:r>
              <a:rPr lang="zh-CN" altLang="en-US" sz="2200" b="0" dirty="0" smtClean="0"/>
              <a:t>年</a:t>
            </a:r>
            <a:r>
              <a:rPr lang="en-US" altLang="zh-CN" sz="2200" b="0" dirty="0" smtClean="0"/>
              <a:t>1</a:t>
            </a:r>
            <a:r>
              <a:rPr lang="zh-CN" altLang="en-US" sz="2200" b="0" dirty="0" smtClean="0"/>
              <a:t>月</a:t>
            </a:r>
            <a:r>
              <a:rPr lang="en-US" altLang="zh-CN" sz="2200" b="0" dirty="0" smtClean="0"/>
              <a:t>11</a:t>
            </a:r>
            <a:r>
              <a:rPr lang="zh-CN" altLang="en-US" sz="2200" b="0" dirty="0" smtClean="0"/>
              <a:t>日重新修订； </a:t>
            </a:r>
          </a:p>
          <a:p>
            <a:r>
              <a:rPr lang="en-US" altLang="zh-CN" sz="2200" b="0" dirty="0" smtClean="0"/>
              <a:t>CSS2</a:t>
            </a:r>
            <a:r>
              <a:rPr lang="zh-CN" altLang="en-US" sz="2200" b="0" dirty="0" smtClean="0"/>
              <a:t>：</a:t>
            </a:r>
            <a:r>
              <a:rPr lang="en-US" altLang="zh-CN" sz="2200" b="0" dirty="0" smtClean="0"/>
              <a:t>1999</a:t>
            </a:r>
            <a:r>
              <a:rPr lang="zh-CN" altLang="en-US" sz="2200" b="0" dirty="0" smtClean="0"/>
              <a:t>年</a:t>
            </a:r>
            <a:r>
              <a:rPr lang="en-US" altLang="zh-CN" sz="2200" b="0" dirty="0" smtClean="0"/>
              <a:t>1</a:t>
            </a:r>
            <a:r>
              <a:rPr lang="zh-CN" altLang="en-US" sz="2200" b="0" dirty="0" smtClean="0"/>
              <a:t>月</a:t>
            </a:r>
            <a:r>
              <a:rPr lang="en-US" altLang="zh-CN" sz="2200" b="0" dirty="0" smtClean="0"/>
              <a:t>11</a:t>
            </a:r>
            <a:r>
              <a:rPr lang="zh-CN" altLang="en-US" sz="2200" b="0" dirty="0" smtClean="0"/>
              <a:t>日发布，</a:t>
            </a:r>
            <a:r>
              <a:rPr lang="en-US" altLang="zh-CN" sz="2200" b="0" dirty="0" smtClean="0"/>
              <a:t>W3C</a:t>
            </a:r>
            <a:r>
              <a:rPr lang="zh-CN" altLang="en-US" sz="2200" b="0" dirty="0" smtClean="0"/>
              <a:t>推荐标准，</a:t>
            </a:r>
            <a:r>
              <a:rPr lang="en-US" altLang="zh-CN" sz="2200" b="0" dirty="0" smtClean="0"/>
              <a:t>CSS2</a:t>
            </a:r>
            <a:r>
              <a:rPr lang="zh-CN" altLang="en-US" sz="2200" b="0" dirty="0" smtClean="0"/>
              <a:t>添加了对媒介（打印机和听觉设备）、可下载字体的支持； </a:t>
            </a:r>
          </a:p>
          <a:p>
            <a:r>
              <a:rPr lang="en-US" altLang="zh-CN" sz="2200" b="0" dirty="0" smtClean="0"/>
              <a:t>CSS3</a:t>
            </a:r>
            <a:r>
              <a:rPr lang="zh-CN" altLang="en-US" sz="2200" b="0" dirty="0" smtClean="0"/>
              <a:t>：计划将 </a:t>
            </a:r>
            <a:r>
              <a:rPr lang="en-US" altLang="zh-CN" sz="2200" b="0" dirty="0" smtClean="0"/>
              <a:t>CSS </a:t>
            </a:r>
            <a:r>
              <a:rPr lang="zh-CN" altLang="en-US" sz="2200" b="0" dirty="0" smtClean="0"/>
              <a:t>划分为更小的模块，这些模块包括：盒子模型、列表模块、超链接方式 、语言模块 、背景和边框 、文字特效 、多栏布局等。</a:t>
            </a:r>
          </a:p>
          <a:p>
            <a:endParaRPr lang="zh-CN" altLang="en-US" dirty="0" smtClean="0">
              <a:ea typeface="宋体" pitchFamily="2" charset="-122"/>
            </a:endParaRPr>
          </a:p>
          <a:p>
            <a:endParaRPr lang="zh-CN" altLang="en-US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539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09600" indent="-609600"/>
            <a:r>
              <a:rPr lang="en-US" altLang="zh-CN" smtClean="0"/>
              <a:t>1.3.3 JavaScript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dirty="0" smtClean="0"/>
              <a:t>         </a:t>
            </a:r>
            <a:r>
              <a:rPr lang="en-US" altLang="zh-CN" sz="2200" b="0" dirty="0" smtClean="0"/>
              <a:t>JavaScript</a:t>
            </a:r>
            <a:r>
              <a:rPr lang="zh-CN" altLang="en-US" sz="2200" b="0" dirty="0" smtClean="0"/>
              <a:t>的出现使得网页和用户之间实现了一种实时性的、动态的、交互性的关系，使网页包含更多活跃元素和更加精彩的内容。 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b="0" dirty="0" smtClean="0"/>
              <a:t>        1.JavaScript</a:t>
            </a:r>
            <a:r>
              <a:rPr lang="zh-CN" altLang="en-US" sz="2200" b="0" dirty="0" smtClean="0"/>
              <a:t>由来。</a:t>
            </a:r>
            <a:r>
              <a:rPr lang="en-US" altLang="zh-CN" sz="2200" b="0" dirty="0" smtClean="0"/>
              <a:t>JavaScript</a:t>
            </a:r>
            <a:r>
              <a:rPr lang="zh-CN" altLang="en-US" sz="2200" b="0" dirty="0" smtClean="0"/>
              <a:t>最初由网景公司（</a:t>
            </a:r>
            <a:r>
              <a:rPr lang="en-US" altLang="zh-CN" sz="2200" b="0" dirty="0" smtClean="0"/>
              <a:t>Netscape</a:t>
            </a:r>
            <a:r>
              <a:rPr lang="zh-CN" altLang="en-US" sz="2200" b="0" dirty="0" smtClean="0"/>
              <a:t>）的</a:t>
            </a:r>
            <a:r>
              <a:rPr lang="en-US" altLang="zh-CN" sz="2200" b="0" dirty="0" smtClean="0"/>
              <a:t>Brendan </a:t>
            </a:r>
            <a:r>
              <a:rPr lang="en-US" altLang="zh-CN" sz="2200" b="0" dirty="0" err="1" smtClean="0"/>
              <a:t>Eich</a:t>
            </a:r>
            <a:r>
              <a:rPr lang="zh-CN" altLang="en-US" sz="2200" b="0" dirty="0" smtClean="0"/>
              <a:t>设计，是一种由</a:t>
            </a:r>
            <a:r>
              <a:rPr lang="en-US" altLang="zh-CN" sz="2200" b="0" dirty="0" smtClean="0"/>
              <a:t>Netscape</a:t>
            </a:r>
            <a:r>
              <a:rPr lang="zh-CN" altLang="en-US" sz="2200" b="0" dirty="0" smtClean="0"/>
              <a:t>的</a:t>
            </a:r>
            <a:r>
              <a:rPr lang="en-US" altLang="zh-CN" sz="2200" b="0" dirty="0" err="1" smtClean="0"/>
              <a:t>LiveScript</a:t>
            </a:r>
            <a:r>
              <a:rPr lang="zh-CN" altLang="en-US" sz="2200" b="0" dirty="0" smtClean="0"/>
              <a:t>发展而来的客户端脚本语言，主要目的是为了解决服务器端语言，提供数据验证的基本功能。 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b="0" dirty="0" smtClean="0"/>
              <a:t>        2.JavaScript</a:t>
            </a:r>
            <a:r>
              <a:rPr lang="zh-CN" altLang="en-US" sz="2200" b="0" dirty="0" smtClean="0"/>
              <a:t>组成。一个完整的</a:t>
            </a:r>
            <a:r>
              <a:rPr lang="en-US" altLang="zh-CN" sz="2200" b="0" dirty="0" smtClean="0"/>
              <a:t>JavaScript</a:t>
            </a:r>
            <a:r>
              <a:rPr lang="zh-CN" altLang="en-US" sz="2200" b="0" dirty="0" smtClean="0"/>
              <a:t>实现是由以下</a:t>
            </a:r>
            <a:r>
              <a:rPr lang="en-US" altLang="zh-CN" sz="2200" b="0" dirty="0" smtClean="0"/>
              <a:t>3</a:t>
            </a:r>
            <a:r>
              <a:rPr lang="zh-CN" altLang="en-US" sz="2200" b="0" dirty="0" smtClean="0"/>
              <a:t>个不同部分组成的：核心（</a:t>
            </a:r>
            <a:r>
              <a:rPr lang="en-US" altLang="zh-CN" sz="2200" b="0" dirty="0" err="1" smtClean="0"/>
              <a:t>ECMAScript</a:t>
            </a:r>
            <a:r>
              <a:rPr lang="zh-CN" altLang="en-US" sz="2200" b="0" dirty="0" smtClean="0"/>
              <a:t>）、文档对象模型（</a:t>
            </a:r>
            <a:r>
              <a:rPr lang="en-US" altLang="zh-CN" sz="2200" b="0" dirty="0" smtClean="0"/>
              <a:t>DOM</a:t>
            </a:r>
            <a:r>
              <a:rPr lang="zh-CN" altLang="en-US" sz="2200" b="0" dirty="0" smtClean="0"/>
              <a:t>）、浏览器对象模型（</a:t>
            </a:r>
            <a:r>
              <a:rPr lang="en-US" altLang="zh-CN" sz="2200" b="0" dirty="0" smtClean="0"/>
              <a:t>BOM</a:t>
            </a:r>
            <a:r>
              <a:rPr lang="zh-CN" altLang="en-US" sz="2200" b="0" dirty="0" smtClean="0"/>
              <a:t>） 。</a:t>
            </a:r>
          </a:p>
        </p:txBody>
      </p:sp>
    </p:spTree>
    <p:extLst>
      <p:ext uri="{BB962C8B-B14F-4D97-AF65-F5344CB8AC3E}">
        <p14:creationId xmlns:p14="http://schemas.microsoft.com/office/powerpoint/2010/main" val="406818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1.3.4  HTML DOM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810817"/>
            <a:ext cx="8169275" cy="221813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 smtClean="0"/>
              <a:t>HTML DOM</a:t>
            </a:r>
            <a:r>
              <a:rPr lang="zh-CN" altLang="en-US" sz="2200" b="0" dirty="0" smtClean="0"/>
              <a:t>是</a:t>
            </a:r>
            <a:r>
              <a:rPr lang="en-US" altLang="zh-CN" sz="2200" b="0" dirty="0" smtClean="0"/>
              <a:t>Document Object Model</a:t>
            </a:r>
            <a:r>
              <a:rPr lang="zh-CN" altLang="en-US" sz="2200" b="0" dirty="0" smtClean="0"/>
              <a:t>文档对象模型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b="0" dirty="0" smtClean="0"/>
              <a:t>   1.DOM</a:t>
            </a:r>
            <a:r>
              <a:rPr lang="zh-CN" altLang="en-US" sz="2200" b="0" dirty="0" smtClean="0"/>
              <a:t>由来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 smtClean="0"/>
              <a:t>      DOM</a:t>
            </a:r>
            <a:r>
              <a:rPr lang="zh-CN" altLang="en-US" sz="2200" b="0" dirty="0" smtClean="0"/>
              <a:t>的历史追溯至</a:t>
            </a:r>
            <a:r>
              <a:rPr lang="en-US" altLang="zh-CN" sz="2200" b="0" dirty="0" smtClean="0"/>
              <a:t>1990</a:t>
            </a:r>
            <a:r>
              <a:rPr lang="zh-CN" altLang="en-US" sz="2200" b="0" dirty="0" smtClean="0"/>
              <a:t>年以后代后期</a:t>
            </a:r>
            <a:r>
              <a:rPr lang="en-US" altLang="zh-CN" sz="2200" b="0" dirty="0" smtClean="0"/>
              <a:t>Microsoft</a:t>
            </a:r>
            <a:r>
              <a:rPr lang="zh-CN" altLang="en-US" sz="2200" b="0" dirty="0" smtClean="0"/>
              <a:t>与</a:t>
            </a:r>
            <a:r>
              <a:rPr lang="en-US" altLang="zh-CN" sz="2200" b="0" dirty="0" smtClean="0"/>
              <a:t>Netscape</a:t>
            </a:r>
            <a:r>
              <a:rPr lang="zh-CN" altLang="en-US" sz="2200" b="0" dirty="0" smtClean="0"/>
              <a:t>的“浏览器大战”，双方为了在</a:t>
            </a:r>
            <a:r>
              <a:rPr lang="en-US" altLang="zh-CN" sz="2200" b="0" dirty="0" smtClean="0"/>
              <a:t>JavaScript</a:t>
            </a:r>
            <a:r>
              <a:rPr lang="zh-CN" altLang="en-US" sz="2200" b="0" dirty="0" smtClean="0"/>
              <a:t>与</a:t>
            </a:r>
            <a:r>
              <a:rPr lang="en-US" altLang="zh-CN" sz="2200" b="0" dirty="0" err="1" smtClean="0"/>
              <a:t>JScript</a:t>
            </a:r>
            <a:r>
              <a:rPr lang="zh-CN" altLang="en-US" sz="2200" b="0" dirty="0" smtClean="0"/>
              <a:t>一决生死，于是大规模的赋予浏览器强大的功能。 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b="0" dirty="0" smtClean="0"/>
              <a:t>   2.DOM</a:t>
            </a:r>
            <a:r>
              <a:rPr lang="zh-CN" altLang="en-US" sz="2200" b="0" dirty="0" smtClean="0"/>
              <a:t>结构</a:t>
            </a:r>
          </a:p>
          <a:p>
            <a:pPr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</a:endParaRPr>
          </a:p>
        </p:txBody>
      </p:sp>
      <p:pic>
        <p:nvPicPr>
          <p:cNvPr id="18436" name="Picture 4" descr="DOM HTML TRE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2628901"/>
            <a:ext cx="4624388" cy="188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573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应用项目开发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989013" y="810816"/>
            <a:ext cx="8018462" cy="3792140"/>
          </a:xfrm>
        </p:spPr>
        <p:txBody>
          <a:bodyPr/>
          <a:lstStyle/>
          <a:p>
            <a:r>
              <a:rPr lang="zh-CN" altLang="en-US" sz="2200" b="0" dirty="0" smtClean="0"/>
              <a:t>计算机发展的历史</a:t>
            </a:r>
            <a:endParaRPr lang="en-US" altLang="zh-CN" sz="2200" b="0" dirty="0" smtClean="0"/>
          </a:p>
          <a:p>
            <a:pPr lvl="1"/>
            <a:r>
              <a:rPr lang="zh-CN" altLang="en-US" sz="2000" b="0" dirty="0" smtClean="0"/>
              <a:t>大型机，小型机，服务器，</a:t>
            </a:r>
            <a:r>
              <a:rPr lang="en-US" altLang="zh-CN" sz="2000" b="0" dirty="0" smtClean="0"/>
              <a:t>PC</a:t>
            </a:r>
            <a:r>
              <a:rPr lang="zh-CN" altLang="en-US" sz="2000" b="0" dirty="0" smtClean="0"/>
              <a:t>机，手机、智能设备；</a:t>
            </a:r>
            <a:endParaRPr lang="en-US" altLang="zh-CN" sz="2000" b="0" dirty="0" smtClean="0"/>
          </a:p>
          <a:p>
            <a:r>
              <a:rPr lang="zh-CN" altLang="en-US" sz="2200" b="0" dirty="0" smtClean="0"/>
              <a:t>程序设计语言</a:t>
            </a:r>
            <a:endParaRPr lang="en-US" altLang="zh-CN" sz="2200" b="0" dirty="0" smtClean="0"/>
          </a:p>
          <a:p>
            <a:pPr lvl="1"/>
            <a:r>
              <a:rPr lang="en-US" altLang="zh-CN" sz="2000" b="0" dirty="0"/>
              <a:t>C+</a:t>
            </a:r>
            <a:r>
              <a:rPr lang="zh-CN" altLang="en-US" sz="2000" b="0" dirty="0" smtClean="0"/>
              <a:t>， </a:t>
            </a:r>
            <a:r>
              <a:rPr lang="en-US" altLang="zh-CN" sz="2000" b="0" dirty="0" smtClean="0"/>
              <a:t>Java</a:t>
            </a:r>
            <a:r>
              <a:rPr lang="zh-CN" altLang="en-US" sz="2000" b="0" dirty="0" smtClean="0"/>
              <a:t>， </a:t>
            </a:r>
            <a:r>
              <a:rPr lang="en-US" altLang="zh-CN" sz="2000" b="0" dirty="0" err="1" smtClean="0"/>
              <a:t>JavaStrip</a:t>
            </a:r>
            <a:r>
              <a:rPr lang="zh-CN" altLang="en-US" sz="2000" b="0" dirty="0" smtClean="0"/>
              <a:t>， </a:t>
            </a:r>
            <a:r>
              <a:rPr lang="en-US" altLang="zh-CN" sz="2000" b="0" dirty="0" smtClean="0"/>
              <a:t>Python</a:t>
            </a:r>
            <a:r>
              <a:rPr lang="zh-CN" altLang="en-US" sz="2000" b="0" dirty="0" smtClean="0"/>
              <a:t>，其他语言</a:t>
            </a:r>
            <a:endParaRPr lang="en-US" altLang="zh-CN" sz="2000" b="0" dirty="0" smtClean="0"/>
          </a:p>
          <a:p>
            <a:r>
              <a:rPr lang="zh-CN" altLang="en-US" sz="2200" b="0" dirty="0" smtClean="0"/>
              <a:t>应用系统</a:t>
            </a:r>
            <a:endParaRPr lang="en-US" altLang="zh-CN" sz="2200" b="0" dirty="0" smtClean="0"/>
          </a:p>
          <a:p>
            <a:pPr lvl="1"/>
            <a:r>
              <a:rPr lang="zh-CN" altLang="en-US" sz="2000" b="0" dirty="0" smtClean="0"/>
              <a:t>单机系统、分布式结构、嵌入式系统               </a:t>
            </a:r>
          </a:p>
          <a:p>
            <a:r>
              <a:rPr lang="zh-CN" altLang="en-US" sz="2200" b="0" dirty="0" smtClean="0"/>
              <a:t>计算模式</a:t>
            </a:r>
            <a:endParaRPr lang="en-US" altLang="zh-CN" sz="2200" b="0" dirty="0" smtClean="0"/>
          </a:p>
          <a:p>
            <a:pPr lvl="1"/>
            <a:r>
              <a:rPr lang="zh-CN" altLang="en-US" sz="2000" b="0" dirty="0" smtClean="0"/>
              <a:t>分布式计算、微服务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1.3.4  HTML DOM</a:t>
            </a:r>
            <a:r>
              <a:rPr lang="zh-CN" altLang="en-US" smtClean="0"/>
              <a:t>（续）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200" b="0" dirty="0" smtClean="0"/>
              <a:t>3.HTML DOM Level</a:t>
            </a:r>
          </a:p>
          <a:p>
            <a:r>
              <a:rPr lang="en-US" altLang="zh-CN" sz="2200" b="0" dirty="0" smtClean="0"/>
              <a:t>DOM Level 1</a:t>
            </a:r>
            <a:r>
              <a:rPr lang="zh-CN" altLang="en-US" sz="2200" b="0" dirty="0" smtClean="0"/>
              <a:t>：</a:t>
            </a:r>
            <a:r>
              <a:rPr lang="en-US" altLang="zh-CN" sz="2200" b="0" dirty="0" smtClean="0"/>
              <a:t>1998</a:t>
            </a:r>
            <a:r>
              <a:rPr lang="zh-CN" altLang="en-US" sz="2200" b="0" dirty="0" smtClean="0"/>
              <a:t>年</a:t>
            </a:r>
            <a:r>
              <a:rPr lang="en-US" altLang="zh-CN" sz="2200" b="0" dirty="0" smtClean="0"/>
              <a:t>10</a:t>
            </a:r>
            <a:r>
              <a:rPr lang="zh-CN" altLang="en-US" sz="2200" b="0" dirty="0" smtClean="0"/>
              <a:t>月发布，</a:t>
            </a:r>
            <a:r>
              <a:rPr lang="en-US" altLang="zh-CN" sz="2200" b="0" dirty="0" smtClean="0"/>
              <a:t>W3C</a:t>
            </a:r>
            <a:r>
              <a:rPr lang="zh-CN" altLang="en-US" sz="2200" b="0" dirty="0" smtClean="0"/>
              <a:t>推荐规范。含有</a:t>
            </a:r>
            <a:r>
              <a:rPr lang="en-US" altLang="zh-CN" sz="2200" b="0" dirty="0" smtClean="0"/>
              <a:t>DOM Core</a:t>
            </a:r>
            <a:r>
              <a:rPr lang="zh-CN" altLang="en-US" sz="2200" b="0" dirty="0" smtClean="0"/>
              <a:t>和</a:t>
            </a:r>
            <a:r>
              <a:rPr lang="en-US" altLang="zh-CN" sz="2200" b="0" dirty="0" smtClean="0"/>
              <a:t>DOM HTML</a:t>
            </a:r>
            <a:r>
              <a:rPr lang="zh-CN" altLang="en-US" sz="2200" b="0" dirty="0" smtClean="0"/>
              <a:t>两个模块；</a:t>
            </a:r>
          </a:p>
          <a:p>
            <a:r>
              <a:rPr lang="en-US" altLang="zh-CN" sz="2200" b="0" dirty="0" smtClean="0"/>
              <a:t>DOM Level 2</a:t>
            </a:r>
            <a:r>
              <a:rPr lang="zh-CN" altLang="en-US" sz="2200" b="0" dirty="0" smtClean="0"/>
              <a:t>：引入</a:t>
            </a:r>
            <a:r>
              <a:rPr lang="en-US" altLang="zh-CN" sz="2200" b="0" dirty="0" smtClean="0"/>
              <a:t>DOM </a:t>
            </a:r>
            <a:r>
              <a:rPr lang="zh-CN" altLang="en-US" sz="2200" b="0" dirty="0" smtClean="0"/>
              <a:t>视图、</a:t>
            </a:r>
            <a:r>
              <a:rPr lang="en-US" altLang="zh-CN" sz="2200" b="0" dirty="0" smtClean="0"/>
              <a:t>DOM </a:t>
            </a:r>
            <a:r>
              <a:rPr lang="zh-CN" altLang="en-US" sz="2200" b="0" dirty="0" smtClean="0"/>
              <a:t>事件、</a:t>
            </a:r>
            <a:r>
              <a:rPr lang="en-US" altLang="zh-CN" sz="2200" b="0" dirty="0" smtClean="0"/>
              <a:t>DOM </a:t>
            </a:r>
            <a:r>
              <a:rPr lang="zh-CN" altLang="en-US" sz="2200" b="0" dirty="0" smtClean="0"/>
              <a:t>样式、</a:t>
            </a:r>
            <a:r>
              <a:rPr lang="en-US" altLang="zh-CN" sz="2200" b="0" dirty="0" smtClean="0"/>
              <a:t>DOM </a:t>
            </a:r>
            <a:r>
              <a:rPr lang="zh-CN" altLang="en-US" sz="2200" b="0" dirty="0" smtClean="0"/>
              <a:t>遍历和范围；用于处理新的接口类型；</a:t>
            </a:r>
          </a:p>
          <a:p>
            <a:r>
              <a:rPr lang="en-US" altLang="zh-CN" sz="2200" b="0" dirty="0" smtClean="0"/>
              <a:t>DOM Level 3</a:t>
            </a:r>
            <a:r>
              <a:rPr lang="zh-CN" altLang="en-US" sz="2200" b="0" dirty="0" smtClean="0"/>
              <a:t>：引入了以统一的方式载入和保持文档的方法</a:t>
            </a:r>
            <a:r>
              <a:rPr lang="en-US" altLang="zh-CN" sz="2200" b="0" dirty="0" smtClean="0"/>
              <a:t>,</a:t>
            </a:r>
            <a:r>
              <a:rPr lang="zh-CN" altLang="en-US" sz="2200" b="0" dirty="0" smtClean="0"/>
              <a:t>包含在新模块 </a:t>
            </a:r>
            <a:r>
              <a:rPr lang="en-US" altLang="zh-CN" sz="2200" b="0" dirty="0" smtClean="0"/>
              <a:t>DOM Load and Save</a:t>
            </a:r>
            <a:r>
              <a:rPr lang="zh-CN" altLang="en-US" sz="2200" b="0" dirty="0" smtClean="0"/>
              <a:t>和</a:t>
            </a:r>
            <a:r>
              <a:rPr lang="en-US" altLang="zh-CN" sz="2200" b="0" dirty="0" smtClean="0"/>
              <a:t>DOM Validation</a:t>
            </a:r>
            <a:r>
              <a:rPr lang="zh-CN" altLang="en-US" sz="2200" b="0" dirty="0" smtClean="0"/>
              <a:t>方法，从而进一步扩展了 </a:t>
            </a:r>
            <a:r>
              <a:rPr lang="en-US" altLang="zh-CN" sz="2200" b="0" dirty="0" smtClean="0"/>
              <a:t>DOM</a:t>
            </a:r>
            <a:r>
              <a:rPr lang="zh-CN" altLang="en-US" sz="2200" b="0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6374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09600" indent="-609600"/>
            <a:r>
              <a:rPr lang="en-US" altLang="zh-CN" dirty="0" smtClean="0"/>
              <a:t>1.3.5 BOM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539750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 smtClean="0"/>
              <a:t>BOM(Browser Object Model</a:t>
            </a:r>
            <a:r>
              <a:rPr lang="zh-CN" altLang="en-US" sz="2200" b="0" dirty="0" smtClean="0"/>
              <a:t>，浏览器对象模型</a:t>
            </a:r>
            <a:r>
              <a:rPr lang="en-US" altLang="zh-CN" sz="2200" b="0" dirty="0" smtClean="0"/>
              <a:t>)</a:t>
            </a:r>
            <a:r>
              <a:rPr lang="zh-CN" altLang="en-US" sz="2200" b="0" dirty="0" smtClean="0"/>
              <a:t>。浏览器对象模型定义了</a:t>
            </a:r>
            <a:r>
              <a:rPr lang="en-US" altLang="zh-CN" sz="2200" b="0" dirty="0" smtClean="0"/>
              <a:t>JavaScript</a:t>
            </a:r>
            <a:r>
              <a:rPr lang="zh-CN" altLang="en-US" sz="2200" b="0" dirty="0" smtClean="0"/>
              <a:t>可以进行操作的浏览器的各个功能部件的接口，提供访问文档各个功能部件（如窗口本身、屏幕功能部件、浏览历史记录等）的途径以及操作方法。</a:t>
            </a:r>
          </a:p>
          <a:p>
            <a:pPr marL="0" indent="539750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 smtClean="0"/>
              <a:t>IE 3.0</a:t>
            </a:r>
            <a:r>
              <a:rPr lang="zh-CN" altLang="en-US" sz="2200" b="0" dirty="0" smtClean="0"/>
              <a:t>和</a:t>
            </a:r>
            <a:r>
              <a:rPr lang="en-US" altLang="zh-CN" sz="2200" b="0" dirty="0" smtClean="0"/>
              <a:t>Netscape Navigator3.0 </a:t>
            </a:r>
            <a:r>
              <a:rPr lang="zh-CN" altLang="en-US" sz="2200" b="0" dirty="0" smtClean="0"/>
              <a:t>浏览器提供了一个浏览器对象模型特性，可以对浏览器窗口进行访问和操作。</a:t>
            </a:r>
          </a:p>
          <a:p>
            <a:pPr marL="0" indent="539750">
              <a:spcBef>
                <a:spcPts val="0"/>
              </a:spcBef>
              <a:spcAft>
                <a:spcPts val="0"/>
              </a:spcAft>
            </a:pPr>
            <a:r>
              <a:rPr lang="zh-CN" altLang="en-US" sz="2200" b="0" dirty="0" smtClean="0"/>
              <a:t>由于没有相关的</a:t>
            </a:r>
            <a:r>
              <a:rPr lang="en-US" altLang="zh-CN" sz="2200" b="0" dirty="0" smtClean="0"/>
              <a:t>BOM</a:t>
            </a:r>
            <a:r>
              <a:rPr lang="zh-CN" altLang="en-US" sz="2200" b="0" dirty="0" smtClean="0"/>
              <a:t>标准，每种浏览器都有自己的</a:t>
            </a:r>
            <a:r>
              <a:rPr lang="en-US" altLang="zh-CN" sz="2200" b="0" dirty="0" smtClean="0"/>
              <a:t>BOM</a:t>
            </a:r>
            <a:r>
              <a:rPr lang="zh-CN" altLang="en-US" sz="2200" b="0" dirty="0" smtClean="0"/>
              <a:t>实现。有一些事实上的标准，如具有一个窗口对象和一个导航对象，不过每种浏览器可以为这些对象或其他对象定义自己的属性和方法。</a:t>
            </a:r>
          </a:p>
          <a:p>
            <a:pPr marL="0" indent="539750">
              <a:spcBef>
                <a:spcPts val="0"/>
              </a:spcBef>
              <a:spcAft>
                <a:spcPts val="0"/>
              </a:spcAft>
            </a:pPr>
            <a:r>
              <a:rPr lang="zh-CN" altLang="en-US" sz="2200" b="0" dirty="0" smtClean="0"/>
              <a:t>常见</a:t>
            </a:r>
            <a:r>
              <a:rPr lang="en-US" altLang="zh-CN" sz="2200" b="0" dirty="0" smtClean="0"/>
              <a:t>BOM</a:t>
            </a:r>
            <a:r>
              <a:rPr lang="zh-CN" altLang="en-US" sz="2200" b="0" dirty="0" smtClean="0"/>
              <a:t>对象有</a:t>
            </a:r>
            <a:r>
              <a:rPr lang="en-US" altLang="zh-CN" sz="2200" b="0" dirty="0" smtClean="0"/>
              <a:t>Window </a:t>
            </a:r>
            <a:r>
              <a:rPr lang="zh-CN" altLang="en-US" sz="2200" b="0" dirty="0" smtClean="0"/>
              <a:t>对象、</a:t>
            </a:r>
            <a:r>
              <a:rPr lang="en-US" altLang="zh-CN" sz="2200" b="0" dirty="0" smtClean="0"/>
              <a:t>Navigator</a:t>
            </a:r>
            <a:r>
              <a:rPr lang="zh-CN" altLang="en-US" sz="2200" b="0" dirty="0" smtClean="0"/>
              <a:t>对象、</a:t>
            </a:r>
            <a:r>
              <a:rPr lang="en-US" altLang="zh-CN" sz="2200" b="0" dirty="0" smtClean="0"/>
              <a:t>Screen</a:t>
            </a:r>
            <a:r>
              <a:rPr lang="zh-CN" altLang="en-US" sz="2200" b="0" dirty="0" smtClean="0"/>
              <a:t>对象、</a:t>
            </a:r>
            <a:r>
              <a:rPr lang="en-US" altLang="zh-CN" sz="2200" b="0" dirty="0" smtClean="0"/>
              <a:t>History</a:t>
            </a:r>
            <a:r>
              <a:rPr lang="zh-CN" altLang="en-US" sz="2200" b="0" dirty="0" smtClean="0"/>
              <a:t>对象、</a:t>
            </a:r>
            <a:r>
              <a:rPr lang="en-US" altLang="zh-CN" sz="2200" b="0" dirty="0" smtClean="0"/>
              <a:t>Location </a:t>
            </a:r>
            <a:r>
              <a:rPr lang="zh-CN" altLang="en-US" sz="2200" b="0" dirty="0" smtClean="0"/>
              <a:t>对象等。</a:t>
            </a:r>
          </a:p>
        </p:txBody>
      </p:sp>
    </p:spTree>
    <p:extLst>
      <p:ext uri="{BB962C8B-B14F-4D97-AF65-F5344CB8AC3E}">
        <p14:creationId xmlns:p14="http://schemas.microsoft.com/office/powerpoint/2010/main" val="28441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1.3.6  AJAX 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/>
              <a:t>1.AJAX</a:t>
            </a:r>
            <a:r>
              <a:rPr lang="zh-CN" altLang="en-US" sz="1800" dirty="0" smtClean="0"/>
              <a:t>工作原理</a:t>
            </a:r>
          </a:p>
          <a:p>
            <a:pPr>
              <a:lnSpc>
                <a:spcPct val="90000"/>
              </a:lnSpc>
            </a:pPr>
            <a:r>
              <a:rPr lang="en-US" altLang="zh-CN" sz="1800" dirty="0" smtClean="0"/>
              <a:t>Ajax</a:t>
            </a:r>
            <a:r>
              <a:rPr lang="zh-CN" altLang="en-US" sz="1800" dirty="0" smtClean="0"/>
              <a:t>的核心是</a:t>
            </a:r>
            <a:r>
              <a:rPr lang="en-US" altLang="zh-CN" sz="1800" dirty="0" smtClean="0"/>
              <a:t>JavaScript</a:t>
            </a:r>
            <a:r>
              <a:rPr lang="zh-CN" altLang="en-US" sz="1800" dirty="0" smtClean="0"/>
              <a:t>对象</a:t>
            </a:r>
            <a:r>
              <a:rPr lang="en-US" altLang="zh-CN" sz="1800" dirty="0" err="1" smtClean="0"/>
              <a:t>XMLHttpRequest</a:t>
            </a:r>
            <a:r>
              <a:rPr lang="zh-CN" altLang="en-US" sz="1800" dirty="0" smtClean="0"/>
              <a:t>。该对象在</a:t>
            </a:r>
            <a:r>
              <a:rPr lang="en-US" altLang="zh-CN" sz="1800" dirty="0" smtClean="0"/>
              <a:t>Internet Explorer 5</a:t>
            </a:r>
            <a:r>
              <a:rPr lang="zh-CN" altLang="en-US" sz="1800" dirty="0" smtClean="0"/>
              <a:t>中首次引入，它是一种支持异步请求的技术。简而言之，</a:t>
            </a:r>
            <a:r>
              <a:rPr lang="en-US" altLang="zh-CN" sz="1800" dirty="0" err="1" smtClean="0"/>
              <a:t>XMLHttpRequest</a:t>
            </a:r>
            <a:r>
              <a:rPr lang="zh-CN" altLang="en-US" sz="1800" dirty="0" smtClean="0"/>
              <a:t>使您可以使用</a:t>
            </a:r>
            <a:r>
              <a:rPr lang="en-US" altLang="zh-CN" sz="1800" dirty="0" smtClean="0"/>
              <a:t>JavaScript</a:t>
            </a:r>
            <a:r>
              <a:rPr lang="zh-CN" altLang="en-US" sz="1800" dirty="0" smtClean="0"/>
              <a:t>向服务器提出请求并处理响应，而不阻塞用户。</a:t>
            </a:r>
          </a:p>
        </p:txBody>
      </p:sp>
    </p:spTree>
    <p:extLst>
      <p:ext uri="{BB962C8B-B14F-4D97-AF65-F5344CB8AC3E}">
        <p14:creationId xmlns:p14="http://schemas.microsoft.com/office/powerpoint/2010/main" val="24016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1.3.7  </a:t>
            </a:r>
            <a:r>
              <a:rPr lang="en-US" altLang="zh-CN" dirty="0" err="1" smtClean="0"/>
              <a:t>jQuery</a:t>
            </a:r>
            <a:endParaRPr lang="zh-CN" alt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 smtClean="0"/>
              <a:t> </a:t>
            </a:r>
            <a:r>
              <a:rPr lang="en-US" altLang="zh-CN" sz="2200" b="0" dirty="0" err="1" smtClean="0">
                <a:cs typeface="Verdana" panose="020B0604030504040204" pitchFamily="34" charset="0"/>
              </a:rPr>
              <a:t>jQuery</a:t>
            </a:r>
            <a:r>
              <a:rPr lang="zh-CN" altLang="en-US" sz="2200" b="0" dirty="0" smtClean="0">
                <a:cs typeface="Verdana" panose="020B0604030504040204" pitchFamily="34" charset="0"/>
              </a:rPr>
              <a:t>定义</a:t>
            </a:r>
            <a:endParaRPr lang="en-US" altLang="zh-CN" sz="2200" b="0" dirty="0" smtClean="0"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dirty="0" smtClean="0">
                <a:cs typeface="Verdana" panose="020B0604030504040204" pitchFamily="34" charset="0"/>
              </a:rPr>
              <a:t>          </a:t>
            </a:r>
            <a:r>
              <a:rPr lang="en-US" altLang="zh-CN" sz="2200" b="0" dirty="0" err="1" smtClean="0">
                <a:cs typeface="Verdana" panose="020B0604030504040204" pitchFamily="34" charset="0"/>
              </a:rPr>
              <a:t>jQuery</a:t>
            </a:r>
            <a:r>
              <a:rPr lang="zh-CN" altLang="zh-CN" sz="2200" b="0" dirty="0">
                <a:cs typeface="Verdana" panose="020B0604030504040204" pitchFamily="34" charset="0"/>
              </a:rPr>
              <a:t>是一套跨浏览器的</a:t>
            </a:r>
            <a:r>
              <a:rPr lang="en-US" altLang="zh-CN" sz="2200" b="0" dirty="0">
                <a:cs typeface="Verdana" panose="020B0604030504040204" pitchFamily="34" charset="0"/>
              </a:rPr>
              <a:t>JavaScript</a:t>
            </a:r>
            <a:r>
              <a:rPr lang="zh-CN" altLang="zh-CN" sz="2200" b="0" dirty="0">
                <a:cs typeface="Verdana" panose="020B0604030504040204" pitchFamily="34" charset="0"/>
              </a:rPr>
              <a:t>库，简化</a:t>
            </a:r>
            <a:r>
              <a:rPr lang="en-US" altLang="zh-CN" sz="2200" b="0" dirty="0">
                <a:cs typeface="Verdana" panose="020B0604030504040204" pitchFamily="34" charset="0"/>
              </a:rPr>
              <a:t>HTML</a:t>
            </a:r>
            <a:r>
              <a:rPr lang="zh-CN" altLang="zh-CN" sz="2200" b="0" dirty="0">
                <a:cs typeface="Verdana" panose="020B0604030504040204" pitchFamily="34" charset="0"/>
              </a:rPr>
              <a:t>与</a:t>
            </a:r>
            <a:r>
              <a:rPr lang="en-US" altLang="zh-CN" sz="2200" b="0" dirty="0">
                <a:cs typeface="Verdana" panose="020B0604030504040204" pitchFamily="34" charset="0"/>
              </a:rPr>
              <a:t>JavaScript</a:t>
            </a:r>
            <a:r>
              <a:rPr lang="zh-CN" altLang="zh-CN" sz="2200" b="0" dirty="0">
                <a:cs typeface="Verdana" panose="020B0604030504040204" pitchFamily="34" charset="0"/>
              </a:rPr>
              <a:t>之间的操作。由</a:t>
            </a:r>
            <a:r>
              <a:rPr lang="en-US" altLang="zh-CN" sz="2200" b="0" dirty="0">
                <a:cs typeface="Verdana" panose="020B0604030504040204" pitchFamily="34" charset="0"/>
              </a:rPr>
              <a:t>John </a:t>
            </a:r>
            <a:r>
              <a:rPr lang="en-US" altLang="zh-CN" sz="2200" b="0" dirty="0" err="1">
                <a:cs typeface="Verdana" panose="020B0604030504040204" pitchFamily="34" charset="0"/>
              </a:rPr>
              <a:t>Resig</a:t>
            </a:r>
            <a:r>
              <a:rPr lang="zh-CN" altLang="zh-CN" sz="2200" b="0" dirty="0">
                <a:cs typeface="Verdana" panose="020B0604030504040204" pitchFamily="34" charset="0"/>
              </a:rPr>
              <a:t>在</a:t>
            </a:r>
            <a:r>
              <a:rPr lang="en-US" altLang="zh-CN" sz="2200" b="0" dirty="0">
                <a:cs typeface="Verdana" panose="020B0604030504040204" pitchFamily="34" charset="0"/>
              </a:rPr>
              <a:t>2006</a:t>
            </a:r>
            <a:r>
              <a:rPr lang="zh-CN" altLang="zh-CN" sz="2200" b="0" dirty="0">
                <a:cs typeface="Verdana" panose="020B0604030504040204" pitchFamily="34" charset="0"/>
              </a:rPr>
              <a:t>年</a:t>
            </a:r>
            <a:r>
              <a:rPr lang="en-US" altLang="zh-CN" sz="2200" b="0" dirty="0">
                <a:cs typeface="Verdana" panose="020B0604030504040204" pitchFamily="34" charset="0"/>
              </a:rPr>
              <a:t>1</a:t>
            </a:r>
            <a:r>
              <a:rPr lang="zh-CN" altLang="zh-CN" sz="2200" b="0" dirty="0">
                <a:cs typeface="Verdana" panose="020B0604030504040204" pitchFamily="34" charset="0"/>
              </a:rPr>
              <a:t>月的</a:t>
            </a:r>
            <a:r>
              <a:rPr lang="en-US" altLang="zh-CN" sz="2200" b="0" dirty="0" err="1">
                <a:cs typeface="Verdana" panose="020B0604030504040204" pitchFamily="34" charset="0"/>
              </a:rPr>
              <a:t>BarCamp</a:t>
            </a:r>
            <a:r>
              <a:rPr lang="en-US" altLang="zh-CN" sz="2200" b="0" dirty="0">
                <a:cs typeface="Verdana" panose="020B0604030504040204" pitchFamily="34" charset="0"/>
              </a:rPr>
              <a:t> NYC</a:t>
            </a:r>
            <a:r>
              <a:rPr lang="zh-CN" altLang="zh-CN" sz="2200" b="0" dirty="0">
                <a:cs typeface="Verdana" panose="020B0604030504040204" pitchFamily="34" charset="0"/>
              </a:rPr>
              <a:t>上发布第一个版本。目前是由</a:t>
            </a:r>
            <a:r>
              <a:rPr lang="en-US" altLang="zh-CN" sz="2200" b="0" dirty="0">
                <a:cs typeface="Verdana" panose="020B0604030504040204" pitchFamily="34" charset="0"/>
              </a:rPr>
              <a:t> Dave </a:t>
            </a:r>
            <a:r>
              <a:rPr lang="en-US" altLang="zh-CN" sz="2200" b="0" dirty="0" err="1">
                <a:cs typeface="Verdana" panose="020B0604030504040204" pitchFamily="34" charset="0"/>
              </a:rPr>
              <a:t>Methvin</a:t>
            </a:r>
            <a:r>
              <a:rPr lang="en-US" altLang="zh-CN" sz="2200" b="0" dirty="0">
                <a:cs typeface="Verdana" panose="020B0604030504040204" pitchFamily="34" charset="0"/>
              </a:rPr>
              <a:t> </a:t>
            </a:r>
            <a:r>
              <a:rPr lang="zh-CN" altLang="zh-CN" sz="2200" b="0" dirty="0">
                <a:cs typeface="Verdana" panose="020B0604030504040204" pitchFamily="34" charset="0"/>
              </a:rPr>
              <a:t>领导的开发团队进行开发。全球前</a:t>
            </a:r>
            <a:r>
              <a:rPr lang="en-US" altLang="zh-CN" sz="2200" b="0" dirty="0">
                <a:cs typeface="Verdana" panose="020B0604030504040204" pitchFamily="34" charset="0"/>
              </a:rPr>
              <a:t>10000</a:t>
            </a:r>
            <a:r>
              <a:rPr lang="zh-CN" altLang="zh-CN" sz="2200" b="0" dirty="0">
                <a:cs typeface="Verdana" panose="020B0604030504040204" pitchFamily="34" charset="0"/>
              </a:rPr>
              <a:t>个访问最高的网站中，有</a:t>
            </a:r>
            <a:r>
              <a:rPr lang="en-US" altLang="zh-CN" sz="2200" b="0" dirty="0">
                <a:cs typeface="Verdana" panose="020B0604030504040204" pitchFamily="34" charset="0"/>
              </a:rPr>
              <a:t>59%</a:t>
            </a:r>
            <a:r>
              <a:rPr lang="zh-CN" altLang="zh-CN" sz="2200" b="0" dirty="0">
                <a:cs typeface="Verdana" panose="020B0604030504040204" pitchFamily="34" charset="0"/>
              </a:rPr>
              <a:t>使用了</a:t>
            </a:r>
            <a:r>
              <a:rPr lang="en-US" altLang="zh-CN" sz="2200" b="0" dirty="0" err="1">
                <a:cs typeface="Verdana" panose="020B0604030504040204" pitchFamily="34" charset="0"/>
              </a:rPr>
              <a:t>jQuery</a:t>
            </a:r>
            <a:r>
              <a:rPr lang="zh-CN" altLang="zh-CN" sz="2200" b="0" dirty="0">
                <a:cs typeface="Verdana" panose="020B0604030504040204" pitchFamily="34" charset="0"/>
              </a:rPr>
              <a:t>，它是目前最受欢迎的</a:t>
            </a:r>
            <a:r>
              <a:rPr lang="en-US" altLang="zh-CN" sz="2200" b="0" dirty="0">
                <a:cs typeface="Verdana" panose="020B0604030504040204" pitchFamily="34" charset="0"/>
              </a:rPr>
              <a:t>JavaScript</a:t>
            </a:r>
            <a:r>
              <a:rPr lang="zh-CN" altLang="zh-CN" sz="2200" b="0" dirty="0">
                <a:cs typeface="Verdana" panose="020B0604030504040204" pitchFamily="34" charset="0"/>
              </a:rPr>
              <a:t>库</a:t>
            </a:r>
            <a:r>
              <a:rPr lang="zh-CN" altLang="zh-CN" sz="2200" b="0" dirty="0" smtClean="0">
                <a:cs typeface="Verdana" panose="020B0604030504040204" pitchFamily="34" charset="0"/>
              </a:rPr>
              <a:t>。</a:t>
            </a:r>
            <a:endParaRPr lang="en-US" altLang="zh-CN" sz="2200" b="0" dirty="0" smtClean="0"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 err="1" smtClean="0">
                <a:cs typeface="Verdana" panose="020B0604030504040204" pitchFamily="34" charset="0"/>
              </a:rPr>
              <a:t>jQuery</a:t>
            </a:r>
            <a:r>
              <a:rPr lang="zh-CN" altLang="en-US" sz="2200" b="0" dirty="0" smtClean="0">
                <a:cs typeface="Verdana" panose="020B0604030504040204" pitchFamily="34" charset="0"/>
              </a:rPr>
              <a:t>库的引用</a:t>
            </a:r>
            <a:endParaRPr lang="en-US" altLang="zh-CN" sz="2200" b="0" dirty="0" smtClean="0"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dirty="0" smtClean="0">
                <a:cs typeface="Verdana" panose="020B0604030504040204" pitchFamily="34" charset="0"/>
              </a:rPr>
              <a:t>            </a:t>
            </a:r>
            <a:r>
              <a:rPr lang="zh-CN" altLang="zh-CN" sz="2200" b="0" dirty="0" smtClean="0">
                <a:cs typeface="Verdana" panose="020B0604030504040204" pitchFamily="34" charset="0"/>
              </a:rPr>
              <a:t>通过</a:t>
            </a:r>
            <a:r>
              <a:rPr lang="en-US" altLang="zh-CN" sz="2200" b="0" dirty="0">
                <a:cs typeface="Verdana" panose="020B0604030504040204" pitchFamily="34" charset="0"/>
              </a:rPr>
              <a:t>script</a:t>
            </a:r>
            <a:r>
              <a:rPr lang="zh-CN" altLang="zh-CN" sz="2200" b="0" dirty="0">
                <a:cs typeface="Verdana" panose="020B0604030504040204" pitchFamily="34" charset="0"/>
              </a:rPr>
              <a:t>标记的</a:t>
            </a:r>
            <a:r>
              <a:rPr lang="en-US" altLang="zh-CN" sz="2200" b="0" dirty="0">
                <a:cs typeface="Verdana" panose="020B0604030504040204" pitchFamily="34" charset="0"/>
              </a:rPr>
              <a:t>src</a:t>
            </a:r>
            <a:r>
              <a:rPr lang="zh-CN" altLang="zh-CN" sz="2200" b="0" dirty="0">
                <a:cs typeface="Verdana" panose="020B0604030504040204" pitchFamily="34" charset="0"/>
              </a:rPr>
              <a:t>属性引入外部</a:t>
            </a:r>
            <a:r>
              <a:rPr lang="en-US" altLang="zh-CN" sz="2200" b="0" dirty="0" err="1">
                <a:cs typeface="Verdana" panose="020B0604030504040204" pitchFamily="34" charset="0"/>
              </a:rPr>
              <a:t>jQuery</a:t>
            </a:r>
            <a:r>
              <a:rPr lang="zh-CN" altLang="zh-CN" sz="2200" b="0" dirty="0">
                <a:cs typeface="Verdana" panose="020B0604030504040204" pitchFamily="34" charset="0"/>
              </a:rPr>
              <a:t>文件库</a:t>
            </a:r>
            <a:r>
              <a:rPr lang="zh-CN" altLang="zh-CN" sz="2200" b="0" dirty="0" smtClean="0">
                <a:cs typeface="Verdana" panose="020B0604030504040204" pitchFamily="34" charset="0"/>
              </a:rPr>
              <a:t>。</a:t>
            </a:r>
            <a:endParaRPr lang="en-US" altLang="zh-CN" sz="2200" b="0" dirty="0" smtClean="0"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zh-CN" altLang="zh-CN" sz="2200" b="0" dirty="0"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dirty="0" smtClean="0">
                <a:cs typeface="Verdana" panose="020B0604030504040204" pitchFamily="34" charset="0"/>
              </a:rPr>
              <a:t>   </a:t>
            </a:r>
            <a:r>
              <a:rPr lang="en-US" altLang="zh-CN" sz="2200" b="0" dirty="0" smtClean="0">
                <a:solidFill>
                  <a:srgbClr val="0000FA"/>
                </a:solidFill>
                <a:cs typeface="Verdana" panose="020B0604030504040204" pitchFamily="34" charset="0"/>
              </a:rPr>
              <a:t>&lt;</a:t>
            </a:r>
            <a:r>
              <a:rPr lang="en-US" altLang="zh-CN" sz="2200" b="0" dirty="0">
                <a:solidFill>
                  <a:srgbClr val="0000FA"/>
                </a:solidFill>
                <a:cs typeface="Verdana" panose="020B0604030504040204" pitchFamily="34" charset="0"/>
              </a:rPr>
              <a:t>script type="text/</a:t>
            </a:r>
            <a:r>
              <a:rPr lang="en-US" altLang="zh-CN" sz="2200" b="0" dirty="0" err="1">
                <a:solidFill>
                  <a:srgbClr val="0000FA"/>
                </a:solidFill>
                <a:cs typeface="Verdana" panose="020B0604030504040204" pitchFamily="34" charset="0"/>
              </a:rPr>
              <a:t>javascript</a:t>
            </a:r>
            <a:r>
              <a:rPr lang="en-US" altLang="zh-CN" sz="2200" b="0" dirty="0">
                <a:solidFill>
                  <a:srgbClr val="0000FA"/>
                </a:solidFill>
                <a:cs typeface="Verdana" panose="020B0604030504040204" pitchFamily="34" charset="0"/>
              </a:rPr>
              <a:t>" src=" jquery-2.1.1.min.js "&gt;&lt;/script</a:t>
            </a:r>
            <a:r>
              <a:rPr lang="en-US" altLang="zh-CN" sz="2200" b="0" dirty="0" smtClean="0">
                <a:solidFill>
                  <a:srgbClr val="0000FA"/>
                </a:solidFill>
                <a:cs typeface="Verdana" panose="020B0604030504040204" pitchFamily="34" charset="0"/>
              </a:rPr>
              <a:t>&gt;</a:t>
            </a:r>
            <a:endParaRPr lang="zh-CN" altLang="zh-CN" sz="2200" b="0" dirty="0">
              <a:solidFill>
                <a:srgbClr val="0000FA"/>
              </a:solidFill>
              <a:cs typeface="Verdana" panose="020B0604030504040204" pitchFamily="34" charset="0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zh-CN" sz="2000" dirty="0"/>
          </a:p>
          <a:p>
            <a:pPr>
              <a:buFont typeface="Wingdings" pitchFamily="2" charset="2"/>
              <a:buNone/>
            </a:pPr>
            <a:endParaRPr lang="zh-CN" altLang="en-US" sz="200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218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1.4  Web</a:t>
            </a:r>
            <a:r>
              <a:rPr lang="zh-CN" altLang="en-US" smtClean="0"/>
              <a:t>前端开发工具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b="0" dirty="0" smtClean="0"/>
              <a:t>1.4.1  </a:t>
            </a:r>
            <a:r>
              <a:rPr lang="en-US" altLang="zh-CN" sz="2200" b="0" dirty="0" err="1" smtClean="0"/>
              <a:t>NotePad</a:t>
            </a:r>
            <a:endParaRPr lang="en-US" altLang="zh-CN" sz="2200" b="0" dirty="0" smtClean="0"/>
          </a:p>
          <a:p>
            <a:r>
              <a:rPr lang="en-US" altLang="zh-CN" sz="2200" b="0" dirty="0" smtClean="0"/>
              <a:t>1.4.2  </a:t>
            </a:r>
            <a:r>
              <a:rPr lang="en-US" altLang="zh-CN" sz="2200" b="0" dirty="0" err="1" smtClean="0"/>
              <a:t>EditPlus</a:t>
            </a:r>
            <a:r>
              <a:rPr lang="en-US" altLang="zh-CN" sz="2200" b="0" dirty="0" smtClean="0"/>
              <a:t>[</a:t>
            </a:r>
            <a:r>
              <a:rPr lang="en-US" altLang="zh-CN" sz="2200" b="0" dirty="0" smtClean="0">
                <a:solidFill>
                  <a:srgbClr val="00B050"/>
                </a:solidFill>
              </a:rPr>
              <a:t>√</a:t>
            </a:r>
            <a:r>
              <a:rPr lang="en-US" altLang="zh-CN" sz="2200" b="0" dirty="0" smtClean="0"/>
              <a:t>]</a:t>
            </a:r>
          </a:p>
          <a:p>
            <a:r>
              <a:rPr lang="en-US" altLang="zh-CN" sz="2200" b="0" dirty="0" smtClean="0"/>
              <a:t>1.4.3   </a:t>
            </a:r>
            <a:r>
              <a:rPr lang="en-US" altLang="zh-CN" sz="2200" b="0" dirty="0"/>
              <a:t>Dreamweaver</a:t>
            </a:r>
            <a:r>
              <a:rPr lang="en-US" altLang="zh-CN" sz="2200" b="0" dirty="0" smtClean="0"/>
              <a:t>[</a:t>
            </a:r>
            <a:r>
              <a:rPr lang="en-US" altLang="zh-CN" sz="2200" b="0" dirty="0">
                <a:solidFill>
                  <a:srgbClr val="00B050"/>
                </a:solidFill>
              </a:rPr>
              <a:t>√</a:t>
            </a:r>
            <a:r>
              <a:rPr lang="en-US" altLang="zh-CN" sz="2200" b="0" dirty="0" smtClean="0"/>
              <a:t>]</a:t>
            </a:r>
          </a:p>
          <a:p>
            <a:r>
              <a:rPr lang="zh-CN" altLang="en-US" sz="2200" b="0" dirty="0" smtClean="0"/>
              <a:t>其它开发工具等</a:t>
            </a:r>
            <a:endParaRPr lang="en-US" altLang="zh-CN" sz="2200" b="0" dirty="0" smtClean="0"/>
          </a:p>
          <a:p>
            <a:pPr lvl="1"/>
            <a:r>
              <a:rPr lang="en-US" altLang="zh-CN" sz="2000" b="0" dirty="0" err="1" smtClean="0"/>
              <a:t>Webstom</a:t>
            </a:r>
            <a:endParaRPr lang="en-US" altLang="zh-CN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46437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1.5  </a:t>
            </a:r>
            <a:r>
              <a:rPr lang="zh-CN" altLang="en-US" smtClean="0"/>
              <a:t>浏览器工具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b="0" dirty="0" smtClean="0">
                <a:ea typeface="宋体" pitchFamily="2" charset="-122"/>
              </a:rPr>
              <a:t>1.5.1  </a:t>
            </a:r>
            <a:r>
              <a:rPr lang="en-US" altLang="zh-CN" sz="2200" b="0" dirty="0"/>
              <a:t>Microsoft </a:t>
            </a:r>
            <a:r>
              <a:rPr lang="en-US" altLang="zh-CN" sz="2200" b="0" dirty="0" smtClean="0">
                <a:ea typeface="宋体" pitchFamily="2" charset="-122"/>
              </a:rPr>
              <a:t>Internet Explorer （IE）</a:t>
            </a:r>
          </a:p>
          <a:p>
            <a:r>
              <a:rPr lang="en-US" altLang="zh-CN" sz="2200" b="0" dirty="0" smtClean="0">
                <a:ea typeface="宋体" pitchFamily="2" charset="-122"/>
              </a:rPr>
              <a:t>1.5.2  Mozilla Firefox</a:t>
            </a:r>
          </a:p>
          <a:p>
            <a:r>
              <a:rPr lang="fr-FR" altLang="zh-CN" sz="2200" b="0" dirty="0" smtClean="0">
                <a:ea typeface="宋体" pitchFamily="2" charset="-122"/>
              </a:rPr>
              <a:t>1.5.3  Google Chrome</a:t>
            </a:r>
          </a:p>
          <a:p>
            <a:r>
              <a:rPr lang="en-US" altLang="zh-CN" sz="2200" b="0" dirty="0" smtClean="0">
                <a:ea typeface="宋体" pitchFamily="2" charset="-122"/>
              </a:rPr>
              <a:t>1.5.4  </a:t>
            </a:r>
            <a:r>
              <a:rPr lang="en-US" altLang="zh-CN" sz="2200" b="0" dirty="0" err="1" smtClean="0">
                <a:ea typeface="宋体" pitchFamily="2" charset="-122"/>
              </a:rPr>
              <a:t>Oprea</a:t>
            </a:r>
            <a:r>
              <a:rPr lang="en-US" altLang="zh-CN" sz="2200" b="0" dirty="0" smtClean="0">
                <a:ea typeface="宋体" pitchFamily="2" charset="-122"/>
              </a:rPr>
              <a:t> </a:t>
            </a:r>
          </a:p>
          <a:p>
            <a:r>
              <a:rPr lang="en-US" altLang="zh-CN" sz="2200" b="0" dirty="0" smtClean="0">
                <a:ea typeface="宋体" pitchFamily="2" charset="-122"/>
              </a:rPr>
              <a:t>1.5.5</a:t>
            </a:r>
            <a:r>
              <a:rPr lang="en-US" altLang="zh-CN" sz="2200" b="0" dirty="0" smtClean="0"/>
              <a:t> Safari</a:t>
            </a:r>
            <a:endParaRPr lang="en-US" altLang="zh-CN" sz="2200" b="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331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09600" indent="-609600"/>
            <a:r>
              <a:rPr lang="en-US" altLang="zh-CN" dirty="0" smtClean="0"/>
              <a:t>1.6 </a:t>
            </a:r>
            <a:r>
              <a:rPr lang="zh-CN" altLang="en-US" dirty="0" smtClean="0"/>
              <a:t>综合案例</a:t>
            </a:r>
          </a:p>
        </p:txBody>
      </p:sp>
      <p:sp>
        <p:nvSpPr>
          <p:cNvPr id="4" name="矩形 3"/>
          <p:cNvSpPr/>
          <p:nvPr/>
        </p:nvSpPr>
        <p:spPr>
          <a:xfrm>
            <a:off x="838200" y="819150"/>
            <a:ext cx="8001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&lt;!-- edu_1_6_1.html --&gt;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&lt;html&gt;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&lt;head&gt;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&lt;title&gt;Web</a:t>
            </a:r>
            <a:r>
              <a:rPr lang="zh-CN" altLang="en-US" sz="1200" dirty="0" smtClean="0">
                <a:latin typeface="Verdana" panose="020B0604030504040204" pitchFamily="34" charset="0"/>
                <a:cs typeface="Verdana" panose="020B0604030504040204" pitchFamily="34" charset="0"/>
              </a:rPr>
              <a:t>前端开发技术初步应用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&lt;/title&gt;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&lt;style type="text/</a:t>
            </a:r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p{font-size:20px;color:red;}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h3{font-size:24px;font-weight:bolder;color:#000099;}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&lt;/style&gt;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200" dirty="0" smtClean="0">
                <a:latin typeface="Verdana" panose="020B0604030504040204" pitchFamily="34" charset="0"/>
                <a:cs typeface="Verdana" panose="020B0604030504040204" pitchFamily="34" charset="0"/>
              </a:rPr>
              <a:t>　 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&lt;/head&gt;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200" dirty="0" smtClean="0">
                <a:latin typeface="Verdana" panose="020B0604030504040204" pitchFamily="34" charset="0"/>
                <a:cs typeface="Verdana" panose="020B0604030504040204" pitchFamily="34" charset="0"/>
              </a:rPr>
              <a:t>　 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&lt;body&gt;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&lt;h3&gt;Web</a:t>
            </a:r>
            <a:r>
              <a:rPr lang="zh-CN" altLang="en-US" sz="1200" dirty="0" smtClean="0">
                <a:latin typeface="Verdana" panose="020B0604030504040204" pitchFamily="34" charset="0"/>
                <a:cs typeface="Verdana" panose="020B0604030504040204" pitchFamily="34" charset="0"/>
              </a:rPr>
              <a:t>前端开发技术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&lt;/h3&gt;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&lt;p&gt;HTML&lt;/p&gt;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&lt;p&gt;CSS&lt;/p&gt;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&lt;p&gt;JavaScript&lt;/p&gt;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&lt;h3&gt;</a:t>
            </a:r>
            <a:r>
              <a:rPr lang="zh-CN" altLang="en-US" sz="1200" dirty="0" smtClean="0">
                <a:latin typeface="Verdana" panose="020B0604030504040204" pitchFamily="34" charset="0"/>
                <a:cs typeface="Verdana" panose="020B0604030504040204" pitchFamily="34" charset="0"/>
              </a:rPr>
              <a:t>网络学习资源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&lt;/h3&gt;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&lt;a </a:t>
            </a:r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="http://www.w3school.com.cn/html/"&gt;HTML</a:t>
            </a:r>
            <a:r>
              <a:rPr lang="zh-CN" altLang="en-US" sz="1200" dirty="0" smtClean="0">
                <a:latin typeface="Verdana" panose="020B0604030504040204" pitchFamily="34" charset="0"/>
                <a:cs typeface="Verdana" panose="020B0604030504040204" pitchFamily="34" charset="0"/>
              </a:rPr>
              <a:t>教程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&lt;/a&gt;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&lt;script type="text/</a:t>
            </a:r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“&gt;alert("Web</a:t>
            </a:r>
            <a:r>
              <a:rPr lang="zh-CN" altLang="en-US" sz="1200" dirty="0" smtClean="0">
                <a:latin typeface="Verdana" panose="020B0604030504040204" pitchFamily="34" charset="0"/>
                <a:cs typeface="Verdana" panose="020B0604030504040204" pitchFamily="34" charset="0"/>
              </a:rPr>
              <a:t>前端开发工程师就业前景好、待遇高！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&lt;/script&gt;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200" dirty="0" smtClean="0">
                <a:latin typeface="Verdana" panose="020B0604030504040204" pitchFamily="34" charset="0"/>
                <a:cs typeface="Verdana" panose="020B0604030504040204" pitchFamily="34" charset="0"/>
              </a:rPr>
              <a:t>　　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&lt;/body&gt;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&lt;/html&gt;</a:t>
            </a:r>
            <a:endParaRPr lang="zh-CN" altLang="en-US" sz="1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82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1.6 </a:t>
            </a:r>
            <a:r>
              <a:rPr lang="zh-CN" altLang="en-US" dirty="0" smtClean="0"/>
              <a:t>综合案例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123950"/>
            <a:ext cx="6091238" cy="3209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594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本章小结</a:t>
            </a:r>
          </a:p>
        </p:txBody>
      </p:sp>
      <p:sp>
        <p:nvSpPr>
          <p:cNvPr id="2765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446088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0" dirty="0" smtClean="0"/>
              <a:t>本章从</a:t>
            </a:r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概述、</a:t>
            </a:r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前端开发工程师职业要求、</a:t>
            </a:r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前端开发技术、</a:t>
            </a:r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前端开发工具、</a:t>
            </a:r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浏览器等五大方面对</a:t>
            </a:r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前端开发技术进行综述。</a:t>
            </a:r>
          </a:p>
          <a:p>
            <a:pPr marL="0" indent="446088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0" dirty="0" smtClean="0"/>
              <a:t>重点阐述了</a:t>
            </a:r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概述、</a:t>
            </a:r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起源、</a:t>
            </a:r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特点、</a:t>
            </a:r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工作原理。为适应互联网行业迅速发展对</a:t>
            </a:r>
            <a:r>
              <a:rPr lang="en-US" altLang="zh-CN" sz="2200" b="0" dirty="0" smtClean="0"/>
              <a:t>IT</a:t>
            </a:r>
            <a:r>
              <a:rPr lang="zh-CN" altLang="en-US" sz="2200" b="0" dirty="0" smtClean="0"/>
              <a:t>开发人才的需要，介绍了</a:t>
            </a:r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前端开发工程师这一紧缺岗位的职业需求。</a:t>
            </a:r>
          </a:p>
          <a:p>
            <a:pPr marL="0" indent="446088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0" dirty="0" smtClean="0"/>
              <a:t>重点</a:t>
            </a:r>
            <a:r>
              <a:rPr lang="zh-CN" altLang="en-US" sz="2200" b="0" dirty="0"/>
              <a:t>介</a:t>
            </a:r>
            <a:r>
              <a:rPr lang="zh-CN" altLang="en-US" sz="2200" b="0" dirty="0" smtClean="0"/>
              <a:t>绍</a:t>
            </a:r>
            <a:r>
              <a:rPr lang="en-US" altLang="zh-CN" sz="2200" b="0" dirty="0" smtClean="0"/>
              <a:t>HTML</a:t>
            </a:r>
            <a:r>
              <a:rPr lang="zh-CN" altLang="en-US" sz="2200" b="0" dirty="0"/>
              <a:t>、</a:t>
            </a:r>
            <a:r>
              <a:rPr lang="en-US" altLang="zh-CN" sz="2200" b="0" dirty="0"/>
              <a:t>CSS</a:t>
            </a:r>
            <a:r>
              <a:rPr lang="zh-CN" altLang="en-US" sz="2200" b="0" dirty="0"/>
              <a:t>、</a:t>
            </a:r>
            <a:r>
              <a:rPr lang="en-US" altLang="zh-CN" sz="2200" b="0" dirty="0" smtClean="0"/>
              <a:t>JavaScript</a:t>
            </a:r>
            <a:r>
              <a:rPr lang="zh-CN" altLang="en-US" sz="2200" b="0" dirty="0" smtClean="0"/>
              <a:t>三</a:t>
            </a:r>
            <a:r>
              <a:rPr lang="zh-CN" altLang="en-US" sz="2200" b="0" dirty="0"/>
              <a:t>者在网页设计中作</a:t>
            </a:r>
            <a:r>
              <a:rPr lang="zh-CN" altLang="en-US" sz="2200" b="0" dirty="0" smtClean="0"/>
              <a:t>用。</a:t>
            </a:r>
            <a:r>
              <a:rPr lang="zh-CN" altLang="zh-CN" sz="2200" b="0" dirty="0"/>
              <a:t>其中</a:t>
            </a:r>
            <a:r>
              <a:rPr lang="en-US" altLang="zh-CN" sz="2200" b="0" dirty="0"/>
              <a:t>HTML</a:t>
            </a:r>
            <a:r>
              <a:rPr lang="zh-CN" altLang="zh-CN" sz="2200" b="0" dirty="0"/>
              <a:t>是</a:t>
            </a:r>
            <a:r>
              <a:rPr lang="en-US" altLang="zh-CN" sz="2200" b="0" dirty="0"/>
              <a:t>Web</a:t>
            </a:r>
            <a:r>
              <a:rPr lang="zh-CN" altLang="zh-CN" sz="2200" b="0" dirty="0"/>
              <a:t>网页的内容；</a:t>
            </a:r>
            <a:r>
              <a:rPr lang="en-US" altLang="zh-CN" sz="2200" b="0" dirty="0"/>
              <a:t>CSS</a:t>
            </a:r>
            <a:r>
              <a:rPr lang="zh-CN" altLang="zh-CN" sz="2200" b="0" dirty="0"/>
              <a:t>是</a:t>
            </a:r>
            <a:r>
              <a:rPr lang="en-US" altLang="zh-CN" sz="2200" b="0" dirty="0"/>
              <a:t>Web</a:t>
            </a:r>
            <a:r>
              <a:rPr lang="zh-CN" altLang="zh-CN" sz="2200" b="0" dirty="0"/>
              <a:t>网页的表现；</a:t>
            </a:r>
            <a:r>
              <a:rPr lang="en-US" altLang="zh-CN" sz="2200" b="0" dirty="0"/>
              <a:t>JavaScript</a:t>
            </a:r>
            <a:r>
              <a:rPr lang="zh-CN" altLang="zh-CN" sz="2200" b="0" dirty="0"/>
              <a:t>和</a:t>
            </a:r>
            <a:r>
              <a:rPr lang="en-US" altLang="zh-CN" sz="2200" b="0" dirty="0"/>
              <a:t>HTML DOM</a:t>
            </a:r>
            <a:r>
              <a:rPr lang="zh-CN" altLang="zh-CN" sz="2200" b="0" dirty="0"/>
              <a:t>是网页的行为，实现网页的动态、交互的功</a:t>
            </a:r>
            <a:r>
              <a:rPr lang="zh-CN" altLang="zh-CN" sz="2200" b="0" dirty="0" smtClean="0"/>
              <a:t>能。</a:t>
            </a:r>
            <a:endParaRPr lang="zh-CN" altLang="zh-CN" sz="2200" b="0" dirty="0"/>
          </a:p>
          <a:p>
            <a:pPr marL="0" indent="446088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0" dirty="0" smtClean="0"/>
              <a:t>介绍了目前</a:t>
            </a:r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前端开发常用的工具及各大主流网络浏览器。</a:t>
            </a:r>
          </a:p>
        </p:txBody>
      </p:sp>
    </p:spTree>
    <p:extLst>
      <p:ext uri="{BB962C8B-B14F-4D97-AF65-F5344CB8AC3E}">
        <p14:creationId xmlns:p14="http://schemas.microsoft.com/office/powerpoint/2010/main" val="172044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7151"/>
            <a:ext cx="6705600" cy="57150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</a:t>
            </a:r>
            <a:r>
              <a:rPr lang="en-US" altLang="zh-CN" dirty="0"/>
              <a:t>HTML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3232548"/>
            <a:ext cx="7700963" cy="1321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819150"/>
            <a:ext cx="7467600" cy="2392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632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应用项目开发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989013" y="810816"/>
            <a:ext cx="8018462" cy="3792140"/>
          </a:xfrm>
        </p:spPr>
        <p:txBody>
          <a:bodyPr/>
          <a:lstStyle/>
          <a:p>
            <a:r>
              <a:rPr lang="zh-CN" altLang="en-US" sz="2200" b="0" dirty="0" smtClean="0"/>
              <a:t>分布式应用架构</a:t>
            </a:r>
            <a:endParaRPr lang="en-US" altLang="zh-CN" sz="2200" b="0" dirty="0" smtClean="0"/>
          </a:p>
          <a:p>
            <a:pPr lvl="1"/>
            <a:r>
              <a:rPr lang="zh-CN" altLang="en-US" sz="2000" b="0" dirty="0" smtClean="0"/>
              <a:t>服务器</a:t>
            </a:r>
            <a:endParaRPr lang="en-US" altLang="zh-CN" sz="2000" b="0" dirty="0" smtClean="0"/>
          </a:p>
          <a:p>
            <a:pPr lvl="2"/>
            <a:r>
              <a:rPr lang="en-US" altLang="zh-CN" sz="1800" b="0" dirty="0" smtClean="0"/>
              <a:t>J2EE, </a:t>
            </a:r>
            <a:r>
              <a:rPr lang="en-US" altLang="zh-CN" sz="1800" b="0" dirty="0" err="1" smtClean="0"/>
              <a:t>.net</a:t>
            </a:r>
            <a:r>
              <a:rPr lang="en-US" altLang="zh-CN" sz="1800" b="0" dirty="0" smtClean="0"/>
              <a:t>, </a:t>
            </a:r>
            <a:r>
              <a:rPr lang="en-US" altLang="zh-CN" sz="1800" b="0" dirty="0" err="1" smtClean="0"/>
              <a:t>nodeJs</a:t>
            </a:r>
            <a:endParaRPr lang="en-US" altLang="zh-CN" sz="1800" b="0" dirty="0" smtClean="0"/>
          </a:p>
          <a:p>
            <a:pPr lvl="1"/>
            <a:r>
              <a:rPr lang="zh-CN" altLang="en-US" sz="2000" b="0" dirty="0" smtClean="0"/>
              <a:t>前端交互</a:t>
            </a:r>
            <a:endParaRPr lang="en-US" altLang="zh-CN" sz="2000" b="0" dirty="0" smtClean="0"/>
          </a:p>
          <a:p>
            <a:pPr lvl="2"/>
            <a:r>
              <a:rPr lang="zh-CN" altLang="en-US" b="0" dirty="0" smtClean="0"/>
              <a:t>客户端（</a:t>
            </a:r>
            <a:r>
              <a:rPr lang="en-US" altLang="zh-CN" b="0" dirty="0" smtClean="0"/>
              <a:t>JAVA</a:t>
            </a:r>
            <a:r>
              <a:rPr lang="zh-CN" altLang="en-US" b="0" dirty="0" smtClean="0"/>
              <a:t>， </a:t>
            </a:r>
            <a:r>
              <a:rPr lang="en-US" altLang="zh-CN" b="0" dirty="0" smtClean="0"/>
              <a:t>C</a:t>
            </a:r>
            <a:r>
              <a:rPr lang="zh-CN" altLang="en-US" b="0" dirty="0" smtClean="0"/>
              <a:t>客户端）</a:t>
            </a:r>
            <a:endParaRPr lang="en-US" altLang="zh-CN" b="0" dirty="0" smtClean="0"/>
          </a:p>
          <a:p>
            <a:pPr lvl="2"/>
            <a:r>
              <a:rPr lang="en-US" altLang="zh-CN" b="0" dirty="0" smtClean="0"/>
              <a:t>Web</a:t>
            </a:r>
            <a:r>
              <a:rPr lang="zh-CN" altLang="en-US" b="0" dirty="0" smtClean="0"/>
              <a:t>前端技术</a:t>
            </a:r>
            <a:endParaRPr lang="en-US" altLang="zh-CN" b="0" dirty="0" smtClean="0"/>
          </a:p>
          <a:p>
            <a:pPr lvl="2"/>
            <a:r>
              <a:rPr lang="en-US" altLang="zh-CN" b="0" dirty="0" smtClean="0"/>
              <a:t>APP </a:t>
            </a:r>
            <a:r>
              <a:rPr lang="zh-CN" altLang="en-US" b="0" dirty="0" smtClean="0"/>
              <a:t>（</a:t>
            </a:r>
            <a:r>
              <a:rPr lang="en-US" altLang="zh-CN" b="0" dirty="0" smtClean="0"/>
              <a:t>ISO</a:t>
            </a:r>
            <a:r>
              <a:rPr lang="zh-CN" altLang="en-US" b="0" dirty="0" smtClean="0"/>
              <a:t>，安卓）</a:t>
            </a:r>
            <a:endParaRPr lang="en-US" altLang="zh-CN" b="0" dirty="0" smtClean="0"/>
          </a:p>
          <a:p>
            <a:pPr lvl="2"/>
            <a:r>
              <a:rPr lang="zh-CN" altLang="en-US" b="0" dirty="0" smtClean="0"/>
              <a:t>微信小程序、微信公众号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181065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本章学习目标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895349"/>
            <a:ext cx="8356600" cy="3733801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200" dirty="0" smtClean="0"/>
              <a:t>主要内容</a:t>
            </a:r>
            <a:r>
              <a:rPr lang="zh-CN" altLang="en-US" sz="2200" dirty="0"/>
              <a:t>：</a:t>
            </a:r>
          </a:p>
          <a:p>
            <a:r>
              <a:rPr lang="zh-CN" altLang="en-US" sz="2200" dirty="0"/>
              <a:t>了解</a:t>
            </a:r>
            <a:r>
              <a:rPr lang="en-US" altLang="zh-CN" sz="2200" dirty="0"/>
              <a:t>HTML </a:t>
            </a:r>
            <a:r>
              <a:rPr lang="zh-CN" altLang="en-US" sz="2200" dirty="0"/>
              <a:t>文档的基本结构；               </a:t>
            </a:r>
          </a:p>
          <a:p>
            <a:r>
              <a:rPr lang="zh-CN" altLang="en-US" sz="2200" dirty="0"/>
              <a:t>理解标记类型、标记语法；</a:t>
            </a:r>
          </a:p>
          <a:p>
            <a:r>
              <a:rPr lang="zh-CN" altLang="en-US" sz="2200" dirty="0"/>
              <a:t>学会</a:t>
            </a:r>
            <a:r>
              <a:rPr lang="en-US" altLang="zh-CN" sz="2200" dirty="0"/>
              <a:t>body</a:t>
            </a:r>
            <a:r>
              <a:rPr lang="zh-CN" altLang="en-US" sz="2200" dirty="0"/>
              <a:t>标记的属性的设置方法；</a:t>
            </a:r>
          </a:p>
          <a:p>
            <a:r>
              <a:rPr lang="zh-CN" altLang="en-US" sz="2200" dirty="0"/>
              <a:t>学会给网页添加注释；</a:t>
            </a:r>
          </a:p>
          <a:p>
            <a:r>
              <a:rPr lang="zh-CN" altLang="en-US" sz="2200" dirty="0"/>
              <a:t>理解</a:t>
            </a:r>
            <a:r>
              <a:rPr lang="en-US" altLang="zh-CN" sz="2200" dirty="0"/>
              <a:t>meta</a:t>
            </a:r>
            <a:r>
              <a:rPr lang="zh-CN" altLang="en-US" sz="2200" dirty="0"/>
              <a:t>元信息的作用；</a:t>
            </a:r>
          </a:p>
          <a:p>
            <a:r>
              <a:rPr lang="zh-CN" altLang="en-US" sz="2200" dirty="0"/>
              <a:t>了解</a:t>
            </a:r>
            <a:r>
              <a:rPr lang="en-US" altLang="zh-CN" sz="2200" dirty="0"/>
              <a:t>HTML</a:t>
            </a:r>
            <a:r>
              <a:rPr lang="zh-CN" altLang="en-US" sz="2200" dirty="0"/>
              <a:t>文档类型。</a:t>
            </a:r>
          </a:p>
        </p:txBody>
      </p:sp>
    </p:spTree>
    <p:extLst>
      <p:ext uri="{BB962C8B-B14F-4D97-AF65-F5344CB8AC3E}">
        <p14:creationId xmlns:p14="http://schemas.microsoft.com/office/powerpoint/2010/main" val="325246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 HTML</a:t>
            </a:r>
            <a:r>
              <a:rPr lang="zh-CN" altLang="en-US" dirty="0"/>
              <a:t>文档结构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zh-CN" dirty="0"/>
              <a:t>2.1.1 </a:t>
            </a:r>
            <a:r>
              <a:rPr lang="zh-CN" altLang="en-US" dirty="0"/>
              <a:t>基本结构</a:t>
            </a:r>
          </a:p>
          <a:p>
            <a:pPr marL="0" indent="0"/>
            <a:r>
              <a:rPr lang="zh-CN" altLang="en-US" b="0" dirty="0"/>
              <a:t>    </a:t>
            </a:r>
            <a:r>
              <a:rPr lang="en-US" altLang="zh-CN" b="0" dirty="0" smtClean="0"/>
              <a:t>HTML</a:t>
            </a:r>
            <a:r>
              <a:rPr lang="zh-CN" altLang="en-US" b="0" dirty="0"/>
              <a:t>文档由头部</a:t>
            </a:r>
            <a:r>
              <a:rPr lang="en-US" altLang="zh-CN" b="0" dirty="0"/>
              <a:t>head</a:t>
            </a:r>
            <a:r>
              <a:rPr lang="zh-CN" altLang="en-US" b="0" dirty="0"/>
              <a:t>和主体</a:t>
            </a:r>
            <a:r>
              <a:rPr lang="en-US" altLang="zh-CN" b="0" dirty="0"/>
              <a:t>body</a:t>
            </a:r>
            <a:r>
              <a:rPr lang="zh-CN" altLang="en-US" b="0" dirty="0"/>
              <a:t>两个部分组成。在头部</a:t>
            </a:r>
            <a:r>
              <a:rPr lang="en-US" altLang="zh-CN" b="0" dirty="0"/>
              <a:t>&lt;head&gt;</a:t>
            </a:r>
            <a:r>
              <a:rPr lang="zh-CN" altLang="en-US" b="0" dirty="0"/>
              <a:t>标记中，可定义标题、样式等；在主体</a:t>
            </a:r>
            <a:r>
              <a:rPr lang="en-US" altLang="zh-CN" b="0" dirty="0"/>
              <a:t>&lt;body&gt;</a:t>
            </a:r>
            <a:r>
              <a:rPr lang="zh-CN" altLang="en-US" b="0" dirty="0"/>
              <a:t>标记中，可定义段落、标题字、超链接、脚本、表格、表单等元素，主体内容是网页要显示的信息。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FF0000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FF0000"/>
                </a:solidFill>
              </a:rPr>
              <a:t>     &lt;head&gt;&lt;/head&gt;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FF0000"/>
                </a:solidFill>
              </a:rPr>
              <a:t>     &lt;body&gt;&lt;/body&gt;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FF0000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6335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2.2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头部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&lt;head&gt;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altLang="zh-CN" dirty="0"/>
              <a:t> </a:t>
            </a:r>
            <a:r>
              <a:rPr lang="en-US" altLang="zh-CN" b="0" dirty="0"/>
              <a:t>HTML</a:t>
            </a:r>
            <a:r>
              <a:rPr lang="zh-CN" altLang="en-US" b="0" dirty="0"/>
              <a:t>文档的头部标记主要包含页面标题标记、元信息标记、样式标记、脚本标记、链接标记等。头部标记所包含的信息一般不会显示在网页上。</a:t>
            </a:r>
          </a:p>
          <a:p>
            <a:pPr>
              <a:buNone/>
            </a:pPr>
            <a:r>
              <a:rPr lang="en-US" altLang="zh-CN" b="0" dirty="0"/>
              <a:t>2.2.1  </a:t>
            </a:r>
            <a:r>
              <a:rPr lang="zh-CN" altLang="en-US" b="0" dirty="0"/>
              <a:t>页面标题</a:t>
            </a:r>
            <a:r>
              <a:rPr lang="en-US" altLang="zh-CN" b="0" dirty="0"/>
              <a:t>&lt;title</a:t>
            </a:r>
            <a:r>
              <a:rPr lang="en-US" altLang="zh-CN" b="0" dirty="0" smtClean="0"/>
              <a:t>&gt; &lt;/title&gt;</a:t>
            </a:r>
            <a:endParaRPr lang="en-US" altLang="zh-CN" b="0" dirty="0"/>
          </a:p>
          <a:p>
            <a:r>
              <a:rPr lang="en-US" altLang="zh-CN" b="0" dirty="0"/>
              <a:t> </a:t>
            </a:r>
            <a:r>
              <a:rPr lang="zh-CN" altLang="en-US" b="0" dirty="0"/>
              <a:t>基本语法</a:t>
            </a:r>
          </a:p>
          <a:p>
            <a:pPr>
              <a:buFont typeface="Wingdings" pitchFamily="2" charset="2"/>
              <a:buNone/>
            </a:pPr>
            <a:r>
              <a:rPr lang="zh-CN" altLang="en-US" b="0" dirty="0"/>
              <a:t>     </a:t>
            </a:r>
            <a:r>
              <a:rPr lang="en-US" altLang="zh-CN" sz="1900" b="0" dirty="0">
                <a:solidFill>
                  <a:srgbClr val="FF0000"/>
                </a:solidFill>
              </a:rPr>
              <a:t>&lt;title&gt;</a:t>
            </a:r>
            <a:r>
              <a:rPr lang="zh-CN" altLang="en-US" sz="1900" b="0" dirty="0">
                <a:solidFill>
                  <a:srgbClr val="FF0000"/>
                </a:solidFill>
              </a:rPr>
              <a:t>标题信息显示在浏览器的标题栏上</a:t>
            </a:r>
            <a:r>
              <a:rPr lang="en-US" altLang="zh-CN" sz="1900" b="0" dirty="0">
                <a:solidFill>
                  <a:srgbClr val="FF0000"/>
                </a:solidFill>
              </a:rPr>
              <a:t>&lt;/title&gt;</a:t>
            </a:r>
            <a:endParaRPr lang="en-US" altLang="zh-CN" b="0" dirty="0">
              <a:solidFill>
                <a:srgbClr val="FF0000"/>
              </a:solidFill>
            </a:endParaRPr>
          </a:p>
          <a:p>
            <a:r>
              <a:rPr lang="en-US" altLang="zh-CN" b="0" dirty="0"/>
              <a:t> </a:t>
            </a:r>
            <a:r>
              <a:rPr lang="zh-CN" altLang="en-US" b="0" dirty="0"/>
              <a:t>语法说明    </a:t>
            </a:r>
          </a:p>
          <a:p>
            <a:pPr>
              <a:buNone/>
            </a:pPr>
            <a:r>
              <a:rPr lang="en-US" altLang="zh-CN" b="0" dirty="0" smtClean="0"/>
              <a:t>         title</a:t>
            </a:r>
            <a:r>
              <a:rPr lang="zh-CN" altLang="en-US" b="0" dirty="0"/>
              <a:t>标记是双标记，</a:t>
            </a:r>
            <a:r>
              <a:rPr lang="en-US" altLang="zh-CN" b="0" dirty="0"/>
              <a:t>&lt;title&gt;</a:t>
            </a:r>
            <a:r>
              <a:rPr lang="zh-CN" altLang="en-US" b="0" dirty="0"/>
              <a:t>是开始标记，</a:t>
            </a:r>
            <a:r>
              <a:rPr lang="en-US" altLang="zh-CN" b="0" dirty="0"/>
              <a:t>&lt;/title&gt;</a:t>
            </a:r>
            <a:r>
              <a:rPr lang="zh-CN" altLang="en-US" b="0" dirty="0"/>
              <a:t>是结束标记，两者之间的内容为显示在浏览器的标题栏上的信息。</a:t>
            </a:r>
          </a:p>
        </p:txBody>
      </p:sp>
    </p:spTree>
    <p:extLst>
      <p:ext uri="{BB962C8B-B14F-4D97-AF65-F5344CB8AC3E}">
        <p14:creationId xmlns:p14="http://schemas.microsoft.com/office/powerpoint/2010/main" val="330562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2.2 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头部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&lt;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head&gt;-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案例 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9933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0" y="3374781"/>
            <a:ext cx="4924425" cy="1485900"/>
          </a:xfrm>
          <a:noFill/>
          <a:ln/>
        </p:spPr>
      </p:pic>
      <p:sp>
        <p:nvSpPr>
          <p:cNvPr id="5" name="矩形 4"/>
          <p:cNvSpPr/>
          <p:nvPr/>
        </p:nvSpPr>
        <p:spPr>
          <a:xfrm>
            <a:off x="990600" y="914401"/>
            <a:ext cx="4572000" cy="24806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&lt;!-- edu_2_2_1.html  --&gt;</a:t>
            </a:r>
          </a:p>
          <a:p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&lt;html&gt;</a:t>
            </a:r>
          </a:p>
          <a:p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&lt;head&gt;</a:t>
            </a:r>
          </a:p>
          <a:p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&lt;title&gt; </a:t>
            </a:r>
            <a:r>
              <a:rPr lang="zh-CN" altLang="en-US" sz="1600" dirty="0" smtClean="0">
                <a:latin typeface="Verdana" panose="020B0604030504040204" pitchFamily="34" charset="0"/>
                <a:cs typeface="Verdana" panose="020B0604030504040204" pitchFamily="34" charset="0"/>
              </a:rPr>
              <a:t>页面标题 </a:t>
            </a:r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&lt;/title&gt;</a:t>
            </a:r>
          </a:p>
          <a:p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&lt;/head&gt;</a:t>
            </a:r>
          </a:p>
          <a:p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&lt;body&gt;</a:t>
            </a:r>
          </a:p>
          <a:p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zh-CN" altLang="en-US" sz="1600" dirty="0" smtClean="0">
                <a:latin typeface="Verdana" panose="020B0604030504040204" pitchFamily="34" charset="0"/>
                <a:cs typeface="Verdana" panose="020B0604030504040204" pitchFamily="34" charset="0"/>
              </a:rPr>
              <a:t>页面标题显示在浏览器的标题栏上  </a:t>
            </a:r>
          </a:p>
          <a:p>
            <a:r>
              <a:rPr lang="zh-CN" altLang="en-US" sz="1600" dirty="0" smtClean="0">
                <a:latin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&lt;/body&gt;</a:t>
            </a:r>
          </a:p>
          <a:p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&lt;/html&gt;</a:t>
            </a:r>
            <a:endParaRPr lang="zh-CN" altLang="en-US" sz="16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15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2.2.2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元信息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&lt;meta&gt;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/>
              <a:t>META</a:t>
            </a:r>
            <a:r>
              <a:rPr lang="zh-CN" altLang="en-US" sz="2200" b="0" dirty="0"/>
              <a:t>标记用来</a:t>
            </a:r>
            <a:r>
              <a:rPr lang="zh-CN" altLang="en-US" sz="2200" b="0" u="sng" dirty="0">
                <a:solidFill>
                  <a:srgbClr val="FF0000"/>
                </a:solidFill>
              </a:rPr>
              <a:t>描述一个</a:t>
            </a:r>
            <a:r>
              <a:rPr lang="en-US" altLang="zh-CN" sz="2200" b="0" u="sng" dirty="0">
                <a:solidFill>
                  <a:srgbClr val="FF0000"/>
                </a:solidFill>
              </a:rPr>
              <a:t>HTML</a:t>
            </a:r>
            <a:r>
              <a:rPr lang="zh-CN" altLang="en-US" sz="2200" b="0" u="sng" dirty="0">
                <a:solidFill>
                  <a:srgbClr val="FF0000"/>
                </a:solidFill>
              </a:rPr>
              <a:t>网页文档的属性</a:t>
            </a:r>
            <a:r>
              <a:rPr lang="zh-CN" altLang="en-US" sz="2200" b="0" dirty="0"/>
              <a:t>，也称为</a:t>
            </a:r>
            <a:r>
              <a:rPr lang="zh-CN" altLang="en-US" sz="2200" b="0" dirty="0">
                <a:solidFill>
                  <a:srgbClr val="FF0000"/>
                </a:solidFill>
              </a:rPr>
              <a:t>元信息</a:t>
            </a:r>
            <a:r>
              <a:rPr lang="zh-CN" altLang="en-US" sz="2200" b="0" dirty="0"/>
              <a:t>（</a:t>
            </a:r>
            <a:r>
              <a:rPr lang="en-US" altLang="zh-CN" sz="2200" b="0" dirty="0"/>
              <a:t>meta-information</a:t>
            </a:r>
            <a:r>
              <a:rPr lang="zh-CN" altLang="en-US" sz="2200" b="0" dirty="0"/>
              <a:t>），这些信息</a:t>
            </a:r>
            <a:r>
              <a:rPr lang="zh-CN" altLang="en-US" sz="2200" b="0" u="sng" dirty="0">
                <a:solidFill>
                  <a:srgbClr val="FF0000"/>
                </a:solidFill>
              </a:rPr>
              <a:t>并不会显示在浏览器的页面中</a:t>
            </a:r>
            <a:r>
              <a:rPr lang="zh-CN" altLang="en-US" sz="2200" b="0" dirty="0"/>
              <a:t>。例如作者、日期和时间、网页描述、关键词、页面刷新等</a:t>
            </a:r>
            <a:r>
              <a:rPr lang="zh-CN" altLang="en-US" sz="2200" b="0" dirty="0" smtClean="0"/>
              <a:t>。该标</a:t>
            </a:r>
            <a:r>
              <a:rPr lang="zh-CN" altLang="en-US" sz="2200" b="0" dirty="0"/>
              <a:t>记位于文档的头</a:t>
            </a:r>
            <a:r>
              <a:rPr lang="zh-CN" altLang="en-US" sz="2200" b="0" dirty="0" smtClean="0"/>
              <a:t>部</a:t>
            </a:r>
            <a:r>
              <a:rPr lang="en-US" altLang="zh-CN" sz="2200" b="0" dirty="0" smtClean="0"/>
              <a:t>(</a:t>
            </a:r>
            <a:r>
              <a:rPr lang="zh-CN" altLang="en-US" sz="2200" b="0" dirty="0" smtClean="0"/>
              <a:t>其属性形式是“名称</a:t>
            </a:r>
            <a:r>
              <a:rPr lang="en-US" altLang="zh-CN" sz="2200" b="0" dirty="0" smtClean="0"/>
              <a:t>/</a:t>
            </a:r>
            <a:r>
              <a:rPr lang="zh-CN" altLang="en-US" sz="2200" b="0" dirty="0" smtClean="0"/>
              <a:t>值”对</a:t>
            </a:r>
            <a:r>
              <a:rPr lang="en-US" altLang="zh-CN" sz="2200" b="0" dirty="0" smtClean="0"/>
              <a:t>)</a:t>
            </a:r>
            <a:r>
              <a:rPr lang="zh-CN" altLang="en-US" sz="2200" b="0" dirty="0" smtClean="0"/>
              <a:t>。</a:t>
            </a:r>
            <a:endParaRPr lang="zh-CN" altLang="en-US" sz="2200" b="0" dirty="0"/>
          </a:p>
          <a:p>
            <a:pPr marL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b="0" dirty="0"/>
              <a:t>1.&lt;meta&gt;</a:t>
            </a:r>
            <a:r>
              <a:rPr lang="zh-CN" altLang="en-US" sz="2200" b="0" dirty="0"/>
              <a:t>标记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zh-CN" altLang="en-US" sz="2200" b="0" dirty="0"/>
              <a:t>    基本语法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1800" b="0" dirty="0">
                <a:solidFill>
                  <a:srgbClr val="FF0000"/>
                </a:solidFill>
              </a:rPr>
              <a:t>       </a:t>
            </a:r>
            <a:r>
              <a:rPr lang="en-US" altLang="zh-CN" sz="1800" b="0" dirty="0">
                <a:solidFill>
                  <a:srgbClr val="FF0000"/>
                </a:solidFill>
              </a:rPr>
              <a:t>&lt;meta name="" content=""&gt;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800" b="0" dirty="0">
                <a:solidFill>
                  <a:srgbClr val="FF0000"/>
                </a:solidFill>
              </a:rPr>
              <a:t>       </a:t>
            </a:r>
            <a:r>
              <a:rPr lang="fr-FR" altLang="zh-CN" sz="1800" b="0" dirty="0">
                <a:solidFill>
                  <a:srgbClr val="FF0000"/>
                </a:solidFill>
              </a:rPr>
              <a:t>&lt;meta http-equiv="" content=""&gt;</a:t>
            </a:r>
            <a:endParaRPr lang="fr-FR" altLang="zh-CN" sz="1400" b="0" dirty="0">
              <a:solidFill>
                <a:srgbClr val="FF0000"/>
              </a:solidFill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fr-FR" altLang="zh-CN" sz="2200" b="0" dirty="0"/>
              <a:t>    </a:t>
            </a:r>
            <a:r>
              <a:rPr lang="zh-CN" altLang="fr-FR" sz="2200" b="0" dirty="0"/>
              <a:t>属性说明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fr-FR" sz="2200" b="0" dirty="0"/>
              <a:t>       </a:t>
            </a:r>
            <a:r>
              <a:rPr lang="en-US" altLang="zh-CN" sz="2200" b="0" dirty="0"/>
              <a:t>meta</a:t>
            </a:r>
            <a:r>
              <a:rPr lang="zh-CN" altLang="en-US" sz="2200" b="0" dirty="0"/>
              <a:t>属性主要分为两</a:t>
            </a:r>
            <a:r>
              <a:rPr lang="zh-CN" altLang="en-US" sz="2200" b="0" dirty="0" smtClean="0"/>
              <a:t>组。</a:t>
            </a:r>
            <a:endParaRPr lang="zh-CN" alt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9249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2.2.2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元信息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&lt;meta&gt;(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续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altLang="zh-CN" sz="2200" dirty="0"/>
              <a:t>name</a:t>
            </a:r>
            <a:r>
              <a:rPr lang="zh-CN" altLang="en-US" sz="2200" dirty="0"/>
              <a:t>属性与</a:t>
            </a:r>
            <a:r>
              <a:rPr lang="en-US" altLang="zh-CN" sz="2200" dirty="0"/>
              <a:t>content</a:t>
            </a:r>
            <a:r>
              <a:rPr lang="zh-CN" altLang="en-US" sz="2200" dirty="0"/>
              <a:t>属性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200" b="0" dirty="0"/>
              <a:t>       </a:t>
            </a:r>
            <a:r>
              <a:rPr lang="en-US" altLang="zh-CN" sz="2200" b="0" dirty="0" smtClean="0"/>
              <a:t>name</a:t>
            </a:r>
            <a:r>
              <a:rPr lang="zh-CN" altLang="en-US" sz="2200" b="0" dirty="0"/>
              <a:t>属性用于描述网页，它是以“名称</a:t>
            </a:r>
            <a:r>
              <a:rPr lang="en-US" altLang="zh-CN" sz="2200" b="0" dirty="0"/>
              <a:t>/</a:t>
            </a:r>
            <a:r>
              <a:rPr lang="zh-CN" altLang="en-US" sz="2200" b="0" dirty="0"/>
              <a:t>值”形式的</a:t>
            </a:r>
            <a:r>
              <a:rPr lang="zh-CN" altLang="en-US" sz="2200" b="0" u="sng" dirty="0"/>
              <a:t>名称</a:t>
            </a:r>
            <a:r>
              <a:rPr lang="zh-CN" altLang="en-US" sz="2200" b="0" dirty="0"/>
              <a:t>，</a:t>
            </a:r>
            <a:r>
              <a:rPr lang="en-US" altLang="zh-CN" sz="2200" b="0" dirty="0"/>
              <a:t>name</a:t>
            </a:r>
            <a:r>
              <a:rPr lang="zh-CN" altLang="en-US" sz="2200" b="0" dirty="0"/>
              <a:t>属性的值所描述的内容</a:t>
            </a:r>
            <a:r>
              <a:rPr lang="en-US" altLang="zh-CN" sz="2200" b="0" dirty="0"/>
              <a:t>(</a:t>
            </a:r>
            <a:r>
              <a:rPr lang="zh-CN" altLang="en-US" sz="2200" b="0" dirty="0"/>
              <a:t>值</a:t>
            </a:r>
            <a:r>
              <a:rPr lang="en-US" altLang="zh-CN" sz="2200" b="0" dirty="0"/>
              <a:t>)</a:t>
            </a:r>
            <a:r>
              <a:rPr lang="zh-CN" altLang="en-US" sz="2200" b="0" dirty="0"/>
              <a:t>通过</a:t>
            </a:r>
            <a:r>
              <a:rPr lang="en-US" altLang="zh-CN" sz="2200" b="0" u="sng" dirty="0"/>
              <a:t>content</a:t>
            </a:r>
            <a:r>
              <a:rPr lang="zh-CN" altLang="en-US" sz="2200" b="0" u="sng" dirty="0"/>
              <a:t>属性</a:t>
            </a:r>
            <a:r>
              <a:rPr lang="zh-CN" altLang="en-US" sz="2200" b="0" dirty="0"/>
              <a:t>表示，便于搜索引擎机器人查找、分类。其中最重要的是</a:t>
            </a:r>
            <a:r>
              <a:rPr lang="en-US" altLang="zh-CN" sz="2200" b="0" dirty="0"/>
              <a:t>description</a:t>
            </a:r>
            <a:r>
              <a:rPr lang="zh-CN" altLang="en-US" sz="2200" b="0" dirty="0"/>
              <a:t>、</a:t>
            </a:r>
            <a:r>
              <a:rPr lang="en-US" altLang="zh-CN" sz="2200" b="0" dirty="0"/>
              <a:t>keywords</a:t>
            </a:r>
            <a:r>
              <a:rPr lang="zh-CN" altLang="en-US" sz="2200" b="0" dirty="0"/>
              <a:t>和</a:t>
            </a:r>
            <a:r>
              <a:rPr lang="en-US" altLang="zh-CN" sz="2200" b="0" dirty="0"/>
              <a:t>robots</a:t>
            </a:r>
            <a:r>
              <a:rPr lang="zh-CN" altLang="en-US" sz="2200" b="0" dirty="0"/>
              <a:t>。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altLang="zh-CN" sz="2200" dirty="0"/>
              <a:t>http-equiv</a:t>
            </a:r>
            <a:r>
              <a:rPr lang="zh-CN" altLang="en-US" sz="2200" dirty="0"/>
              <a:t>属性与</a:t>
            </a:r>
            <a:r>
              <a:rPr lang="en-US" altLang="zh-CN" sz="2200" dirty="0"/>
              <a:t>content</a:t>
            </a:r>
            <a:r>
              <a:rPr lang="zh-CN" altLang="en-US" sz="2200" dirty="0"/>
              <a:t>属性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200" b="0" dirty="0"/>
              <a:t>   </a:t>
            </a:r>
            <a:r>
              <a:rPr lang="zh-CN" altLang="en-US" sz="2200" b="0" dirty="0" smtClean="0"/>
              <a:t>     </a:t>
            </a:r>
            <a:r>
              <a:rPr lang="en-US" altLang="zh-CN" sz="2200" b="0" dirty="0" smtClean="0"/>
              <a:t>http-equiv</a:t>
            </a:r>
            <a:r>
              <a:rPr lang="zh-CN" altLang="en-US" sz="2200" b="0" dirty="0"/>
              <a:t>属性用于提供</a:t>
            </a:r>
            <a:r>
              <a:rPr lang="en-US" altLang="zh-CN" sz="2200" b="0" dirty="0"/>
              <a:t>HTTP</a:t>
            </a:r>
            <a:r>
              <a:rPr lang="zh-CN" altLang="en-US" sz="2200" b="0" dirty="0"/>
              <a:t>协议的响应头报</a:t>
            </a:r>
            <a:r>
              <a:rPr lang="zh-CN" altLang="en-US" sz="2200" b="0" dirty="0" smtClean="0"/>
              <a:t>文，它</a:t>
            </a:r>
            <a:r>
              <a:rPr lang="zh-CN" altLang="en-US" sz="2200" b="0" dirty="0"/>
              <a:t>是以“名称</a:t>
            </a:r>
            <a:r>
              <a:rPr lang="en-US" altLang="zh-CN" sz="2200" b="0" dirty="0"/>
              <a:t>/</a:t>
            </a:r>
            <a:r>
              <a:rPr lang="zh-CN" altLang="en-US" sz="2200" b="0" dirty="0"/>
              <a:t>值”形式的</a:t>
            </a:r>
            <a:r>
              <a:rPr lang="zh-CN" altLang="en-US" sz="2200" b="0" u="sng" dirty="0"/>
              <a:t>名称</a:t>
            </a:r>
            <a:r>
              <a:rPr lang="zh-CN" altLang="en-US" sz="2200" b="0" dirty="0"/>
              <a:t>，</a:t>
            </a:r>
            <a:r>
              <a:rPr lang="en-US" altLang="zh-CN" sz="2200" b="0" dirty="0"/>
              <a:t>http-equiv</a:t>
            </a:r>
            <a:r>
              <a:rPr lang="zh-CN" altLang="en-US" sz="2200" b="0" dirty="0"/>
              <a:t>属性的值所描述的内容</a:t>
            </a:r>
            <a:r>
              <a:rPr lang="en-US" altLang="zh-CN" sz="2200" b="0" dirty="0"/>
              <a:t>(</a:t>
            </a:r>
            <a:r>
              <a:rPr lang="zh-CN" altLang="en-US" sz="2200" b="0" dirty="0"/>
              <a:t>值</a:t>
            </a:r>
            <a:r>
              <a:rPr lang="en-US" altLang="zh-CN" sz="2200" b="0" dirty="0"/>
              <a:t>)</a:t>
            </a:r>
            <a:r>
              <a:rPr lang="zh-CN" altLang="en-US" sz="2200" b="0" dirty="0"/>
              <a:t>通过</a:t>
            </a:r>
            <a:r>
              <a:rPr lang="en-US" altLang="zh-CN" sz="2200" b="0" dirty="0"/>
              <a:t>content</a:t>
            </a:r>
            <a:r>
              <a:rPr lang="zh-CN" altLang="en-US" sz="2200" b="0" dirty="0"/>
              <a:t>属性表示，通常为网页加载前提供给浏览器等设备使用。其中最重要的是</a:t>
            </a:r>
            <a:r>
              <a:rPr lang="en-US" altLang="zh-CN" sz="2200" b="0" dirty="0"/>
              <a:t>content-type </a:t>
            </a:r>
            <a:r>
              <a:rPr lang="en-US" altLang="zh-CN" sz="2200" b="0" dirty="0" err="1"/>
              <a:t>charset</a:t>
            </a:r>
            <a:r>
              <a:rPr lang="zh-CN" altLang="en-US" sz="2200" b="0" dirty="0"/>
              <a:t>提供编码信息，</a:t>
            </a:r>
            <a:r>
              <a:rPr lang="en-US" altLang="zh-CN" sz="2200" b="0" dirty="0"/>
              <a:t>refresh</a:t>
            </a:r>
            <a:r>
              <a:rPr lang="zh-CN" altLang="en-US" sz="2200" b="0" dirty="0"/>
              <a:t>刷新与跳转页面，</a:t>
            </a:r>
            <a:r>
              <a:rPr lang="en-US" altLang="zh-CN" sz="2200" b="0" dirty="0"/>
              <a:t>no-cache</a:t>
            </a:r>
            <a:r>
              <a:rPr lang="zh-CN" altLang="en-US" sz="2200" b="0" dirty="0"/>
              <a:t>页面缓存，</a:t>
            </a:r>
            <a:r>
              <a:rPr lang="en-US" altLang="zh-CN" sz="2200" b="0" dirty="0"/>
              <a:t>expires</a:t>
            </a:r>
            <a:r>
              <a:rPr lang="zh-CN" altLang="en-US" sz="2200" b="0" dirty="0"/>
              <a:t>网页缓存过期时间。</a:t>
            </a:r>
          </a:p>
        </p:txBody>
      </p:sp>
    </p:spTree>
    <p:extLst>
      <p:ext uri="{BB962C8B-B14F-4D97-AF65-F5344CB8AC3E}">
        <p14:creationId xmlns:p14="http://schemas.microsoft.com/office/powerpoint/2010/main" val="335706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meta</a:t>
            </a:r>
            <a:r>
              <a:rPr lang="zh-CN" altLang="en-US" dirty="0"/>
              <a:t>标记属性</a:t>
            </a:r>
            <a:r>
              <a:rPr lang="en-US" altLang="zh-CN" dirty="0"/>
              <a:t>/</a:t>
            </a:r>
            <a:r>
              <a:rPr lang="zh-CN" altLang="en-US" dirty="0"/>
              <a:t>值对应表</a:t>
            </a:r>
          </a:p>
        </p:txBody>
      </p:sp>
      <p:graphicFrame>
        <p:nvGraphicFramePr>
          <p:cNvPr id="116847" name="Group 111"/>
          <p:cNvGraphicFramePr>
            <a:graphicFrameLocks noGrp="1"/>
          </p:cNvGraphicFramePr>
          <p:nvPr>
            <p:ph type="tbl" idx="1"/>
            <p:extLst/>
          </p:nvPr>
        </p:nvGraphicFramePr>
        <p:xfrm>
          <a:off x="989015" y="1028700"/>
          <a:ext cx="8018462" cy="3561476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12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2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7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244"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属性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anchor="b" horzOverflow="overflow"/>
                </a:tc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值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anchor="b" horzOverflow="overflow"/>
                </a:tc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描述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content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some_text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定义与</a:t>
                      </a: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http-</a:t>
                      </a:r>
                      <a:r>
                        <a:rPr kumimoji="0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equiv</a:t>
                      </a: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或</a:t>
                      </a: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属性相关的元信息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4711"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http-equiv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content-type </a:t>
                      </a:r>
                    </a:p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expires </a:t>
                      </a:r>
                    </a:p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refresh </a:t>
                      </a:r>
                    </a:p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set-cookie 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内容类型</a:t>
                      </a:r>
                    </a:p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网页缓存过期时间</a:t>
                      </a:r>
                    </a:p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刷新与跳转</a:t>
                      </a: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重定向</a:t>
                      </a: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页面</a:t>
                      </a:r>
                    </a:p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如果网页过期，那么存盘的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cookie</a:t>
                      </a: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将被删除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5466"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 </a:t>
                      </a:r>
                    </a:p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description </a:t>
                      </a:r>
                    </a:p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keywords </a:t>
                      </a:r>
                    </a:p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generator  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定义网页作者</a:t>
                      </a:r>
                    </a:p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定义网页简短描述</a:t>
                      </a:r>
                    </a:p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定义网页关键词</a:t>
                      </a:r>
                    </a:p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定义编辑器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scheme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some_text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定义用于翻译</a:t>
                      </a: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content</a:t>
                      </a: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属性值的格式。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36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895349"/>
            <a:ext cx="8356600" cy="3733801"/>
          </a:xfrm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None/>
            </a:pPr>
            <a:r>
              <a:rPr lang="en-US" altLang="zh-CN" sz="2200" dirty="0"/>
              <a:t>2.meta</a:t>
            </a:r>
            <a:r>
              <a:rPr lang="zh-CN" altLang="en-US" sz="2200" dirty="0"/>
              <a:t>标记的使用方法</a:t>
            </a:r>
          </a:p>
          <a:p>
            <a:pPr marL="450850" indent="-184150" eaLnBrk="0" hangingPunct="0">
              <a:lnSpc>
                <a:spcPct val="90000"/>
              </a:lnSpc>
              <a:spcBef>
                <a:spcPct val="20000"/>
              </a:spcBef>
              <a:buClr>
                <a:srgbClr val="0000FA"/>
              </a:buClr>
            </a:pPr>
            <a:r>
              <a:rPr lang="en-US" altLang="zh-CN" sz="1800" b="0" dirty="0">
                <a:solidFill>
                  <a:srgbClr val="FF0000"/>
                </a:solidFill>
              </a:rPr>
              <a:t>&lt;meta name="keywords" content="</a:t>
            </a:r>
            <a:r>
              <a:rPr lang="zh-CN" altLang="en-US" sz="1800" b="0" dirty="0">
                <a:solidFill>
                  <a:srgbClr val="FF0000"/>
                </a:solidFill>
              </a:rPr>
              <a:t>信息参数</a:t>
            </a:r>
            <a:r>
              <a:rPr lang="en-US" altLang="zh-CN" sz="1800" b="0" dirty="0">
                <a:solidFill>
                  <a:srgbClr val="FF0000"/>
                </a:solidFill>
              </a:rPr>
              <a:t>" /&gt;</a:t>
            </a:r>
          </a:p>
          <a:p>
            <a:pPr marL="450850" indent="-184150" eaLnBrk="0" hangingPunct="0">
              <a:lnSpc>
                <a:spcPct val="90000"/>
              </a:lnSpc>
              <a:spcBef>
                <a:spcPct val="20000"/>
              </a:spcBef>
              <a:buClr>
                <a:srgbClr val="0000FA"/>
              </a:buClr>
            </a:pPr>
            <a:r>
              <a:rPr lang="en-US" altLang="zh-CN" sz="1800" b="0" dirty="0">
                <a:solidFill>
                  <a:srgbClr val="FF0000"/>
                </a:solidFill>
              </a:rPr>
              <a:t>&lt;meta name="description" content="</a:t>
            </a:r>
            <a:r>
              <a:rPr lang="zh-CN" altLang="en-US" sz="1800" b="0" dirty="0">
                <a:solidFill>
                  <a:srgbClr val="FF0000"/>
                </a:solidFill>
              </a:rPr>
              <a:t>信息参数</a:t>
            </a:r>
            <a:r>
              <a:rPr lang="en-US" altLang="zh-CN" sz="1800" b="0" dirty="0">
                <a:solidFill>
                  <a:srgbClr val="FF0000"/>
                </a:solidFill>
              </a:rPr>
              <a:t>" /&gt; </a:t>
            </a:r>
          </a:p>
          <a:p>
            <a:pPr marL="450850" indent="-184150" eaLnBrk="0" hangingPunct="0">
              <a:lnSpc>
                <a:spcPct val="90000"/>
              </a:lnSpc>
              <a:spcBef>
                <a:spcPct val="20000"/>
              </a:spcBef>
              <a:buClr>
                <a:srgbClr val="0000FA"/>
              </a:buClr>
            </a:pPr>
            <a:r>
              <a:rPr lang="en-US" altLang="zh-CN" sz="1800" b="0" dirty="0">
                <a:solidFill>
                  <a:srgbClr val="FF0000"/>
                </a:solidFill>
              </a:rPr>
              <a:t>&lt;meta http-</a:t>
            </a:r>
            <a:r>
              <a:rPr lang="en-US" altLang="zh-CN" sz="1800" b="0" dirty="0" err="1">
                <a:solidFill>
                  <a:srgbClr val="FF0000"/>
                </a:solidFill>
              </a:rPr>
              <a:t>equiv</a:t>
            </a:r>
            <a:r>
              <a:rPr lang="en-US" altLang="zh-CN" sz="1800" b="0" dirty="0">
                <a:solidFill>
                  <a:srgbClr val="FF0000"/>
                </a:solidFill>
              </a:rPr>
              <a:t>="content-type" content="text/html; charset=</a:t>
            </a:r>
            <a:r>
              <a:rPr lang="zh-CN" altLang="en-US" sz="1800" b="0" dirty="0">
                <a:solidFill>
                  <a:srgbClr val="FF0000"/>
                </a:solidFill>
              </a:rPr>
              <a:t>信息参数</a:t>
            </a:r>
            <a:r>
              <a:rPr lang="en-US" altLang="zh-CN" sz="1800" b="0" dirty="0">
                <a:solidFill>
                  <a:srgbClr val="FF0000"/>
                </a:solidFill>
              </a:rPr>
              <a:t>" /&gt; </a:t>
            </a:r>
          </a:p>
          <a:p>
            <a:pPr marL="450850" indent="-184150" eaLnBrk="0" hangingPunct="0">
              <a:lnSpc>
                <a:spcPct val="90000"/>
              </a:lnSpc>
              <a:spcBef>
                <a:spcPct val="20000"/>
              </a:spcBef>
              <a:buClr>
                <a:srgbClr val="0000FA"/>
              </a:buClr>
            </a:pPr>
            <a:r>
              <a:rPr lang="en-US" altLang="zh-CN" sz="1800" b="0" dirty="0">
                <a:solidFill>
                  <a:srgbClr val="FF0000"/>
                </a:solidFill>
              </a:rPr>
              <a:t>&lt;meta name="generator" content="</a:t>
            </a:r>
            <a:r>
              <a:rPr lang="zh-CN" altLang="en-US" sz="1800" b="0" dirty="0">
                <a:solidFill>
                  <a:srgbClr val="FF0000"/>
                </a:solidFill>
              </a:rPr>
              <a:t>信息参数</a:t>
            </a:r>
            <a:r>
              <a:rPr lang="en-US" altLang="zh-CN" sz="1800" b="0" dirty="0">
                <a:solidFill>
                  <a:srgbClr val="FF0000"/>
                </a:solidFill>
              </a:rPr>
              <a:t>" /&gt; </a:t>
            </a:r>
          </a:p>
          <a:p>
            <a:pPr marL="450850" indent="-184150" eaLnBrk="0" hangingPunct="0">
              <a:lnSpc>
                <a:spcPct val="90000"/>
              </a:lnSpc>
              <a:spcBef>
                <a:spcPct val="20000"/>
              </a:spcBef>
              <a:buClr>
                <a:srgbClr val="0000FA"/>
              </a:buClr>
            </a:pPr>
            <a:r>
              <a:rPr lang="en-US" altLang="zh-CN" sz="1800" b="0" dirty="0">
                <a:solidFill>
                  <a:srgbClr val="FF0000"/>
                </a:solidFill>
              </a:rPr>
              <a:t>&lt;meta name="author" content="</a:t>
            </a:r>
            <a:r>
              <a:rPr lang="zh-CN" altLang="en-US" sz="1800" b="0" dirty="0">
                <a:solidFill>
                  <a:srgbClr val="FF0000"/>
                </a:solidFill>
              </a:rPr>
              <a:t>信息参数</a:t>
            </a:r>
            <a:r>
              <a:rPr lang="en-US" altLang="zh-CN" sz="1800" b="0" dirty="0">
                <a:solidFill>
                  <a:srgbClr val="FF0000"/>
                </a:solidFill>
              </a:rPr>
              <a:t>"&gt; </a:t>
            </a:r>
          </a:p>
          <a:p>
            <a:pPr marL="450850" indent="-184150" eaLnBrk="0" hangingPunct="0">
              <a:lnSpc>
                <a:spcPct val="90000"/>
              </a:lnSpc>
              <a:spcBef>
                <a:spcPct val="20000"/>
              </a:spcBef>
              <a:buClr>
                <a:srgbClr val="0000FA"/>
              </a:buClr>
            </a:pPr>
            <a:r>
              <a:rPr lang="en-US" altLang="zh-CN" sz="1800" b="0" dirty="0">
                <a:solidFill>
                  <a:srgbClr val="FF0000"/>
                </a:solidFill>
              </a:rPr>
              <a:t>&lt;meta http-</a:t>
            </a:r>
            <a:r>
              <a:rPr lang="en-US" altLang="zh-CN" sz="1800" b="0" dirty="0" err="1">
                <a:solidFill>
                  <a:srgbClr val="FF0000"/>
                </a:solidFill>
              </a:rPr>
              <a:t>equiv</a:t>
            </a:r>
            <a:r>
              <a:rPr lang="en-US" altLang="zh-CN" sz="1800" b="0" dirty="0">
                <a:solidFill>
                  <a:srgbClr val="FF0000"/>
                </a:solidFill>
              </a:rPr>
              <a:t>="refresh" content="</a:t>
            </a:r>
            <a:r>
              <a:rPr lang="zh-CN" altLang="en-US" sz="1800" b="0" dirty="0">
                <a:solidFill>
                  <a:srgbClr val="FF0000"/>
                </a:solidFill>
              </a:rPr>
              <a:t>时间； </a:t>
            </a:r>
            <a:r>
              <a:rPr lang="en-US" altLang="zh-CN" sz="1800" b="0" dirty="0" err="1">
                <a:solidFill>
                  <a:srgbClr val="FF0000"/>
                </a:solidFill>
              </a:rPr>
              <a:t>url</a:t>
            </a:r>
            <a:r>
              <a:rPr lang="en-US" altLang="zh-CN" sz="1800" b="0" dirty="0">
                <a:solidFill>
                  <a:srgbClr val="FF0000"/>
                </a:solidFill>
              </a:rPr>
              <a:t>=</a:t>
            </a:r>
            <a:r>
              <a:rPr lang="zh-CN" altLang="en-US" sz="1800" b="0" dirty="0">
                <a:solidFill>
                  <a:srgbClr val="FF0000"/>
                </a:solidFill>
              </a:rPr>
              <a:t>网址参数</a:t>
            </a:r>
            <a:r>
              <a:rPr lang="en-US" altLang="zh-CN" sz="1800" b="0" dirty="0">
                <a:solidFill>
                  <a:srgbClr val="FF0000"/>
                </a:solidFill>
              </a:rPr>
              <a:t>"&gt; </a:t>
            </a:r>
          </a:p>
          <a:p>
            <a:pPr marL="450850" indent="-184150" eaLnBrk="0" hangingPunct="0">
              <a:lnSpc>
                <a:spcPct val="90000"/>
              </a:lnSpc>
              <a:spcBef>
                <a:spcPct val="20000"/>
              </a:spcBef>
              <a:buClr>
                <a:srgbClr val="0000FA"/>
              </a:buClr>
            </a:pPr>
            <a:r>
              <a:rPr lang="en-US" altLang="zh-CN" sz="1800" b="0" dirty="0" smtClean="0">
                <a:solidFill>
                  <a:srgbClr val="FF0000"/>
                </a:solidFill>
              </a:rPr>
              <a:t>&lt;</a:t>
            </a:r>
            <a:r>
              <a:rPr lang="en-US" altLang="zh-CN" sz="1800" b="0" dirty="0">
                <a:solidFill>
                  <a:srgbClr val="FF0000"/>
                </a:solidFill>
              </a:rPr>
              <a:t>meta name="robots" </a:t>
            </a:r>
            <a:r>
              <a:rPr lang="en-US" altLang="zh-CN" sz="1800" b="0" dirty="0" err="1">
                <a:solidFill>
                  <a:srgbClr val="FF0000"/>
                </a:solidFill>
              </a:rPr>
              <a:t>contect</a:t>
            </a:r>
            <a:r>
              <a:rPr lang="en-US" altLang="zh-CN" sz="1800" b="0" dirty="0">
                <a:solidFill>
                  <a:srgbClr val="FF0000"/>
                </a:solidFill>
              </a:rPr>
              <a:t>="</a:t>
            </a:r>
            <a:r>
              <a:rPr lang="zh-CN" altLang="en-US" sz="1800" b="0" dirty="0">
                <a:solidFill>
                  <a:srgbClr val="FF0000"/>
                </a:solidFill>
              </a:rPr>
              <a:t>信息参数</a:t>
            </a:r>
            <a:r>
              <a:rPr lang="en-US" altLang="zh-CN" sz="1800" b="0" dirty="0">
                <a:solidFill>
                  <a:srgbClr val="FF0000"/>
                </a:solidFill>
              </a:rPr>
              <a:t>"&gt; </a:t>
            </a:r>
            <a:endParaRPr lang="en-US" altLang="zh-CN" sz="2200" b="0" dirty="0">
              <a:solidFill>
                <a:srgbClr val="FF0000"/>
              </a:solidFill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n"/>
            </a:pPr>
            <a:endParaRPr lang="en-US" altLang="zh-CN" sz="2200" dirty="0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1077915" y="114300"/>
            <a:ext cx="7761287" cy="5679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defTabSz="46355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2.2.2  </a:t>
            </a:r>
            <a:r>
              <a:rPr lang="zh-CN" altLang="en-US" sz="3200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元信息</a:t>
            </a:r>
            <a:r>
              <a:rPr lang="en-US" altLang="zh-CN" sz="3200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&lt;meta&gt;(</a:t>
            </a:r>
            <a:r>
              <a:rPr lang="zh-CN" altLang="en-US" sz="3200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续</a:t>
            </a:r>
            <a:r>
              <a:rPr lang="en-US" altLang="zh-CN" sz="3200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608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 </a:t>
            </a:r>
            <a:r>
              <a:rPr lang="zh-CN" altLang="en-US" dirty="0"/>
              <a:t>主体</a:t>
            </a:r>
            <a:r>
              <a:rPr lang="en-US" altLang="zh-CN" dirty="0"/>
              <a:t>body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b="0" dirty="0"/>
              <a:t>       </a:t>
            </a:r>
            <a:r>
              <a:rPr lang="zh-CN" altLang="en-US" sz="2200" b="0" dirty="0" smtClean="0"/>
              <a:t>主</a:t>
            </a:r>
            <a:r>
              <a:rPr lang="zh-CN" altLang="en-US" sz="2200" b="0" dirty="0"/>
              <a:t>体</a:t>
            </a:r>
            <a:r>
              <a:rPr lang="en-US" altLang="zh-CN" sz="2200" b="0" dirty="0"/>
              <a:t>body</a:t>
            </a:r>
            <a:r>
              <a:rPr lang="zh-CN" altLang="en-US" sz="2200" b="0" dirty="0"/>
              <a:t>是一个</a:t>
            </a:r>
            <a:r>
              <a:rPr lang="en-US" altLang="zh-CN" sz="2200" b="0" dirty="0"/>
              <a:t>Web</a:t>
            </a:r>
            <a:r>
              <a:rPr lang="zh-CN" altLang="en-US" sz="2200" b="0" dirty="0"/>
              <a:t>页面的主要部分，其设置内容是读者实际看到的信息。所有</a:t>
            </a:r>
            <a:r>
              <a:rPr lang="en-US" altLang="zh-CN" sz="2200" b="0" dirty="0"/>
              <a:t>WWW</a:t>
            </a:r>
            <a:r>
              <a:rPr lang="zh-CN" altLang="en-US" sz="2200" b="0" dirty="0"/>
              <a:t>文档的主体部分都是由</a:t>
            </a:r>
            <a:r>
              <a:rPr lang="en-US" altLang="zh-CN" sz="2200" b="0" dirty="0"/>
              <a:t>body</a:t>
            </a:r>
            <a:r>
              <a:rPr lang="zh-CN" altLang="en-US" sz="2200" b="0" dirty="0"/>
              <a:t>标记定义的。在主体</a:t>
            </a:r>
            <a:r>
              <a:rPr lang="en-US" altLang="zh-CN" sz="2200" b="0" dirty="0"/>
              <a:t>body</a:t>
            </a:r>
            <a:r>
              <a:rPr lang="zh-CN" altLang="en-US" sz="2200" b="0" dirty="0"/>
              <a:t>标记中可以放置的是页面中所有的内容，如图片、图像、表格、文字、超链接等元素。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b="0" dirty="0"/>
              <a:t>2.3.1  body</a:t>
            </a:r>
            <a:r>
              <a:rPr lang="zh-CN" altLang="en-US" sz="2200" b="0" dirty="0"/>
              <a:t>标记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zh-CN" altLang="en-US" sz="2200" b="0" dirty="0"/>
              <a:t>基本语法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1800" b="0" dirty="0">
                <a:solidFill>
                  <a:srgbClr val="FF0000"/>
                </a:solidFill>
              </a:rPr>
              <a:t>       </a:t>
            </a:r>
            <a:r>
              <a:rPr lang="en-US" altLang="zh-CN" sz="1800" b="0" dirty="0">
                <a:solidFill>
                  <a:srgbClr val="FF0000"/>
                </a:solidFill>
              </a:rPr>
              <a:t>&lt;body</a:t>
            </a:r>
            <a:r>
              <a:rPr lang="en-US" altLang="zh-CN" sz="1800" b="0" dirty="0" smtClean="0">
                <a:solidFill>
                  <a:srgbClr val="FF0000"/>
                </a:solidFill>
              </a:rPr>
              <a:t>&gt;…      </a:t>
            </a:r>
            <a:r>
              <a:rPr lang="en-US" altLang="zh-CN" sz="1800" b="0" dirty="0">
                <a:solidFill>
                  <a:srgbClr val="FF0000"/>
                </a:solidFill>
              </a:rPr>
              <a:t>&lt;/body&gt;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zh-CN" altLang="en-US" sz="2200" b="0" dirty="0"/>
              <a:t>语法说明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200" b="0" dirty="0"/>
              <a:t>         ＜</a:t>
            </a:r>
            <a:r>
              <a:rPr lang="en-US" altLang="zh-CN" sz="2200" b="0" dirty="0"/>
              <a:t>body</a:t>
            </a:r>
            <a:r>
              <a:rPr lang="zh-CN" altLang="en-US" sz="2200" b="0" dirty="0"/>
              <a:t>＞是开始标记，＜</a:t>
            </a:r>
            <a:r>
              <a:rPr lang="en-US" altLang="zh-CN" sz="2200" b="0" dirty="0"/>
              <a:t>/body</a:t>
            </a:r>
            <a:r>
              <a:rPr lang="zh-CN" altLang="en-US" sz="2200" b="0" dirty="0"/>
              <a:t>＞是结束标记。两者之间所包括的内容为网页上显示的信息。</a:t>
            </a:r>
          </a:p>
        </p:txBody>
      </p:sp>
    </p:spTree>
    <p:extLst>
      <p:ext uri="{BB962C8B-B14F-4D97-AF65-F5344CB8AC3E}">
        <p14:creationId xmlns:p14="http://schemas.microsoft.com/office/powerpoint/2010/main" val="8383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 </a:t>
            </a:r>
            <a:r>
              <a:rPr lang="zh-CN" altLang="en-US" dirty="0"/>
              <a:t>主体</a:t>
            </a:r>
            <a:r>
              <a:rPr lang="en-US" altLang="zh-CN" dirty="0" smtClean="0"/>
              <a:t>body-</a:t>
            </a:r>
            <a:r>
              <a:rPr lang="zh-CN" altLang="en-US" dirty="0" smtClean="0"/>
              <a:t>案例</a:t>
            </a:r>
            <a:endParaRPr lang="zh-CN" altLang="en-US" dirty="0"/>
          </a:p>
        </p:txBody>
      </p:sp>
      <p:pic>
        <p:nvPicPr>
          <p:cNvPr id="1187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047750"/>
            <a:ext cx="5029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09600" y="2952750"/>
            <a:ext cx="8458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&lt;p&gt;&amp;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nbsp;&amp;nbsp;&amp;nbsp;&amp;nbsp;《Web</a:t>
            </a:r>
            <a:r>
              <a:rPr lang="zh-CN" altLang="en-US" sz="14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前端开发技术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》</a:t>
            </a:r>
            <a:r>
              <a:rPr lang="zh-CN" altLang="en-US" sz="14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课程是计算机科学与技术、信息管理与信息系统、软件工程等专业的一门基础课程，也是其他计算机相关专业的公共基础课程，通过对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</a:t>
            </a:r>
            <a:r>
              <a:rPr lang="zh-CN" altLang="en-US" sz="14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前端开发三大注流技术学习和研究，让学生理解和掌握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zh-CN" altLang="en-US" sz="14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、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r>
              <a:rPr lang="zh-CN" altLang="en-US" sz="14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、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</a:t>
            </a:r>
            <a:r>
              <a:rPr lang="zh-CN" altLang="en-US" sz="14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等相关知识，通过实验培养学生设计与开发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</a:t>
            </a:r>
            <a:r>
              <a:rPr lang="zh-CN" altLang="en-US" sz="14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站点的基本操作技能。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&lt;/p&gt;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&lt;/body&gt;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&lt;/html&gt;</a:t>
            </a:r>
            <a:endParaRPr lang="zh-CN" altLang="en-US" sz="1400" b="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5800" y="1047750"/>
            <a:ext cx="3200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&lt;html&gt;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&lt;head&gt;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&lt;title&gt;</a:t>
            </a:r>
            <a:r>
              <a:rPr lang="zh-CN" altLang="en-US" sz="14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简易网页设计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&lt;/title&gt;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&lt;/head&gt;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&lt;body text="green"&gt;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&lt;h3 align="center"&gt;Web</a:t>
            </a:r>
            <a:r>
              <a:rPr lang="zh-CN" altLang="en-US" sz="14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前端开发技术课程简介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&lt;/h3&gt;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&lt;hr color="red"&gt;</a:t>
            </a:r>
          </a:p>
        </p:txBody>
      </p:sp>
    </p:spTree>
    <p:extLst>
      <p:ext uri="{BB962C8B-B14F-4D97-AF65-F5344CB8AC3E}">
        <p14:creationId xmlns:p14="http://schemas.microsoft.com/office/powerpoint/2010/main" val="15184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应用项目开发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989013" y="810816"/>
            <a:ext cx="8018462" cy="3792140"/>
          </a:xfrm>
        </p:spPr>
        <p:txBody>
          <a:bodyPr/>
          <a:lstStyle/>
          <a:p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前端技术</a:t>
            </a:r>
            <a:endParaRPr lang="en-US" altLang="zh-CN" sz="2200" b="0" dirty="0" smtClean="0"/>
          </a:p>
          <a:p>
            <a:pPr lvl="1"/>
            <a:r>
              <a:rPr lang="zh-CN" altLang="en-US" b="0" dirty="0" smtClean="0"/>
              <a:t>基础</a:t>
            </a:r>
            <a:endParaRPr lang="en-US" altLang="zh-CN" b="0" dirty="0" smtClean="0"/>
          </a:p>
          <a:p>
            <a:pPr lvl="2"/>
            <a:r>
              <a:rPr lang="en-US" altLang="zh-CN" b="0" dirty="0" smtClean="0"/>
              <a:t>Html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CSS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JS</a:t>
            </a:r>
          </a:p>
          <a:p>
            <a:pPr lvl="1"/>
            <a:r>
              <a:rPr lang="zh-CN" altLang="en-US" b="0" dirty="0" smtClean="0"/>
              <a:t>技术重点</a:t>
            </a:r>
            <a:endParaRPr lang="en-US" altLang="zh-CN" b="0" dirty="0" smtClean="0"/>
          </a:p>
          <a:p>
            <a:pPr lvl="2"/>
            <a:r>
              <a:rPr lang="zh-CN" altLang="en-US" b="0" dirty="0" smtClean="0"/>
              <a:t>基本语法</a:t>
            </a:r>
            <a:endParaRPr lang="en-US" altLang="zh-CN" b="0" dirty="0" smtClean="0"/>
          </a:p>
          <a:p>
            <a:pPr lvl="2"/>
            <a:r>
              <a:rPr lang="zh-CN" altLang="en-US" b="0" dirty="0" smtClean="0"/>
              <a:t>编程模式</a:t>
            </a:r>
            <a:endParaRPr lang="en-US" altLang="zh-CN" b="0" dirty="0" smtClean="0"/>
          </a:p>
          <a:p>
            <a:pPr lvl="3"/>
            <a:r>
              <a:rPr lang="zh-CN" altLang="en-US" b="0" dirty="0" smtClean="0"/>
              <a:t>渲染、事件、数据交互，服务请求方式，数据传输方式（</a:t>
            </a:r>
            <a:r>
              <a:rPr lang="en-US" altLang="zh-CN" b="0" dirty="0" smtClean="0"/>
              <a:t>JSON</a:t>
            </a:r>
            <a:r>
              <a:rPr lang="zh-CN" altLang="en-US" b="0" dirty="0" smtClean="0"/>
              <a:t>）</a:t>
            </a:r>
            <a:endParaRPr lang="en-US" altLang="zh-CN" b="0" dirty="0" smtClean="0"/>
          </a:p>
          <a:p>
            <a:pPr lvl="2"/>
            <a:r>
              <a:rPr lang="zh-CN" altLang="en-US" b="0" dirty="0" smtClean="0"/>
              <a:t>组件、函数库、</a:t>
            </a:r>
            <a:endParaRPr lang="en-US" altLang="zh-CN" b="0" dirty="0" smtClean="0"/>
          </a:p>
          <a:p>
            <a:pPr lvl="2"/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234574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2.3.2 body</a:t>
            </a:r>
            <a:r>
              <a:rPr lang="zh-CN" altLang="en-US" dirty="0"/>
              <a:t>标记属性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b="0" dirty="0"/>
              <a:t>设置</a:t>
            </a:r>
            <a:r>
              <a:rPr lang="en-US" altLang="zh-CN" sz="2200" b="0" dirty="0"/>
              <a:t>body</a:t>
            </a:r>
            <a:r>
              <a:rPr lang="zh-CN" altLang="en-US" sz="2200" b="0" dirty="0"/>
              <a:t>标记属性可以改变</a:t>
            </a:r>
            <a:r>
              <a:rPr lang="en-US" altLang="zh-CN" sz="2200" b="0" dirty="0"/>
              <a:t>Web</a:t>
            </a:r>
            <a:r>
              <a:rPr lang="zh-CN" altLang="en-US" sz="2200" b="0" dirty="0"/>
              <a:t>页面显示效果。</a:t>
            </a:r>
            <a:r>
              <a:rPr lang="en-US" altLang="zh-CN" sz="2200" b="0" dirty="0"/>
              <a:t>body</a:t>
            </a:r>
            <a:r>
              <a:rPr lang="zh-CN" altLang="en-US" sz="2200" b="0" dirty="0"/>
              <a:t>标记主要属性有</a:t>
            </a:r>
            <a:r>
              <a:rPr lang="en-US" altLang="zh-CN" sz="2200" b="0" dirty="0"/>
              <a:t>text</a:t>
            </a:r>
            <a:r>
              <a:rPr lang="zh-CN" altLang="en-US" sz="2200" b="0" dirty="0"/>
              <a:t>、</a:t>
            </a:r>
            <a:r>
              <a:rPr lang="en-US" altLang="zh-CN" sz="2200" b="0" dirty="0"/>
              <a:t>bgcolor</a:t>
            </a:r>
            <a:r>
              <a:rPr lang="zh-CN" altLang="en-US" sz="2200" b="0" dirty="0"/>
              <a:t>、</a:t>
            </a:r>
            <a:r>
              <a:rPr lang="en-US" altLang="zh-CN" sz="2200" b="0" dirty="0"/>
              <a:t>background</a:t>
            </a:r>
            <a:r>
              <a:rPr lang="zh-CN" altLang="en-US" sz="2200" b="0" dirty="0"/>
              <a:t>、</a:t>
            </a:r>
            <a:r>
              <a:rPr lang="en-US" altLang="zh-CN" sz="2200" b="0" dirty="0"/>
              <a:t>link</a:t>
            </a:r>
            <a:r>
              <a:rPr lang="zh-CN" altLang="en-US" sz="2200" b="0" dirty="0"/>
              <a:t>、</a:t>
            </a:r>
            <a:r>
              <a:rPr lang="en-US" altLang="zh-CN" sz="2200" b="0" dirty="0"/>
              <a:t>alink</a:t>
            </a:r>
            <a:r>
              <a:rPr lang="zh-CN" altLang="en-US" sz="2200" b="0" dirty="0"/>
              <a:t>、</a:t>
            </a:r>
            <a:r>
              <a:rPr lang="en-US" altLang="zh-CN" sz="2200" b="0" dirty="0"/>
              <a:t>vlink</a:t>
            </a:r>
            <a:r>
              <a:rPr lang="zh-CN" altLang="en-US" sz="2200" b="0" dirty="0"/>
              <a:t>、</a:t>
            </a:r>
            <a:r>
              <a:rPr lang="en-US" altLang="zh-CN" sz="2200" b="0" dirty="0"/>
              <a:t>topmargin</a:t>
            </a:r>
            <a:r>
              <a:rPr lang="zh-CN" altLang="en-US" sz="2200" b="0" dirty="0"/>
              <a:t>、</a:t>
            </a:r>
            <a:r>
              <a:rPr lang="en-US" altLang="zh-CN" sz="2200" b="0" dirty="0"/>
              <a:t>leftmargin</a:t>
            </a:r>
            <a:r>
              <a:rPr lang="zh-CN" altLang="en-US" sz="2200" b="0" dirty="0"/>
              <a:t>。</a:t>
            </a:r>
          </a:p>
          <a:p>
            <a:r>
              <a:rPr lang="zh-CN" altLang="en-US" sz="2200" b="0" dirty="0"/>
              <a:t>基本语法</a:t>
            </a:r>
          </a:p>
          <a:p>
            <a:pPr>
              <a:buFont typeface="Wingdings" pitchFamily="2" charset="2"/>
              <a:buNone/>
            </a:pPr>
            <a:r>
              <a:rPr lang="zh-CN" altLang="en-US" sz="1800" b="0" dirty="0">
                <a:solidFill>
                  <a:srgbClr val="FF0000"/>
                </a:solidFill>
              </a:rPr>
              <a:t>       </a:t>
            </a:r>
            <a:r>
              <a:rPr lang="en-US" altLang="zh-CN" sz="1800" b="0" dirty="0">
                <a:solidFill>
                  <a:srgbClr val="FF0000"/>
                </a:solidFill>
              </a:rPr>
              <a:t>&lt;body leftmargin="50px" topmargin="50px" </a:t>
            </a:r>
            <a:r>
              <a:rPr lang="en-US" altLang="zh-CN" sz="1800" b="0" dirty="0" smtClean="0">
                <a:solidFill>
                  <a:srgbClr val="FF0000"/>
                </a:solidFill>
              </a:rPr>
              <a:t>   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0" dirty="0" smtClean="0">
                <a:solidFill>
                  <a:srgbClr val="FF0000"/>
                </a:solidFill>
              </a:rPr>
              <a:t>                  text</a:t>
            </a:r>
            <a:r>
              <a:rPr lang="en-US" altLang="zh-CN" sz="1800" b="0" dirty="0">
                <a:solidFill>
                  <a:srgbClr val="FF0000"/>
                </a:solidFill>
              </a:rPr>
              <a:t>="#000000" bgcolor="#339999"  </a:t>
            </a:r>
            <a:endParaRPr lang="en-US" altLang="zh-CN" sz="1800" b="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1800" b="0" dirty="0" smtClean="0">
                <a:solidFill>
                  <a:srgbClr val="FF0000"/>
                </a:solidFill>
              </a:rPr>
              <a:t>                   link</a:t>
            </a:r>
            <a:r>
              <a:rPr lang="en-US" altLang="zh-CN" sz="1800" b="0" dirty="0">
                <a:solidFill>
                  <a:srgbClr val="FF0000"/>
                </a:solidFill>
              </a:rPr>
              <a:t>="blue" alink="white" vlink="red" </a:t>
            </a:r>
            <a:r>
              <a:rPr lang="en-US" altLang="zh-CN" sz="1800" b="0" dirty="0" smtClean="0">
                <a:solidFill>
                  <a:srgbClr val="FF0000"/>
                </a:solidFill>
              </a:rPr>
              <a:t>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0" dirty="0" smtClean="0">
                <a:solidFill>
                  <a:srgbClr val="FF0000"/>
                </a:solidFill>
              </a:rPr>
              <a:t>                   background</a:t>
            </a:r>
            <a:r>
              <a:rPr lang="en-US" altLang="zh-CN" sz="1800" b="0" dirty="0">
                <a:solidFill>
                  <a:srgbClr val="FF0000"/>
                </a:solidFill>
              </a:rPr>
              <a:t>="body_image.jpg"&gt;</a:t>
            </a:r>
          </a:p>
          <a:p>
            <a:r>
              <a:rPr lang="zh-CN" altLang="en-US" sz="2200" b="0" dirty="0"/>
              <a:t>属性说明</a:t>
            </a:r>
          </a:p>
          <a:p>
            <a:pPr>
              <a:buFont typeface="Wingdings" pitchFamily="2" charset="2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813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2.3.2 body</a:t>
            </a:r>
            <a:r>
              <a:rPr lang="zh-CN" altLang="en-US" dirty="0"/>
              <a:t>标记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-</a:t>
            </a:r>
            <a:r>
              <a:rPr lang="zh-CN" altLang="en-US" dirty="0" smtClean="0"/>
              <a:t>属性</a:t>
            </a:r>
            <a:r>
              <a:rPr lang="zh-CN" altLang="en-US" dirty="0"/>
              <a:t>表</a:t>
            </a:r>
          </a:p>
        </p:txBody>
      </p:sp>
      <p:graphicFrame>
        <p:nvGraphicFramePr>
          <p:cNvPr id="120001" name="Group 193"/>
          <p:cNvGraphicFramePr>
            <a:graphicFrameLocks noGrp="1"/>
          </p:cNvGraphicFramePr>
          <p:nvPr>
            <p:ph type="tbl" idx="1"/>
            <p:extLst/>
          </p:nvPr>
        </p:nvGraphicFramePr>
        <p:xfrm>
          <a:off x="914400" y="932201"/>
          <a:ext cx="7848600" cy="3696949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72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833"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属性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anchor="b" horzOverflow="overflow"/>
                </a:tc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值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anchor="b" horzOverflow="overflow"/>
                </a:tc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描述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660"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text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rgb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(R,G,B) </a:t>
                      </a:r>
                      <a:r>
                        <a:rPr kumimoji="0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grb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(R%,G%,B%)</a:t>
                      </a:r>
                    </a:p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#RRGGBB |#RGB</a:t>
                      </a:r>
                    </a:p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Colorname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规定文档中所有文本的颜色。</a:t>
                      </a:r>
                    </a:p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不赞成使用。请使用样式取代它。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787"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bgcolor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同上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规定文档的背景颜色。不赞成使用。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787"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alink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同上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规定文档中活动链接的颜色。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787"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link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同上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规定文档中未访问链接的默认颜色。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787"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vlink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同上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规定文档中已被访问链接的颜色。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787"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background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URL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规定文档的背景图像。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787"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topmargin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Pixel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规定文档中上边距的大小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787"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leftmargin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pixel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规定文档中左边距的大小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20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2.3.2 body</a:t>
            </a:r>
            <a:r>
              <a:rPr lang="zh-CN" altLang="en-US" dirty="0"/>
              <a:t>标记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-</a:t>
            </a:r>
            <a:r>
              <a:rPr lang="zh-CN" altLang="en-US" dirty="0" smtClean="0"/>
              <a:t>颜色</a:t>
            </a:r>
            <a:r>
              <a:rPr lang="zh-CN" altLang="en-US" dirty="0"/>
              <a:t>表示方法 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819151"/>
            <a:ext cx="8432800" cy="3810000"/>
          </a:xfrm>
        </p:spPr>
        <p:txBody>
          <a:bodyPr/>
          <a:lstStyle/>
          <a:p>
            <a:pPr marL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200" b="0" dirty="0"/>
              <a:t>在网页设计中，</a:t>
            </a:r>
            <a:r>
              <a:rPr lang="en-US" altLang="zh-CN" sz="2200" b="0" dirty="0"/>
              <a:t>HTML</a:t>
            </a:r>
            <a:r>
              <a:rPr lang="zh-CN" altLang="en-US" sz="2200" b="0" dirty="0"/>
              <a:t>提供了</a:t>
            </a:r>
            <a:r>
              <a:rPr lang="en-US" altLang="zh-CN" sz="2200" b="0" dirty="0"/>
              <a:t>4</a:t>
            </a:r>
            <a:r>
              <a:rPr lang="zh-CN" altLang="en-US" sz="2200" b="0" dirty="0"/>
              <a:t>种颜色设置方法：</a:t>
            </a:r>
          </a:p>
          <a:p>
            <a:pPr marL="266700" indent="0">
              <a:spcBef>
                <a:spcPts val="0"/>
              </a:spcBef>
              <a:spcAft>
                <a:spcPts val="0"/>
              </a:spcAft>
            </a:pPr>
            <a:r>
              <a:rPr lang="zh-CN" altLang="en-US" sz="2200" b="0" dirty="0"/>
              <a:t>使用</a:t>
            </a:r>
            <a:r>
              <a:rPr lang="en-US" altLang="zh-CN" sz="2200" b="0" dirty="0"/>
              <a:t>RGB</a:t>
            </a:r>
            <a:r>
              <a:rPr lang="zh-CN" altLang="en-US" sz="2200" b="0" dirty="0"/>
              <a:t>（</a:t>
            </a:r>
            <a:r>
              <a:rPr lang="en-US" altLang="zh-CN" sz="2200" b="0" dirty="0"/>
              <a:t>R</a:t>
            </a:r>
            <a:r>
              <a:rPr lang="zh-CN" altLang="en-US" sz="2200" b="0" dirty="0"/>
              <a:t>，</a:t>
            </a:r>
            <a:r>
              <a:rPr lang="en-US" altLang="zh-CN" sz="2200" b="0" dirty="0"/>
              <a:t>G</a:t>
            </a:r>
            <a:r>
              <a:rPr lang="zh-CN" altLang="en-US" sz="2200" b="0" dirty="0"/>
              <a:t>，</a:t>
            </a:r>
            <a:r>
              <a:rPr lang="en-US" altLang="zh-CN" sz="2200" b="0" dirty="0"/>
              <a:t>B</a:t>
            </a:r>
            <a:r>
              <a:rPr lang="zh-CN" altLang="en-US" sz="2200" b="0" dirty="0"/>
              <a:t>），其中</a:t>
            </a:r>
            <a:r>
              <a:rPr lang="en-US" altLang="zh-CN" sz="2200" b="0" dirty="0"/>
              <a:t>R</a:t>
            </a:r>
            <a:r>
              <a:rPr lang="zh-CN" altLang="en-US" sz="2200" b="0" dirty="0"/>
              <a:t>、</a:t>
            </a:r>
            <a:r>
              <a:rPr lang="en-US" altLang="zh-CN" sz="2200" b="0" dirty="0"/>
              <a:t>G</a:t>
            </a:r>
            <a:r>
              <a:rPr lang="zh-CN" altLang="en-US" sz="2200" b="0" dirty="0"/>
              <a:t>、</a:t>
            </a:r>
            <a:r>
              <a:rPr lang="en-US" altLang="zh-CN" sz="2200" b="0" dirty="0" smtClean="0"/>
              <a:t>B</a:t>
            </a:r>
            <a:r>
              <a:rPr lang="zh-CN" altLang="en-US" sz="2200" b="0" dirty="0" smtClean="0"/>
              <a:t>为是</a:t>
            </a:r>
            <a:r>
              <a:rPr lang="en-US" altLang="zh-CN" sz="2200" b="0" dirty="0" smtClean="0"/>
              <a:t>0</a:t>
            </a:r>
            <a:r>
              <a:rPr lang="zh-CN" altLang="en-US" sz="2200" b="0" dirty="0"/>
              <a:t>～</a:t>
            </a:r>
            <a:r>
              <a:rPr lang="en-US" altLang="zh-CN" sz="2200" b="0" dirty="0" smtClean="0"/>
              <a:t>255</a:t>
            </a:r>
            <a:r>
              <a:rPr lang="zh-CN" altLang="en-US" sz="2200" b="0" dirty="0" smtClean="0"/>
              <a:t>的整数；</a:t>
            </a:r>
            <a:endParaRPr lang="zh-CN" altLang="en-US" sz="2200" b="0" dirty="0"/>
          </a:p>
          <a:p>
            <a:pPr marL="266700" indent="0">
              <a:spcBef>
                <a:spcPts val="0"/>
              </a:spcBef>
              <a:spcAft>
                <a:spcPts val="0"/>
              </a:spcAft>
            </a:pPr>
            <a:r>
              <a:rPr lang="zh-CN" altLang="en-US" sz="2200" b="0" dirty="0"/>
              <a:t>使用</a:t>
            </a:r>
            <a:r>
              <a:rPr lang="en-US" altLang="zh-CN" sz="2200" b="0" dirty="0"/>
              <a:t>RGB</a:t>
            </a:r>
            <a:r>
              <a:rPr lang="zh-CN" altLang="en-US" sz="2200" b="0" dirty="0"/>
              <a:t>（</a:t>
            </a:r>
            <a:r>
              <a:rPr lang="en-US" altLang="zh-CN" sz="2200" b="0" dirty="0"/>
              <a:t>R%</a:t>
            </a:r>
            <a:r>
              <a:rPr lang="zh-CN" altLang="en-US" sz="2200" b="0" dirty="0"/>
              <a:t>，</a:t>
            </a:r>
            <a:r>
              <a:rPr lang="en-US" altLang="zh-CN" sz="2200" b="0" dirty="0"/>
              <a:t>G%</a:t>
            </a:r>
            <a:r>
              <a:rPr lang="zh-CN" altLang="en-US" sz="2200" b="0" dirty="0"/>
              <a:t>，</a:t>
            </a:r>
            <a:r>
              <a:rPr lang="en-US" altLang="zh-CN" sz="2200" b="0" dirty="0"/>
              <a:t>B%</a:t>
            </a:r>
            <a:r>
              <a:rPr lang="zh-CN" altLang="en-US" sz="2200" b="0" dirty="0"/>
              <a:t>），其中</a:t>
            </a:r>
            <a:r>
              <a:rPr lang="en-US" altLang="zh-CN" sz="2200" b="0" dirty="0"/>
              <a:t>R</a:t>
            </a:r>
            <a:r>
              <a:rPr lang="zh-CN" altLang="en-US" sz="2200" b="0" dirty="0"/>
              <a:t>、</a:t>
            </a:r>
            <a:r>
              <a:rPr lang="en-US" altLang="zh-CN" sz="2200" b="0" dirty="0"/>
              <a:t>G</a:t>
            </a:r>
            <a:r>
              <a:rPr lang="zh-CN" altLang="en-US" sz="2200" b="0" dirty="0"/>
              <a:t>、</a:t>
            </a:r>
            <a:r>
              <a:rPr lang="en-US" altLang="zh-CN" sz="2200" b="0" dirty="0" smtClean="0"/>
              <a:t>B</a:t>
            </a:r>
            <a:r>
              <a:rPr lang="zh-CN" altLang="en-US" sz="2200" b="0" dirty="0" smtClean="0"/>
              <a:t>为</a:t>
            </a:r>
            <a:r>
              <a:rPr lang="en-US" altLang="zh-CN" sz="2200" b="0" dirty="0" smtClean="0"/>
              <a:t>0</a:t>
            </a:r>
            <a:r>
              <a:rPr lang="zh-CN" altLang="en-US" sz="2200" b="0" dirty="0"/>
              <a:t>～</a:t>
            </a:r>
            <a:r>
              <a:rPr lang="en-US" altLang="zh-CN" sz="2200" b="0" dirty="0" smtClean="0"/>
              <a:t>100</a:t>
            </a:r>
            <a:r>
              <a:rPr lang="zh-CN" altLang="en-US" sz="2200" b="0" dirty="0" smtClean="0"/>
              <a:t>的整数；</a:t>
            </a:r>
            <a:endParaRPr lang="zh-CN" altLang="en-US" sz="2200" b="0" dirty="0"/>
          </a:p>
          <a:p>
            <a:pPr marL="266700" indent="0">
              <a:spcBef>
                <a:spcPts val="0"/>
              </a:spcBef>
              <a:spcAft>
                <a:spcPts val="0"/>
              </a:spcAft>
            </a:pPr>
            <a:r>
              <a:rPr lang="zh-CN" altLang="en-US" sz="2200" b="0" dirty="0" smtClean="0"/>
              <a:t>使用</a:t>
            </a:r>
            <a:r>
              <a:rPr lang="en-US" altLang="zh-CN" sz="2200" b="0" dirty="0" smtClean="0"/>
              <a:t>3</a:t>
            </a:r>
            <a:r>
              <a:rPr lang="zh-CN" altLang="en-US" sz="2200" b="0" dirty="0" smtClean="0"/>
              <a:t>位或</a:t>
            </a:r>
            <a:r>
              <a:rPr lang="en-US" altLang="zh-CN" sz="2200" b="0" dirty="0" smtClean="0"/>
              <a:t>6</a:t>
            </a:r>
            <a:r>
              <a:rPr lang="zh-CN" altLang="en-US" sz="2200" b="0" dirty="0" smtClean="0"/>
              <a:t>位十六进制数</a:t>
            </a:r>
            <a:r>
              <a:rPr lang="en-US" altLang="zh-CN" sz="2200" b="0" dirty="0" smtClean="0"/>
              <a:t>#RGB</a:t>
            </a:r>
            <a:r>
              <a:rPr lang="zh-CN" altLang="en-US" sz="2200" b="0" dirty="0" smtClean="0"/>
              <a:t>或</a:t>
            </a:r>
            <a:r>
              <a:rPr lang="en-US" altLang="zh-CN" sz="2200" b="0" dirty="0" smtClean="0"/>
              <a:t>#RRGGBB</a:t>
            </a:r>
            <a:r>
              <a:rPr lang="zh-CN" altLang="en-US" sz="2200" b="0" dirty="0"/>
              <a:t>，</a:t>
            </a:r>
            <a:r>
              <a:rPr lang="en-US" altLang="zh-CN" sz="2200" b="0" dirty="0"/>
              <a:t>R</a:t>
            </a:r>
            <a:r>
              <a:rPr lang="zh-CN" altLang="en-US" sz="2200" b="0" dirty="0"/>
              <a:t>、</a:t>
            </a:r>
            <a:r>
              <a:rPr lang="en-US" altLang="zh-CN" sz="2200" b="0" dirty="0"/>
              <a:t>G</a:t>
            </a:r>
            <a:r>
              <a:rPr lang="zh-CN" altLang="en-US" sz="2200" b="0" dirty="0"/>
              <a:t>、</a:t>
            </a:r>
            <a:r>
              <a:rPr lang="en-US" altLang="zh-CN" sz="2200" b="0" dirty="0"/>
              <a:t>B</a:t>
            </a:r>
            <a:r>
              <a:rPr lang="zh-CN" altLang="en-US" sz="2200" b="0" dirty="0"/>
              <a:t>为十六进制数，取值范围：</a:t>
            </a:r>
            <a:r>
              <a:rPr lang="en-US" altLang="zh-CN" sz="2200" b="0" dirty="0"/>
              <a:t>0</a:t>
            </a:r>
            <a:r>
              <a:rPr lang="zh-CN" altLang="en-US" sz="2200" b="0" dirty="0"/>
              <a:t>～</a:t>
            </a:r>
            <a:r>
              <a:rPr lang="en-US" altLang="zh-CN" sz="2200" b="0" dirty="0"/>
              <a:t>9</a:t>
            </a:r>
            <a:r>
              <a:rPr lang="zh-CN" altLang="en-US" sz="2200" b="0" dirty="0"/>
              <a:t>、</a:t>
            </a:r>
            <a:r>
              <a:rPr lang="en-US" altLang="zh-CN" sz="2200" b="0" dirty="0"/>
              <a:t>A</a:t>
            </a:r>
            <a:r>
              <a:rPr lang="zh-CN" altLang="en-US" sz="2200" b="0" dirty="0"/>
              <a:t>～</a:t>
            </a:r>
            <a:r>
              <a:rPr lang="en-US" altLang="zh-CN" sz="2200" b="0" dirty="0"/>
              <a:t>F</a:t>
            </a:r>
            <a:r>
              <a:rPr lang="zh-CN" altLang="en-US" sz="2200" b="0" dirty="0"/>
              <a:t>，每一种颜色用</a:t>
            </a:r>
            <a:r>
              <a:rPr lang="en-US" altLang="zh-CN" sz="2200" b="0" dirty="0"/>
              <a:t>2</a:t>
            </a:r>
            <a:r>
              <a:rPr lang="zh-CN" altLang="en-US" sz="2200" b="0" dirty="0"/>
              <a:t>位十六进制数表示，</a:t>
            </a:r>
            <a:r>
              <a:rPr lang="en-US" altLang="zh-CN" sz="2200" b="0" dirty="0" smtClean="0"/>
              <a:t>RR：</a:t>
            </a:r>
            <a:r>
              <a:rPr lang="zh-CN" altLang="en-US" sz="2200" b="0" dirty="0" smtClean="0"/>
              <a:t>红色</a:t>
            </a:r>
            <a:r>
              <a:rPr lang="zh-CN" altLang="en-US" sz="2200" b="0" dirty="0"/>
              <a:t>部分，</a:t>
            </a:r>
            <a:r>
              <a:rPr lang="en-US" altLang="zh-CN" sz="2200" b="0" dirty="0" smtClean="0"/>
              <a:t>GG</a:t>
            </a:r>
            <a:r>
              <a:rPr lang="zh-CN" altLang="en-US" sz="2200" b="0" dirty="0" smtClean="0"/>
              <a:t>：绿色</a:t>
            </a:r>
            <a:r>
              <a:rPr lang="zh-CN" altLang="en-US" sz="2200" b="0" dirty="0"/>
              <a:t>部分，</a:t>
            </a:r>
            <a:r>
              <a:rPr lang="en-US" altLang="zh-CN" sz="2200" b="0" dirty="0" smtClean="0"/>
              <a:t>BB</a:t>
            </a:r>
            <a:r>
              <a:rPr lang="zh-CN" altLang="en-US" sz="2200" b="0" dirty="0" smtClean="0"/>
              <a:t>：蓝色</a:t>
            </a:r>
            <a:r>
              <a:rPr lang="zh-CN" altLang="en-US" sz="2200" b="0" dirty="0"/>
              <a:t>部分</a:t>
            </a:r>
            <a:r>
              <a:rPr lang="zh-CN" altLang="en-US" sz="2200" b="0" dirty="0" smtClean="0"/>
              <a:t>。红色为</a:t>
            </a:r>
            <a:r>
              <a:rPr lang="en-US" altLang="zh-CN" sz="2200" b="0" dirty="0" smtClean="0"/>
              <a:t>#</a:t>
            </a:r>
            <a:r>
              <a:rPr lang="en-US" altLang="zh-CN" sz="2200" b="0" dirty="0"/>
              <a:t>FF0000</a:t>
            </a:r>
            <a:r>
              <a:rPr lang="zh-CN" altLang="en-US" sz="2200" b="0" dirty="0"/>
              <a:t>； </a:t>
            </a:r>
            <a:r>
              <a:rPr lang="en-US" altLang="zh-CN" sz="2200" b="0" dirty="0" smtClean="0"/>
              <a:t>#RGB</a:t>
            </a:r>
            <a:r>
              <a:rPr lang="zh-CN" altLang="en-US" sz="2200" b="0" dirty="0" smtClean="0"/>
              <a:t>可以转换为</a:t>
            </a:r>
            <a:r>
              <a:rPr lang="en-US" altLang="zh-CN" sz="2200" b="0" dirty="0" smtClean="0"/>
              <a:t>#RRGGBB 。</a:t>
            </a:r>
            <a:r>
              <a:rPr lang="zh-CN" altLang="en-US" sz="2200" b="0" dirty="0" smtClean="0"/>
              <a:t>例如红色 分别 表示为</a:t>
            </a:r>
            <a:r>
              <a:rPr lang="en-US" altLang="zh-CN" sz="2200" b="0" dirty="0" smtClean="0"/>
              <a:t>#F00</a:t>
            </a:r>
            <a:r>
              <a:rPr lang="zh-CN" altLang="en-US" sz="2200" b="0" dirty="0" smtClean="0"/>
              <a:t>、</a:t>
            </a:r>
            <a:r>
              <a:rPr lang="en-US" altLang="zh-CN" sz="2200" b="0" dirty="0" smtClean="0"/>
              <a:t>#FF0000</a:t>
            </a:r>
            <a:r>
              <a:rPr lang="zh-CN" altLang="en-US" sz="2200" b="0" dirty="0" smtClean="0"/>
              <a:t>。</a:t>
            </a:r>
          </a:p>
          <a:p>
            <a:pPr marL="266700" indent="0">
              <a:spcBef>
                <a:spcPts val="0"/>
              </a:spcBef>
              <a:spcAft>
                <a:spcPts val="0"/>
              </a:spcAft>
            </a:pPr>
            <a:r>
              <a:rPr lang="zh-CN" altLang="en-US" sz="2200" b="0" dirty="0" smtClean="0"/>
              <a:t>使用颜色英文名称，如</a:t>
            </a:r>
            <a:r>
              <a:rPr lang="en-US" altLang="zh-CN" sz="2200" b="0" dirty="0" smtClean="0"/>
              <a:t>red</a:t>
            </a:r>
            <a:r>
              <a:rPr lang="zh-CN" altLang="en-US" sz="2200" b="0" dirty="0" smtClean="0"/>
              <a:t>表示红色，</a:t>
            </a:r>
            <a:r>
              <a:rPr lang="en-US" altLang="zh-CN" sz="2200" b="0" dirty="0" smtClean="0"/>
              <a:t>green</a:t>
            </a:r>
            <a:r>
              <a:rPr lang="zh-CN" altLang="en-US" sz="2200" b="0" dirty="0" smtClean="0"/>
              <a:t>表示绿色，</a:t>
            </a:r>
            <a:r>
              <a:rPr lang="en-US" altLang="zh-CN" sz="2200" b="0" dirty="0" smtClean="0"/>
              <a:t>blue</a:t>
            </a:r>
            <a:r>
              <a:rPr lang="zh-CN" altLang="en-US" sz="2200" b="0" dirty="0" smtClean="0"/>
              <a:t>表示蓝色等。</a:t>
            </a:r>
            <a:endParaRPr lang="zh-CN" alt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36769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2.3.2 body</a:t>
            </a:r>
            <a:r>
              <a:rPr lang="zh-CN" altLang="en-US" dirty="0"/>
              <a:t>标记属性</a:t>
            </a:r>
            <a:r>
              <a:rPr lang="en-US" altLang="zh-CN" dirty="0" smtClean="0"/>
              <a:t>-</a:t>
            </a:r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8321675" cy="371475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&lt;!-- edu_2_3_2.html --&gt;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&lt;html&gt;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&lt;head&gt;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&lt;title&gt; body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属性应用 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&lt;meta name="Generator" content="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EditPlus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&lt;meta name="Author" content="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储久良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"&gt;	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&lt;/head&gt;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&lt;</a:t>
            </a:r>
            <a:r>
              <a:rPr lang="en-US" altLang="zh-CN" sz="14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body text="</a:t>
            </a:r>
            <a:r>
              <a:rPr lang="en-US" altLang="zh-CN" sz="1400" b="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rgb</a:t>
            </a:r>
            <a:r>
              <a:rPr lang="en-US" altLang="zh-CN" sz="14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(00,00,00)" bgcolor="#f0f0f0"  background=""      link="</a:t>
            </a:r>
            <a:r>
              <a:rPr lang="en-US" altLang="zh-CN" sz="1400" b="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rgb</a:t>
            </a:r>
            <a:r>
              <a:rPr lang="en-US" altLang="zh-CN" sz="14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(0%,100%,0%)" alink="white" vlink="red" topmargin="50px" leftmargin="50px"  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	  &lt;p&gt;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欢迎访问我们的站点，我们为您提供网站地图。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&lt;/p&gt;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网站导航： 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&lt;a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="http://www.baidu.com"&gt;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百度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&lt;/a&gt;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  &lt;a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="http://www.163.com"&gt;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网易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&lt;/a&gt;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  &lt;a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="http://www.sina.com.cn"&gt;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新浪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&lt;/a&gt;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  &lt;a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="http://www.sohu.com.cn"&gt;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搜狐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&lt;/a&gt;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&lt;/body&gt;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  <a:endParaRPr lang="zh-CN" altLang="zh-CN" sz="1600" b="0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0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 HTML</a:t>
            </a:r>
            <a:r>
              <a:rPr lang="zh-CN" altLang="en-US" dirty="0"/>
              <a:t>基本语法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819151"/>
            <a:ext cx="8432800" cy="3810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dirty="0"/>
              <a:t>2.4.1 </a:t>
            </a:r>
            <a:r>
              <a:rPr lang="zh-CN" altLang="en-US" sz="2200" dirty="0"/>
              <a:t>标记语法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200" b="0" dirty="0"/>
              <a:t>        </a:t>
            </a:r>
            <a:r>
              <a:rPr lang="zh-CN" altLang="en-US" sz="2200" b="0" dirty="0" smtClean="0"/>
              <a:t> </a:t>
            </a:r>
            <a:r>
              <a:rPr lang="en-US" altLang="zh-CN" sz="2200" b="0" dirty="0" smtClean="0"/>
              <a:t>HTML</a:t>
            </a:r>
            <a:r>
              <a:rPr lang="zh-CN" altLang="en-US" sz="2200" b="0" dirty="0" smtClean="0"/>
              <a:t>标记</a:t>
            </a:r>
            <a:r>
              <a:rPr lang="zh-CN" altLang="zh-CN" sz="2200" b="0" dirty="0" smtClean="0"/>
              <a:t>是</a:t>
            </a:r>
            <a:r>
              <a:rPr lang="zh-CN" altLang="zh-CN" sz="2200" b="0" dirty="0"/>
              <a:t>由尖括号包围的关键词，用于说明指定内容的外貌和特征，</a:t>
            </a:r>
            <a:r>
              <a:rPr lang="zh-CN" altLang="zh-CN" sz="2200" b="0" dirty="0" smtClean="0"/>
              <a:t>也称</a:t>
            </a:r>
            <a:r>
              <a:rPr lang="zh-CN" altLang="zh-CN" sz="2200" b="0" dirty="0"/>
              <a:t>为标签（</a:t>
            </a:r>
            <a:r>
              <a:rPr lang="en-US" altLang="zh-CN" sz="2200" b="0" dirty="0"/>
              <a:t>Tag</a:t>
            </a:r>
            <a:r>
              <a:rPr lang="zh-CN" altLang="zh-CN" sz="2200" b="0" dirty="0" smtClean="0"/>
              <a:t>）。</a:t>
            </a:r>
            <a:r>
              <a:rPr lang="en-US" altLang="zh-CN" sz="2200" b="0" dirty="0" smtClean="0"/>
              <a:t>&lt;</a:t>
            </a:r>
            <a:r>
              <a:rPr lang="en-US" altLang="zh-CN" sz="2200" b="0" dirty="0"/>
              <a:t>html&gt;</a:t>
            </a:r>
            <a:r>
              <a:rPr lang="zh-CN" altLang="en-US" sz="2200" b="0" dirty="0"/>
              <a:t>、</a:t>
            </a:r>
            <a:r>
              <a:rPr lang="en-US" altLang="zh-CN" sz="2200" b="0" dirty="0"/>
              <a:t>&lt;head&gt;</a:t>
            </a:r>
            <a:r>
              <a:rPr lang="zh-CN" altLang="en-US" sz="2200" b="0" dirty="0"/>
              <a:t>、</a:t>
            </a:r>
            <a:r>
              <a:rPr lang="en-US" altLang="zh-CN" sz="2200" b="0" dirty="0"/>
              <a:t>&lt;body&gt;</a:t>
            </a:r>
            <a:r>
              <a:rPr lang="zh-CN" altLang="en-US" sz="2200" b="0" dirty="0"/>
              <a:t>等都是标记。标记通常分为</a:t>
            </a:r>
            <a:r>
              <a:rPr lang="zh-CN" altLang="en-US" sz="2200" b="0" dirty="0" smtClean="0"/>
              <a:t>单</a:t>
            </a:r>
            <a:r>
              <a:rPr lang="zh-CN" altLang="en-US" sz="2200" b="0" dirty="0"/>
              <a:t>个</a:t>
            </a:r>
            <a:r>
              <a:rPr lang="zh-CN" altLang="en-US" sz="2200" b="0" dirty="0" smtClean="0"/>
              <a:t>标记和成对标记</a:t>
            </a:r>
            <a:r>
              <a:rPr lang="zh-CN" altLang="en-US" sz="2200" b="0" dirty="0"/>
              <a:t>两种类型。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dirty="0"/>
              <a:t>1.</a:t>
            </a:r>
            <a:r>
              <a:rPr lang="zh-CN" altLang="en-US" sz="2200" dirty="0" smtClean="0"/>
              <a:t>单个标记</a:t>
            </a:r>
            <a:endParaRPr lang="zh-CN" altLang="en-US" sz="2200" dirty="0"/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200" b="0" dirty="0"/>
              <a:t>        </a:t>
            </a:r>
            <a:r>
              <a:rPr lang="zh-CN" altLang="en-US" sz="2200" b="0" dirty="0" smtClean="0"/>
              <a:t>单个标记</a:t>
            </a:r>
            <a:r>
              <a:rPr lang="zh-CN" altLang="en-US" sz="2200" b="0" dirty="0"/>
              <a:t>仅单独使用就可以表达完整的意思</a:t>
            </a:r>
            <a:r>
              <a:rPr lang="zh-CN" altLang="en-US" sz="2200" b="0" dirty="0" smtClean="0"/>
              <a:t>。</a:t>
            </a:r>
            <a:endParaRPr lang="en-US" altLang="zh-CN" sz="2200" b="0" dirty="0" smtClean="0"/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200" dirty="0" smtClean="0"/>
              <a:t>基本</a:t>
            </a:r>
            <a:r>
              <a:rPr lang="zh-CN" altLang="en-US" sz="2200" dirty="0"/>
              <a:t>语法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200" b="0" dirty="0"/>
              <a:t>       </a:t>
            </a:r>
            <a:r>
              <a:rPr lang="en-US" altLang="zh-CN" sz="1800" b="0" dirty="0">
                <a:solidFill>
                  <a:srgbClr val="FF0000"/>
                </a:solidFill>
              </a:rPr>
              <a:t>&lt;</a:t>
            </a:r>
            <a:r>
              <a:rPr lang="zh-CN" altLang="en-US" sz="1800" b="0" dirty="0">
                <a:solidFill>
                  <a:srgbClr val="FF0000"/>
                </a:solidFill>
              </a:rPr>
              <a:t>标记名称</a:t>
            </a:r>
            <a:r>
              <a:rPr lang="en-US" altLang="zh-CN" sz="1800" b="0" dirty="0">
                <a:solidFill>
                  <a:srgbClr val="FF0000"/>
                </a:solidFill>
              </a:rPr>
              <a:t>&gt;</a:t>
            </a:r>
            <a:r>
              <a:rPr lang="zh-CN" altLang="en-US" sz="1800" b="0" dirty="0">
                <a:solidFill>
                  <a:srgbClr val="FF0000"/>
                </a:solidFill>
              </a:rPr>
              <a:t>或</a:t>
            </a:r>
            <a:r>
              <a:rPr lang="en-US" altLang="zh-CN" sz="1800" b="0" dirty="0">
                <a:solidFill>
                  <a:srgbClr val="FF0000"/>
                </a:solidFill>
              </a:rPr>
              <a:t>&lt;</a:t>
            </a:r>
            <a:r>
              <a:rPr lang="zh-CN" altLang="en-US" sz="1800" b="0" dirty="0">
                <a:solidFill>
                  <a:srgbClr val="FF0000"/>
                </a:solidFill>
              </a:rPr>
              <a:t>标记名称</a:t>
            </a:r>
            <a:r>
              <a:rPr lang="en-US" altLang="zh-CN" sz="1800" b="0" dirty="0">
                <a:solidFill>
                  <a:srgbClr val="FF0000"/>
                </a:solidFill>
              </a:rPr>
              <a:t>/&gt;</a:t>
            </a:r>
            <a:endParaRPr lang="en-US" altLang="zh-CN" sz="2200" b="0" dirty="0">
              <a:solidFill>
                <a:srgbClr val="FF0000"/>
              </a:solidFill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/>
              <a:t>    </a:t>
            </a:r>
            <a:r>
              <a:rPr lang="zh-CN" altLang="en-US" sz="2200" b="0" dirty="0"/>
              <a:t>语法说明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200" b="0" dirty="0"/>
              <a:t>           最常用的单标记有</a:t>
            </a:r>
            <a:r>
              <a:rPr lang="en-US" altLang="zh-CN" sz="2200" b="0" dirty="0"/>
              <a:t>&lt;br&gt;</a:t>
            </a:r>
            <a:r>
              <a:rPr lang="zh-CN" altLang="en-US" sz="2200" b="0" dirty="0"/>
              <a:t>、</a:t>
            </a:r>
            <a:r>
              <a:rPr lang="en-US" altLang="zh-CN" sz="2200" b="0" dirty="0"/>
              <a:t>&lt;</a:t>
            </a:r>
            <a:r>
              <a:rPr lang="en-US" altLang="zh-CN" sz="2200" b="0" dirty="0" err="1"/>
              <a:t>hr</a:t>
            </a:r>
            <a:r>
              <a:rPr lang="en-US" altLang="zh-CN" sz="2200" b="0" dirty="0"/>
              <a:t>&gt;</a:t>
            </a:r>
            <a:r>
              <a:rPr lang="zh-CN" altLang="en-US" sz="2200" b="0" dirty="0"/>
              <a:t>。</a:t>
            </a:r>
            <a:r>
              <a:rPr lang="en-US" altLang="zh-CN" sz="2200" b="0" dirty="0"/>
              <a:t>&lt;br&gt;</a:t>
            </a:r>
            <a:r>
              <a:rPr lang="zh-CN" altLang="en-US" sz="2200" b="0" dirty="0"/>
              <a:t>、</a:t>
            </a:r>
            <a:r>
              <a:rPr lang="en-US" altLang="zh-CN" sz="2200" b="0" dirty="0"/>
              <a:t>&lt;br/&gt;</a:t>
            </a:r>
            <a:r>
              <a:rPr lang="zh-CN" altLang="en-US" sz="2200" b="0" dirty="0"/>
              <a:t>表示换行，</a:t>
            </a:r>
            <a:r>
              <a:rPr lang="en-US" altLang="zh-CN" sz="2200" b="0" dirty="0"/>
              <a:t>&lt;</a:t>
            </a:r>
            <a:r>
              <a:rPr lang="en-US" altLang="zh-CN" sz="2200" b="0" dirty="0" err="1"/>
              <a:t>hr</a:t>
            </a:r>
            <a:r>
              <a:rPr lang="en-US" altLang="zh-CN" sz="2200" b="0" dirty="0"/>
              <a:t>&gt;</a:t>
            </a:r>
            <a:r>
              <a:rPr lang="zh-CN" altLang="en-US" sz="2200" b="0" dirty="0"/>
              <a:t>、</a:t>
            </a:r>
            <a:r>
              <a:rPr lang="en-US" altLang="zh-CN" sz="2200" b="0" dirty="0"/>
              <a:t>&lt;</a:t>
            </a:r>
            <a:r>
              <a:rPr lang="en-US" altLang="zh-CN" sz="2200" b="0" dirty="0" err="1"/>
              <a:t>hr</a:t>
            </a:r>
            <a:r>
              <a:rPr lang="en-US" altLang="zh-CN" sz="2200" b="0" dirty="0"/>
              <a:t>/&gt;</a:t>
            </a:r>
            <a:r>
              <a:rPr lang="zh-CN" altLang="en-US" sz="2200" b="0" dirty="0"/>
              <a:t>表示水平分隔线。</a:t>
            </a:r>
          </a:p>
        </p:txBody>
      </p:sp>
    </p:spTree>
    <p:extLst>
      <p:ext uri="{BB962C8B-B14F-4D97-AF65-F5344CB8AC3E}">
        <p14:creationId xmlns:p14="http://schemas.microsoft.com/office/powerpoint/2010/main" val="118574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 HTML</a:t>
            </a:r>
            <a:r>
              <a:rPr lang="zh-CN" altLang="en-US" dirty="0"/>
              <a:t>基本语法（续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）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b="0" dirty="0"/>
              <a:t>2</a:t>
            </a:r>
            <a:r>
              <a:rPr lang="en-US" altLang="zh-CN" sz="2200" b="0" dirty="0" smtClean="0"/>
              <a:t>.</a:t>
            </a:r>
            <a:r>
              <a:rPr lang="zh-CN" altLang="en-US" sz="2200" b="0" dirty="0" smtClean="0"/>
              <a:t>成对标记</a:t>
            </a:r>
            <a:endParaRPr lang="zh-CN" altLang="en-US" sz="2200" b="0" dirty="0"/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200" b="0" dirty="0"/>
              <a:t>          </a:t>
            </a:r>
            <a:r>
              <a:rPr lang="zh-CN" altLang="en-US" sz="2200" b="0" dirty="0" smtClean="0"/>
              <a:t>成对标记</a:t>
            </a:r>
            <a:r>
              <a:rPr lang="zh-CN" altLang="en-US" sz="2200" b="0" dirty="0"/>
              <a:t>由开始标记和结束标记两部分组成，必须成对使用。开始标记也称为首标记，告诉</a:t>
            </a:r>
            <a:r>
              <a:rPr lang="en-US" altLang="zh-CN" sz="2200" b="0" dirty="0"/>
              <a:t>Web</a:t>
            </a:r>
            <a:r>
              <a:rPr lang="zh-CN" altLang="en-US" sz="2200" b="0" dirty="0"/>
              <a:t>浏览器从此处开始执行该标记所表示的功能；结束标记也称为尾标记，告诉</a:t>
            </a:r>
            <a:r>
              <a:rPr lang="en-US" altLang="zh-CN" sz="2200" b="0" dirty="0"/>
              <a:t>Web</a:t>
            </a:r>
            <a:r>
              <a:rPr lang="zh-CN" altLang="en-US" sz="2200" b="0" dirty="0"/>
              <a:t>浏览器在这里结束该标记。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200" b="0" dirty="0"/>
              <a:t>基本语法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200" b="0" dirty="0"/>
              <a:t>          </a:t>
            </a:r>
            <a:r>
              <a:rPr lang="en-US" altLang="zh-CN" sz="1800" b="0" dirty="0">
                <a:solidFill>
                  <a:srgbClr val="FF0000"/>
                </a:solidFill>
              </a:rPr>
              <a:t>&lt;</a:t>
            </a:r>
            <a:r>
              <a:rPr lang="zh-CN" altLang="en-US" sz="1800" b="0" dirty="0">
                <a:solidFill>
                  <a:srgbClr val="FF0000"/>
                </a:solidFill>
              </a:rPr>
              <a:t>标记名称</a:t>
            </a:r>
            <a:r>
              <a:rPr lang="en-US" altLang="zh-CN" sz="1800" b="0" dirty="0">
                <a:solidFill>
                  <a:srgbClr val="FF0000"/>
                </a:solidFill>
              </a:rPr>
              <a:t>&gt;</a:t>
            </a:r>
            <a:r>
              <a:rPr lang="zh-CN" altLang="en-US" sz="1800" b="0" dirty="0">
                <a:solidFill>
                  <a:srgbClr val="FF0000"/>
                </a:solidFill>
              </a:rPr>
              <a:t>内容</a:t>
            </a:r>
            <a:r>
              <a:rPr lang="en-US" altLang="zh-CN" sz="1800" b="0" dirty="0">
                <a:solidFill>
                  <a:srgbClr val="FF0000"/>
                </a:solidFill>
              </a:rPr>
              <a:t>&lt;/</a:t>
            </a:r>
            <a:r>
              <a:rPr lang="zh-CN" altLang="en-US" sz="1800" b="0" dirty="0">
                <a:solidFill>
                  <a:srgbClr val="FF0000"/>
                </a:solidFill>
              </a:rPr>
              <a:t>标记名称</a:t>
            </a:r>
            <a:r>
              <a:rPr lang="en-US" altLang="zh-CN" sz="1800" b="0" dirty="0">
                <a:solidFill>
                  <a:srgbClr val="FF0000"/>
                </a:solidFill>
              </a:rPr>
              <a:t>&gt;</a:t>
            </a:r>
            <a:endParaRPr lang="en-US" altLang="zh-CN" sz="2200" b="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200" b="0" dirty="0"/>
              <a:t>语法说明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200" b="0" dirty="0"/>
              <a:t>          其中“内容”部分就是要被这对标记施加作用的部分。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200" b="0" dirty="0"/>
              <a:t>         </a:t>
            </a:r>
            <a:r>
              <a:rPr lang="en-US" altLang="zh-CN" sz="1800" b="0" dirty="0">
                <a:solidFill>
                  <a:srgbClr val="FF0000"/>
                </a:solidFill>
              </a:rPr>
              <a:t>&lt;h3&gt;&lt;i&gt;</a:t>
            </a:r>
            <a:r>
              <a:rPr lang="zh-CN" altLang="en-US" sz="1800" b="0" dirty="0">
                <a:solidFill>
                  <a:srgbClr val="FF0000"/>
                </a:solidFill>
              </a:rPr>
              <a:t>这是错误的交叉嵌套的代码</a:t>
            </a:r>
            <a:r>
              <a:rPr lang="en-US" altLang="zh-CN" sz="1800" b="0" dirty="0">
                <a:solidFill>
                  <a:srgbClr val="FF0000"/>
                </a:solidFill>
              </a:rPr>
              <a:t>&lt;/h3&gt;&lt;/i&gt;</a:t>
            </a:r>
            <a:r>
              <a:rPr lang="en-US" altLang="zh-CN" sz="2200" b="0" dirty="0"/>
              <a:t>   </a:t>
            </a:r>
            <a:r>
              <a:rPr lang="en-US" altLang="zh-CN" sz="2200" b="0" dirty="0">
                <a:solidFill>
                  <a:srgbClr val="CC0000"/>
                </a:solidFill>
                <a:ea typeface="华文琥珀" pitchFamily="2" charset="-122"/>
              </a:rPr>
              <a:t>×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b="0" dirty="0"/>
              <a:t>         </a:t>
            </a:r>
            <a:r>
              <a:rPr lang="en-US" altLang="zh-CN" sz="1800" b="0" dirty="0">
                <a:solidFill>
                  <a:srgbClr val="FF0000"/>
                </a:solidFill>
              </a:rPr>
              <a:t>&lt;h3&gt;&lt;i&gt;</a:t>
            </a:r>
            <a:r>
              <a:rPr lang="zh-CN" altLang="en-US" sz="1800" b="0" dirty="0">
                <a:solidFill>
                  <a:srgbClr val="FF0000"/>
                </a:solidFill>
              </a:rPr>
              <a:t>这是正确嵌套不交叉的代码</a:t>
            </a:r>
            <a:r>
              <a:rPr lang="en-US" altLang="zh-CN" sz="1800" b="0" dirty="0">
                <a:solidFill>
                  <a:srgbClr val="FF0000"/>
                </a:solidFill>
              </a:rPr>
              <a:t>&lt;/i&gt;&lt;/h3&gt;   </a:t>
            </a:r>
            <a:r>
              <a:rPr lang="en-US" altLang="zh-CN" sz="2200" b="0" dirty="0">
                <a:solidFill>
                  <a:srgbClr val="00FF00"/>
                </a:solidFill>
                <a:ea typeface="华文琥珀" pitchFamily="2" charset="-122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42051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2.4.2 </a:t>
            </a:r>
            <a:r>
              <a:rPr lang="zh-CN" altLang="en-US" dirty="0"/>
              <a:t>属性语法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b="0" dirty="0"/>
              <a:t>基本语法 </a:t>
            </a:r>
          </a:p>
          <a:p>
            <a:pPr>
              <a:buFont typeface="Wingdings" pitchFamily="2" charset="2"/>
              <a:buNone/>
            </a:pPr>
            <a:r>
              <a:rPr lang="zh-CN" altLang="en-US" sz="2200" b="0" dirty="0"/>
              <a:t>          </a:t>
            </a:r>
            <a:r>
              <a:rPr lang="en-US" altLang="zh-CN" sz="2200" b="0" dirty="0"/>
              <a:t>&lt;</a:t>
            </a:r>
            <a:r>
              <a:rPr lang="zh-CN" altLang="en-US" sz="2200" b="0" dirty="0"/>
              <a:t>标记名称 属</a:t>
            </a:r>
            <a:r>
              <a:rPr lang="zh-CN" altLang="en-US" sz="2200" b="0" dirty="0" smtClean="0"/>
              <a:t>性</a:t>
            </a:r>
            <a:r>
              <a:rPr lang="en-US" altLang="zh-CN" sz="2200" b="0" dirty="0" smtClean="0"/>
              <a:t>1=“</a:t>
            </a:r>
            <a:r>
              <a:rPr lang="zh-CN" altLang="en-US" sz="2200" b="0" dirty="0" smtClean="0"/>
              <a:t>属</a:t>
            </a:r>
            <a:r>
              <a:rPr lang="zh-CN" altLang="en-US" sz="2200" b="0" dirty="0"/>
              <a:t>性</a:t>
            </a:r>
            <a:r>
              <a:rPr lang="zh-CN" altLang="en-US" sz="2200" b="0" dirty="0" smtClean="0"/>
              <a:t>值</a:t>
            </a:r>
            <a:r>
              <a:rPr lang="en-US" altLang="zh-CN" sz="2200" b="0" dirty="0" smtClean="0"/>
              <a:t>1” </a:t>
            </a:r>
            <a:r>
              <a:rPr lang="zh-CN" altLang="en-US" sz="2200" b="0" dirty="0"/>
              <a:t>属</a:t>
            </a:r>
            <a:r>
              <a:rPr lang="zh-CN" altLang="en-US" sz="2200" b="0" dirty="0" smtClean="0"/>
              <a:t>性</a:t>
            </a:r>
            <a:r>
              <a:rPr lang="en-US" altLang="zh-CN" sz="2200" b="0" dirty="0" smtClean="0"/>
              <a:t>2=“</a:t>
            </a:r>
            <a:r>
              <a:rPr lang="zh-CN" altLang="en-US" sz="2200" b="0" dirty="0" smtClean="0"/>
              <a:t>属</a:t>
            </a:r>
            <a:r>
              <a:rPr lang="zh-CN" altLang="en-US" sz="2200" b="0" dirty="0"/>
              <a:t>性</a:t>
            </a:r>
            <a:r>
              <a:rPr lang="zh-CN" altLang="en-US" sz="2200" b="0" dirty="0" smtClean="0"/>
              <a:t>值</a:t>
            </a:r>
            <a:r>
              <a:rPr lang="en-US" altLang="zh-CN" sz="2200" b="0" dirty="0" smtClean="0"/>
              <a:t>2” </a:t>
            </a:r>
            <a:r>
              <a:rPr lang="en-US" altLang="zh-CN" sz="2200" b="0" dirty="0"/>
              <a:t>… </a:t>
            </a:r>
            <a:r>
              <a:rPr lang="zh-CN" altLang="en-US" sz="2200" b="0" dirty="0"/>
              <a:t>属</a:t>
            </a:r>
            <a:r>
              <a:rPr lang="zh-CN" altLang="en-US" sz="2200" b="0" dirty="0" smtClean="0"/>
              <a:t>性</a:t>
            </a:r>
            <a:r>
              <a:rPr lang="en-US" altLang="zh-CN" sz="2200" b="0" dirty="0" smtClean="0"/>
              <a:t>n</a:t>
            </a:r>
            <a:r>
              <a:rPr lang="en-US" altLang="zh-CN" sz="2200" b="0" dirty="0"/>
              <a:t>="</a:t>
            </a:r>
            <a:r>
              <a:rPr lang="zh-CN" altLang="en-US" sz="2200" b="0" dirty="0"/>
              <a:t>属性值</a:t>
            </a:r>
            <a:r>
              <a:rPr lang="en-US" altLang="zh-CN" sz="2200" b="0" dirty="0"/>
              <a:t>n"&gt;</a:t>
            </a:r>
          </a:p>
          <a:p>
            <a:r>
              <a:rPr lang="zh-CN" altLang="en-US" sz="2200" b="0" dirty="0"/>
              <a:t>基本语法 </a:t>
            </a:r>
          </a:p>
          <a:p>
            <a:pPr>
              <a:buFont typeface="Wingdings" pitchFamily="2" charset="2"/>
              <a:buNone/>
            </a:pPr>
            <a:r>
              <a:rPr lang="zh-CN" altLang="en-US" sz="2200" b="0" dirty="0"/>
              <a:t>         属性应在开始标记（首标记）内定义，并且和标记名之间有一个空格分隔。例如，上例中</a:t>
            </a:r>
            <a:r>
              <a:rPr lang="en-US" altLang="zh-CN" sz="2200" b="0" dirty="0" err="1"/>
              <a:t>hr</a:t>
            </a:r>
            <a:r>
              <a:rPr lang="zh-CN" altLang="en-US" sz="2200" b="0" dirty="0"/>
              <a:t>标记中，</a:t>
            </a:r>
            <a:r>
              <a:rPr lang="en-US" altLang="zh-CN" sz="2200" b="0" dirty="0"/>
              <a:t>align</a:t>
            </a:r>
            <a:r>
              <a:rPr lang="zh-CN" altLang="en-US" sz="2200" b="0" dirty="0"/>
              <a:t>为属性，</a:t>
            </a:r>
            <a:r>
              <a:rPr lang="en-US" altLang="zh-CN" sz="2200" b="0" dirty="0"/>
              <a:t>center</a:t>
            </a:r>
            <a:r>
              <a:rPr lang="zh-CN" altLang="en-US" sz="2200" b="0" dirty="0"/>
              <a:t>为属性值，属性值可以直接书写，也可以使用双引号“”括起来。</a:t>
            </a:r>
          </a:p>
          <a:p>
            <a:pPr>
              <a:buFont typeface="Wingdings" pitchFamily="2" charset="2"/>
              <a:buNone/>
            </a:pPr>
            <a:r>
              <a:rPr lang="zh-CN" altLang="en-US" sz="2200" dirty="0"/>
              <a:t>      </a:t>
            </a: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黑体" pitchFamily="49" charset="-122"/>
              </a:rPr>
              <a:t>&lt;</a:t>
            </a:r>
            <a:r>
              <a:rPr lang="en-US" altLang="zh-CN" sz="1800" dirty="0" err="1">
                <a:solidFill>
                  <a:srgbClr val="FF0000"/>
                </a:solidFill>
                <a:latin typeface="Verdana" pitchFamily="34" charset="0"/>
                <a:ea typeface="黑体" pitchFamily="49" charset="-122"/>
              </a:rPr>
              <a:t>hr</a:t>
            </a: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黑体" pitchFamily="49" charset="-122"/>
              </a:rPr>
              <a:t> size="3" color="red" align="center"&gt;</a:t>
            </a:r>
            <a:endParaRPr lang="en-US" altLang="zh-CN" sz="2200" dirty="0">
              <a:solidFill>
                <a:srgbClr val="FF0000"/>
              </a:solidFill>
              <a:latin typeface="Verdana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36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2.4.2 </a:t>
            </a:r>
            <a:r>
              <a:rPr lang="zh-CN" altLang="en-US" dirty="0"/>
              <a:t>属性</a:t>
            </a:r>
            <a:r>
              <a:rPr lang="zh-CN" altLang="en-US" dirty="0" smtClean="0"/>
              <a:t>语法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122886" name="Rectangle 6"/>
          <p:cNvSpPr>
            <a:spLocks noGrp="1" noChangeArrowheads="1"/>
          </p:cNvSpPr>
          <p:nvPr>
            <p:ph idx="1"/>
          </p:nvPr>
        </p:nvSpPr>
        <p:spPr>
          <a:xfrm>
            <a:off x="609600" y="2038350"/>
            <a:ext cx="8305800" cy="25908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h2{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text-align:center;background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:#6699ff;padding:20px;}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&lt;/style&gt;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&lt;/head&gt;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&lt;body background="" text="red"&gt;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&lt;h2 align="center"&gt;</a:t>
            </a:r>
            <a:r>
              <a:rPr lang="zh-CN" altLang="en-US" sz="14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新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r>
              <a:rPr lang="zh-CN" altLang="en-US" sz="14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年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r>
              <a:rPr lang="zh-CN" altLang="en-US" sz="14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寄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r>
              <a:rPr lang="zh-CN" altLang="en-US" sz="14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语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&lt;/h3&gt;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&lt;hr size="2" color="#6600ff" width="100%"/&gt;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&lt;p align="left"&gt;&amp;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;&amp;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;&amp;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;&amp;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r>
              <a:rPr lang="zh-CN" altLang="en-US" sz="14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轻轻送上我忠诚的祈求和祝愿，祈求分别的时光象流水瞬间逝去，祝愿再会时，紧握的手中溢满友情和青春的力量。 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&lt;/p&gt;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&lt;p align="right"&gt;&amp;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;&amp;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;&amp;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;&amp;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r>
              <a:rPr lang="zh-CN" altLang="en-US" sz="14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有一种跌倒叫站起，有一种失落叫收获，有一种失败叫成功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——</a:t>
            </a:r>
            <a:r>
              <a:rPr lang="zh-CN" altLang="en-US" sz="14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坚强些，朋友，明天将属于你！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&lt;/p&gt;	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&lt;/body&gt;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&lt;/html&gt;</a:t>
            </a:r>
            <a:endParaRPr lang="zh-CN" altLang="zh-CN" sz="1400" b="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288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844353"/>
            <a:ext cx="3624263" cy="119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609600" y="971550"/>
            <a:ext cx="43434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&lt;!-- edu_2_4_1.html --&gt;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&lt;html&gt;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&lt;head&gt;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&lt;title&gt;</a:t>
            </a:r>
            <a:r>
              <a:rPr lang="zh-CN" altLang="en-US" sz="1400" b="0" dirty="0">
                <a:latin typeface="Verdana" panose="020B0604030504040204" pitchFamily="34" charset="0"/>
                <a:cs typeface="Verdana" panose="020B0604030504040204" pitchFamily="34" charset="0"/>
              </a:rPr>
              <a:t>标记语法及属性语法应用 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&lt;/title&gt;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&lt;style type="t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ext/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91748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8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8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8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8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8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8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8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8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8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8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28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28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28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28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28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28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6" grpId="0" build="p"/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 </a:t>
            </a:r>
            <a:r>
              <a:rPr lang="zh-CN" altLang="en-US" dirty="0"/>
              <a:t>注释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b="0" dirty="0"/>
              <a:t>HTML</a:t>
            </a:r>
            <a:r>
              <a:rPr lang="zh-CN" altLang="en-US" sz="2200" b="0" dirty="0"/>
              <a:t>代码中添加注释的方法有</a:t>
            </a:r>
            <a:r>
              <a:rPr lang="en-US" altLang="zh-CN" sz="2200" b="0" dirty="0"/>
              <a:t>2</a:t>
            </a:r>
            <a:r>
              <a:rPr lang="zh-CN" altLang="en-US" sz="2200" b="0" dirty="0"/>
              <a:t>种：</a:t>
            </a:r>
          </a:p>
          <a:p>
            <a:pPr marL="358775" indent="92075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>
                <a:solidFill>
                  <a:srgbClr val="FF0000"/>
                </a:solidFill>
              </a:rPr>
              <a:t>&lt;!-- </a:t>
            </a:r>
            <a:r>
              <a:rPr lang="zh-CN" altLang="en-US" sz="2200" b="0" dirty="0">
                <a:solidFill>
                  <a:srgbClr val="FF0000"/>
                </a:solidFill>
              </a:rPr>
              <a:t>注释信息 </a:t>
            </a:r>
            <a:r>
              <a:rPr lang="en-US" altLang="zh-CN" sz="2200" b="0" dirty="0">
                <a:solidFill>
                  <a:srgbClr val="FF0000"/>
                </a:solidFill>
              </a:rPr>
              <a:t>--&gt;</a:t>
            </a:r>
          </a:p>
          <a:p>
            <a:pPr marL="358775" indent="92075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>
                <a:solidFill>
                  <a:srgbClr val="FF0000"/>
                </a:solidFill>
              </a:rPr>
              <a:t>&lt;comment&gt;</a:t>
            </a:r>
            <a:r>
              <a:rPr lang="zh-CN" altLang="en-US" sz="2200" b="0" dirty="0">
                <a:solidFill>
                  <a:srgbClr val="FF0000"/>
                </a:solidFill>
              </a:rPr>
              <a:t>注释信息</a:t>
            </a:r>
            <a:r>
              <a:rPr lang="en-US" altLang="zh-CN" sz="2200" b="0" dirty="0">
                <a:solidFill>
                  <a:srgbClr val="FF0000"/>
                </a:solidFill>
              </a:rPr>
              <a:t>&lt;/comment&gt;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b="0" dirty="0"/>
              <a:t>1.&lt;!-- </a:t>
            </a:r>
            <a:r>
              <a:rPr lang="zh-CN" altLang="en-US" sz="2200" b="0" dirty="0"/>
              <a:t>注释信息 </a:t>
            </a:r>
            <a:r>
              <a:rPr lang="en-US" altLang="zh-CN" sz="2200" b="0" dirty="0"/>
              <a:t>--&gt;</a:t>
            </a:r>
          </a:p>
          <a:p>
            <a:pPr marL="358775" indent="358775">
              <a:spcBef>
                <a:spcPts val="0"/>
              </a:spcBef>
              <a:spcAft>
                <a:spcPts val="0"/>
              </a:spcAft>
            </a:pPr>
            <a:r>
              <a:rPr lang="zh-CN" altLang="en-US" sz="2200" b="0" dirty="0"/>
              <a:t>基本语法</a:t>
            </a:r>
          </a:p>
          <a:p>
            <a:pPr marL="358775" indent="358775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b="0" dirty="0">
                <a:solidFill>
                  <a:srgbClr val="FF0000"/>
                </a:solidFill>
              </a:rPr>
              <a:t>&lt;!-- </a:t>
            </a:r>
            <a:r>
              <a:rPr lang="zh-CN" altLang="en-US" sz="2200" b="0" dirty="0">
                <a:solidFill>
                  <a:srgbClr val="FF0000"/>
                </a:solidFill>
              </a:rPr>
              <a:t>显示一个段落  </a:t>
            </a:r>
            <a:r>
              <a:rPr lang="en-US" altLang="zh-CN" sz="2200" b="0" dirty="0">
                <a:solidFill>
                  <a:srgbClr val="FF0000"/>
                </a:solidFill>
              </a:rPr>
              <a:t>--&gt;</a:t>
            </a:r>
          </a:p>
          <a:p>
            <a:pPr marL="358775" indent="358775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/>
              <a:t> </a:t>
            </a:r>
            <a:r>
              <a:rPr lang="zh-CN" altLang="en-US" sz="2200" b="0" dirty="0"/>
              <a:t>语法说明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200" b="0" dirty="0" smtClean="0"/>
              <a:t>       以</a:t>
            </a:r>
            <a:r>
              <a:rPr lang="zh-CN" altLang="en-US" sz="2200" b="0" dirty="0"/>
              <a:t>左尖括号和感叹号组合开始（</a:t>
            </a:r>
            <a:r>
              <a:rPr lang="en-US" altLang="zh-CN" sz="2200" b="0" dirty="0"/>
              <a:t>&lt;!--</a:t>
            </a:r>
            <a:r>
              <a:rPr lang="zh-CN" altLang="en-US" sz="2200" b="0" dirty="0"/>
              <a:t>），以右尖括号（</a:t>
            </a:r>
            <a:r>
              <a:rPr lang="en-US" altLang="zh-CN" sz="2200" b="0" dirty="0"/>
              <a:t>--&gt;</a:t>
            </a:r>
            <a:r>
              <a:rPr lang="zh-CN" altLang="en-US" sz="2200" b="0" dirty="0"/>
              <a:t>）结束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200" b="0" dirty="0" smtClean="0">
                <a:solidFill>
                  <a:srgbClr val="0000FA"/>
                </a:solidFill>
              </a:rPr>
              <a:t>                        案例</a:t>
            </a:r>
            <a:r>
              <a:rPr lang="en-US" altLang="zh-CN" sz="2200" b="0" dirty="0" smtClean="0">
                <a:solidFill>
                  <a:srgbClr val="0000FA"/>
                </a:solidFill>
              </a:rPr>
              <a:t>edu_2_5_1.html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02348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 </a:t>
            </a:r>
            <a:r>
              <a:rPr lang="zh-CN" altLang="en-US" dirty="0"/>
              <a:t>注释（续）</a:t>
            </a:r>
          </a:p>
        </p:txBody>
      </p:sp>
      <p:sp>
        <p:nvSpPr>
          <p:cNvPr id="12390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dirty="0" smtClean="0"/>
              <a:t>2.&lt;comment&gt; &lt;/comment&gt;</a:t>
            </a:r>
            <a:r>
              <a:rPr lang="zh-CN" altLang="en-US" sz="2200" dirty="0" smtClean="0"/>
              <a:t>标记</a:t>
            </a:r>
          </a:p>
          <a:p>
            <a:r>
              <a:rPr lang="zh-CN" altLang="en-US" sz="2200" dirty="0" smtClean="0"/>
              <a:t>基本语法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    &lt;comment&gt;</a:t>
            </a:r>
            <a:r>
              <a:rPr lang="zh-CN" altLang="en-US" sz="2000" dirty="0" smtClean="0">
                <a:solidFill>
                  <a:srgbClr val="FF0000"/>
                </a:solidFill>
              </a:rPr>
              <a:t>显示一个段落</a:t>
            </a:r>
            <a:r>
              <a:rPr lang="en-US" altLang="zh-CN" sz="2000" dirty="0" smtClean="0">
                <a:solidFill>
                  <a:srgbClr val="FF0000"/>
                </a:solidFill>
              </a:rPr>
              <a:t>&lt;/comment&gt;</a:t>
            </a:r>
          </a:p>
          <a:p>
            <a:r>
              <a:rPr lang="en-US" altLang="zh-CN" sz="2200" dirty="0" smtClean="0"/>
              <a:t> </a:t>
            </a:r>
            <a:r>
              <a:rPr lang="zh-CN" altLang="en-US" sz="2200" dirty="0" smtClean="0"/>
              <a:t>语法说明 </a:t>
            </a:r>
          </a:p>
          <a:p>
            <a:pPr>
              <a:buFont typeface="Wingdings" pitchFamily="2" charset="2"/>
              <a:buNone/>
            </a:pPr>
            <a:r>
              <a:rPr lang="en-US" altLang="zh-CN" sz="2200" b="0" dirty="0" smtClean="0"/>
              <a:t>comment</a:t>
            </a:r>
            <a:r>
              <a:rPr lang="zh-CN" altLang="en-US" sz="2200" b="0" dirty="0" smtClean="0"/>
              <a:t>标记是成对标记，以</a:t>
            </a:r>
            <a:r>
              <a:rPr lang="en-US" altLang="zh-CN" sz="2200" b="0" dirty="0" smtClean="0"/>
              <a:t>&lt;comment&gt;</a:t>
            </a:r>
            <a:r>
              <a:rPr lang="zh-CN" altLang="en-US" sz="2200" b="0" dirty="0" smtClean="0"/>
              <a:t>开始，以</a:t>
            </a:r>
            <a:r>
              <a:rPr lang="en-US" altLang="zh-CN" sz="2200" b="0" dirty="0" smtClean="0"/>
              <a:t>&lt;/comment&gt;</a:t>
            </a:r>
            <a:r>
              <a:rPr lang="zh-CN" altLang="en-US" sz="2200" b="0" dirty="0" smtClean="0"/>
              <a:t>结束。标记包围的信息为注释内容</a:t>
            </a:r>
            <a:r>
              <a:rPr lang="en-US" altLang="zh-CN" sz="2200" b="0" dirty="0" smtClean="0"/>
              <a:t>,</a:t>
            </a:r>
            <a:r>
              <a:rPr lang="zh-CN" altLang="en-US" sz="2200" b="0" dirty="0" smtClean="0"/>
              <a:t>但在高版本的浏览器中均显示在页面上，建议不使用此注释标记。 </a:t>
            </a:r>
          </a:p>
          <a:p>
            <a:pPr>
              <a:buFont typeface="Wingdings" pitchFamily="2" charset="2"/>
              <a:buNone/>
            </a:pPr>
            <a:r>
              <a:rPr lang="zh-CN" altLang="en-US" sz="1800" b="0" dirty="0" smtClean="0"/>
              <a:t>      </a:t>
            </a:r>
            <a:r>
              <a:rPr lang="en-US" altLang="zh-CN" sz="1800" b="0" dirty="0" smtClean="0">
                <a:solidFill>
                  <a:srgbClr val="0000FA"/>
                </a:solidFill>
              </a:rPr>
              <a:t>&lt;comment&gt;</a:t>
            </a:r>
            <a:r>
              <a:rPr lang="zh-CN" altLang="en-US" sz="1800" b="0" dirty="0" smtClean="0">
                <a:solidFill>
                  <a:srgbClr val="0000FA"/>
                </a:solidFill>
              </a:rPr>
              <a:t>显示一个段落</a:t>
            </a:r>
            <a:r>
              <a:rPr lang="en-US" altLang="zh-CN" sz="1800" b="0" dirty="0" smtClean="0">
                <a:solidFill>
                  <a:srgbClr val="0000FA"/>
                </a:solidFill>
              </a:rPr>
              <a:t>&lt;/comment&gt;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b="0" dirty="0" smtClean="0"/>
              <a:t>      </a:t>
            </a:r>
            <a:endParaRPr lang="en-US" altLang="zh-CN" sz="2200" b="0" dirty="0" smtClean="0">
              <a:solidFill>
                <a:srgbClr val="0000FA"/>
              </a:solidFill>
            </a:endParaRPr>
          </a:p>
          <a:p>
            <a:endParaRPr lang="en-US" altLang="zh-CN" dirty="0">
              <a:solidFill>
                <a:srgbClr val="0000FA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58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应用项目开发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989013" y="810816"/>
            <a:ext cx="8018462" cy="3792140"/>
          </a:xfrm>
        </p:spPr>
        <p:txBody>
          <a:bodyPr/>
          <a:lstStyle/>
          <a:p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前端技术</a:t>
            </a:r>
            <a:endParaRPr lang="en-US" altLang="zh-CN" sz="2200" b="0" dirty="0" smtClean="0"/>
          </a:p>
          <a:p>
            <a:pPr lvl="1"/>
            <a:r>
              <a:rPr lang="zh-CN" altLang="en-US" b="0" dirty="0" smtClean="0"/>
              <a:t>应用开发框架</a:t>
            </a:r>
            <a:endParaRPr lang="en-US" altLang="zh-CN" b="0" dirty="0" smtClean="0"/>
          </a:p>
          <a:p>
            <a:pPr lvl="2"/>
            <a:r>
              <a:rPr lang="en-US" altLang="zh-CN" b="0" dirty="0" err="1"/>
              <a:t>Jquery</a:t>
            </a:r>
            <a:r>
              <a:rPr lang="zh-CN" altLang="en-US" b="0" dirty="0"/>
              <a:t>， </a:t>
            </a:r>
            <a:r>
              <a:rPr lang="en-US" altLang="zh-CN" b="0" dirty="0"/>
              <a:t>React</a:t>
            </a:r>
            <a:r>
              <a:rPr lang="zh-CN" altLang="en-US" b="0" dirty="0"/>
              <a:t>，</a:t>
            </a:r>
            <a:r>
              <a:rPr lang="en-US" altLang="zh-CN" b="0" dirty="0" err="1"/>
              <a:t>vue</a:t>
            </a:r>
            <a:r>
              <a:rPr lang="zh-CN" altLang="en-US" b="0" dirty="0"/>
              <a:t> </a:t>
            </a:r>
            <a:r>
              <a:rPr lang="zh-CN" altLang="en-US" b="0" dirty="0" smtClean="0"/>
              <a:t>， </a:t>
            </a:r>
            <a:r>
              <a:rPr lang="en-US" altLang="zh-CN" b="0" dirty="0" smtClean="0"/>
              <a:t>JSF</a:t>
            </a:r>
            <a:endParaRPr lang="en-US" altLang="zh-CN" b="0" dirty="0"/>
          </a:p>
          <a:p>
            <a:pPr lvl="1"/>
            <a:r>
              <a:rPr lang="zh-CN" altLang="en-US" b="0" dirty="0" smtClean="0"/>
              <a:t>应用场景</a:t>
            </a:r>
            <a:endParaRPr lang="en-US" altLang="zh-CN" b="0" dirty="0" smtClean="0"/>
          </a:p>
          <a:p>
            <a:pPr lvl="2"/>
            <a:r>
              <a:rPr lang="zh-CN" altLang="en-US" b="0" dirty="0" smtClean="0"/>
              <a:t>静态网站、业务管理系统、电商、新媒体等系统、数据分析展示系统、</a:t>
            </a:r>
            <a:r>
              <a:rPr lang="en-US" altLang="zh-CN" b="0" dirty="0" smtClean="0"/>
              <a:t>Web2D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3D</a:t>
            </a:r>
          </a:p>
          <a:p>
            <a:pPr lvl="1"/>
            <a:r>
              <a:rPr lang="zh-CN" altLang="en-US" b="0" dirty="0" smtClean="0"/>
              <a:t>设计相关问题</a:t>
            </a:r>
            <a:endParaRPr lang="en-US" altLang="zh-CN" b="0" dirty="0" smtClean="0"/>
          </a:p>
          <a:p>
            <a:pPr lvl="2"/>
            <a:r>
              <a:rPr lang="zh-CN" altLang="en-US" b="0" dirty="0" smtClean="0"/>
              <a:t>美工设计、</a:t>
            </a:r>
            <a:r>
              <a:rPr lang="zh-CN" altLang="en-US" b="0" dirty="0"/>
              <a:t>风格</a:t>
            </a:r>
            <a:r>
              <a:rPr lang="zh-CN" altLang="en-US" b="0" dirty="0" smtClean="0"/>
              <a:t>设计</a:t>
            </a:r>
            <a:endParaRPr lang="en-US" altLang="zh-CN" b="0" dirty="0" smtClean="0"/>
          </a:p>
          <a:p>
            <a:pPr lvl="2"/>
            <a:r>
              <a:rPr lang="zh-CN" altLang="en-US" b="0" dirty="0" smtClean="0"/>
              <a:t>可用性设计、用户体验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163269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  HTML</a:t>
            </a:r>
            <a:r>
              <a:rPr lang="zh-CN" altLang="en-US" dirty="0"/>
              <a:t>文档编写规范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dirty="0"/>
              <a:t>2.6.1  HTML</a:t>
            </a:r>
            <a:r>
              <a:rPr lang="zh-CN" altLang="en-US" sz="2200" dirty="0"/>
              <a:t>页面编码基本规范</a:t>
            </a:r>
          </a:p>
          <a:p>
            <a:pPr marL="0" indent="35877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dirty="0"/>
              <a:t>1.</a:t>
            </a:r>
            <a:r>
              <a:rPr lang="zh-CN" altLang="en-US" sz="2200" b="0" dirty="0"/>
              <a:t>所有标记均以“</a:t>
            </a:r>
            <a:r>
              <a:rPr lang="en-US" altLang="zh-CN" sz="2200" b="0" dirty="0"/>
              <a:t>&lt;”</a:t>
            </a:r>
            <a:r>
              <a:rPr lang="zh-CN" altLang="en-US" sz="2200" b="0" dirty="0"/>
              <a:t>开始、以“</a:t>
            </a:r>
            <a:r>
              <a:rPr lang="en-US" altLang="zh-CN" sz="2200" b="0" dirty="0"/>
              <a:t>&gt;”</a:t>
            </a:r>
            <a:r>
              <a:rPr lang="zh-CN" altLang="en-US" sz="2200" b="0" dirty="0"/>
              <a:t>结束。 </a:t>
            </a:r>
          </a:p>
          <a:p>
            <a:pPr marL="0" indent="35877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dirty="0"/>
              <a:t>2.</a:t>
            </a:r>
            <a:r>
              <a:rPr lang="zh-CN" altLang="en-US" sz="2200" b="0" dirty="0"/>
              <a:t>根据标记类型，正确输入标记，</a:t>
            </a:r>
            <a:r>
              <a:rPr lang="zh-CN" altLang="en-US" sz="2200" b="0" dirty="0" smtClean="0"/>
              <a:t>单个标记</a:t>
            </a:r>
            <a:r>
              <a:rPr lang="zh-CN" altLang="en-US" sz="2200" b="0" dirty="0"/>
              <a:t>最好在右尖括号前加</a:t>
            </a:r>
            <a:r>
              <a:rPr lang="en-US" altLang="zh-CN" sz="2200" b="0" dirty="0"/>
              <a:t>1</a:t>
            </a:r>
            <a:r>
              <a:rPr lang="zh-CN" altLang="en-US" sz="2200" b="0" dirty="0"/>
              <a:t>个斜杠“</a:t>
            </a:r>
            <a:r>
              <a:rPr lang="en-US" altLang="zh-CN" sz="2200" b="0" dirty="0"/>
              <a:t>/”</a:t>
            </a:r>
            <a:r>
              <a:rPr lang="zh-CN" altLang="en-US" sz="2200" b="0" dirty="0"/>
              <a:t>，如换行标记是单标记</a:t>
            </a:r>
            <a:r>
              <a:rPr lang="en-US" altLang="zh-CN" sz="2200" b="0" dirty="0"/>
              <a:t>&lt;br/&gt;</a:t>
            </a:r>
            <a:r>
              <a:rPr lang="zh-CN" altLang="en-US" sz="2200" b="0" dirty="0" smtClean="0"/>
              <a:t>，成对标记</a:t>
            </a:r>
            <a:r>
              <a:rPr lang="zh-CN" altLang="en-US" sz="2200" b="0" dirty="0"/>
              <a:t>最好同时输入起始标记和结束标记，以免忘记。</a:t>
            </a:r>
          </a:p>
          <a:p>
            <a:pPr marL="0" indent="35877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dirty="0"/>
              <a:t>3.</a:t>
            </a:r>
            <a:r>
              <a:rPr lang="zh-CN" altLang="en-US" sz="2200" b="0" dirty="0"/>
              <a:t>标记可以嵌套使用，但不能交叉使用。 </a:t>
            </a:r>
          </a:p>
          <a:p>
            <a:pPr marL="0" indent="35877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dirty="0"/>
              <a:t>4.</a:t>
            </a:r>
            <a:r>
              <a:rPr lang="zh-CN" altLang="en-US" sz="2200" b="0" dirty="0"/>
              <a:t>在</a:t>
            </a:r>
            <a:r>
              <a:rPr lang="en-US" altLang="zh-CN" sz="2200" b="0" dirty="0"/>
              <a:t>HTML</a:t>
            </a:r>
            <a:r>
              <a:rPr lang="zh-CN" altLang="en-US" sz="2200" b="0" dirty="0"/>
              <a:t>代码中不区分大小写。</a:t>
            </a:r>
          </a:p>
          <a:p>
            <a:pPr marL="0" indent="35877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dirty="0"/>
              <a:t>6.</a:t>
            </a:r>
            <a:r>
              <a:rPr lang="zh-CN" altLang="en-US" sz="2200" b="0" u="sng" dirty="0">
                <a:solidFill>
                  <a:srgbClr val="FF0000"/>
                </a:solidFill>
              </a:rPr>
              <a:t>标记中可以设置各种属性，属性值建议用双引号标注起来 </a:t>
            </a:r>
          </a:p>
          <a:p>
            <a:pPr marL="0" indent="35877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dirty="0"/>
              <a:t>7.</a:t>
            </a:r>
            <a:r>
              <a:rPr lang="zh-CN" altLang="en-US" sz="2200" b="0" dirty="0"/>
              <a:t>书写开始与结束标记时，在左尖括号与标记名或与斜杠“</a:t>
            </a:r>
            <a:r>
              <a:rPr lang="en-US" altLang="zh-CN" sz="2200" b="0" dirty="0"/>
              <a:t>/”</a:t>
            </a:r>
            <a:r>
              <a:rPr lang="zh-CN" altLang="en-US" sz="2200" b="0" dirty="0"/>
              <a:t>之间不能留有多余空格，否则浏览器标记不能识别，导致错误标记直接显示在页面上，影响页面美观效果。 </a:t>
            </a:r>
          </a:p>
        </p:txBody>
      </p:sp>
    </p:spTree>
    <p:extLst>
      <p:ext uri="{BB962C8B-B14F-4D97-AF65-F5344CB8AC3E}">
        <p14:creationId xmlns:p14="http://schemas.microsoft.com/office/powerpoint/2010/main" val="295481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  HTML</a:t>
            </a:r>
            <a:r>
              <a:rPr lang="zh-CN" altLang="en-US" dirty="0"/>
              <a:t>文档编写规范（续）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indent="79375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/>
              <a:t>8.</a:t>
            </a:r>
            <a:r>
              <a:rPr lang="zh-CN" altLang="en-US" sz="2200" b="0" dirty="0"/>
              <a:t>编写</a:t>
            </a:r>
            <a:r>
              <a:rPr lang="en-US" altLang="zh-CN" sz="2200" b="0" dirty="0"/>
              <a:t>HTML</a:t>
            </a:r>
            <a:r>
              <a:rPr lang="zh-CN" altLang="en-US" sz="2200" b="0" dirty="0"/>
              <a:t>代码时，应该使用锯齿结构，即采用缩进风格，使代码结构清晰，便于理解和分析页面的结构，便于代码后期阅读和维护。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b="0" dirty="0"/>
              <a:t>2.6.2 HTML</a:t>
            </a:r>
            <a:r>
              <a:rPr lang="zh-CN" altLang="en-US" sz="2200" b="0" dirty="0" smtClean="0"/>
              <a:t>文档命名</a:t>
            </a:r>
            <a:r>
              <a:rPr lang="zh-CN" altLang="en-US" sz="2200" b="0" dirty="0"/>
              <a:t>规则</a:t>
            </a:r>
          </a:p>
          <a:p>
            <a:pPr marL="536575" indent="-274638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/>
              <a:t>1.</a:t>
            </a:r>
            <a:r>
              <a:rPr lang="zh-CN" altLang="en-US" sz="2200" b="0" dirty="0" smtClean="0"/>
              <a:t>文档的</a:t>
            </a:r>
            <a:r>
              <a:rPr lang="zh-CN" altLang="en-US" sz="2200" b="0" dirty="0"/>
              <a:t>扩展名为</a:t>
            </a:r>
            <a:r>
              <a:rPr lang="en-US" altLang="zh-CN" sz="2200" b="0" dirty="0"/>
              <a:t>html</a:t>
            </a:r>
            <a:r>
              <a:rPr lang="zh-CN" altLang="en-US" sz="2200" b="0" dirty="0"/>
              <a:t>或者</a:t>
            </a:r>
            <a:r>
              <a:rPr lang="en-US" altLang="zh-CN" sz="2200" b="0" dirty="0" err="1"/>
              <a:t>htm</a:t>
            </a:r>
            <a:r>
              <a:rPr lang="zh-CN" altLang="en-US" sz="2200" b="0" dirty="0"/>
              <a:t>，建议统一用</a:t>
            </a:r>
            <a:r>
              <a:rPr lang="en-US" altLang="zh-CN" sz="2200" b="0" dirty="0"/>
              <a:t>html</a:t>
            </a:r>
            <a:r>
              <a:rPr lang="zh-CN" altLang="en-US" sz="2200" b="0" dirty="0"/>
              <a:t>作为文件名的后缀。</a:t>
            </a:r>
          </a:p>
          <a:p>
            <a:pPr marL="536575" indent="-274638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/>
              <a:t>2.</a:t>
            </a:r>
            <a:r>
              <a:rPr lang="zh-CN" altLang="en-US" sz="2200" b="0" dirty="0"/>
              <a:t>文档名中只可由英文字母、数字或下划线组成，建议以字母或下划线开始。</a:t>
            </a:r>
          </a:p>
          <a:p>
            <a:pPr marL="536575" indent="-274638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/>
              <a:t>3.</a:t>
            </a:r>
            <a:r>
              <a:rPr lang="zh-CN" altLang="en-US" sz="2200" b="0" dirty="0"/>
              <a:t>文档名中不能包含特殊符号，如空格、</a:t>
            </a:r>
            <a:r>
              <a:rPr lang="en-US" altLang="zh-CN" sz="2200" b="0" dirty="0"/>
              <a:t>$</a:t>
            </a:r>
            <a:r>
              <a:rPr lang="zh-CN" altLang="en-US" sz="2200" b="0" dirty="0"/>
              <a:t>、</a:t>
            </a:r>
            <a:r>
              <a:rPr lang="en-US" altLang="zh-CN" sz="2200" b="0" dirty="0"/>
              <a:t>&amp;</a:t>
            </a:r>
            <a:r>
              <a:rPr lang="zh-CN" altLang="en-US" sz="2200" b="0" dirty="0"/>
              <a:t>等。</a:t>
            </a:r>
          </a:p>
          <a:p>
            <a:pPr marL="536575" indent="-274638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/>
              <a:t>4.</a:t>
            </a:r>
            <a:r>
              <a:rPr lang="zh-CN" altLang="en-US" sz="2200" b="0" dirty="0"/>
              <a:t>文档名区分大小</a:t>
            </a:r>
            <a:r>
              <a:rPr lang="zh-CN" altLang="en-US" sz="2200" b="0" dirty="0" smtClean="0"/>
              <a:t>写。</a:t>
            </a:r>
            <a:endParaRPr lang="zh-CN" altLang="en-US" sz="2200" b="0" dirty="0"/>
          </a:p>
          <a:p>
            <a:pPr marL="536575" indent="-274638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 smtClean="0"/>
              <a:t>5.Web</a:t>
            </a:r>
            <a:r>
              <a:rPr lang="zh-CN" altLang="en-US" sz="2200" b="0" dirty="0" smtClean="0"/>
              <a:t>服务器主页一般</a:t>
            </a:r>
            <a:r>
              <a:rPr lang="zh-CN" altLang="en-US" sz="2200" b="0" dirty="0"/>
              <a:t>是</a:t>
            </a:r>
            <a:r>
              <a:rPr lang="en-US" altLang="zh-CN" sz="2200" b="0" dirty="0"/>
              <a:t>index.html</a:t>
            </a:r>
            <a:r>
              <a:rPr lang="zh-CN" altLang="en-US" sz="2200" b="0" dirty="0"/>
              <a:t>或</a:t>
            </a:r>
            <a:r>
              <a:rPr lang="en-US" altLang="zh-CN" sz="2200" b="0" dirty="0"/>
              <a:t>default.html</a:t>
            </a:r>
            <a:r>
              <a:rPr lang="zh-CN" altLang="en-US" sz="2200" b="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4372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2.7  HTML</a:t>
            </a:r>
            <a:r>
              <a:rPr lang="zh-CN" altLang="en-US" dirty="0"/>
              <a:t>文档类型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b="0" dirty="0"/>
              <a:t>2.7.1 &lt;!DOCTYPE&gt;</a:t>
            </a:r>
            <a:r>
              <a:rPr lang="zh-CN" altLang="en-US" sz="2200" b="0" dirty="0"/>
              <a:t>标记</a:t>
            </a:r>
          </a:p>
          <a:p>
            <a:pPr marL="363538" indent="-276225">
              <a:spcBef>
                <a:spcPts val="0"/>
              </a:spcBef>
              <a:spcAft>
                <a:spcPts val="0"/>
              </a:spcAft>
            </a:pPr>
            <a:r>
              <a:rPr lang="zh-CN" altLang="en-US" sz="2200" b="0" dirty="0"/>
              <a:t>基本语法</a:t>
            </a:r>
          </a:p>
          <a:p>
            <a:pPr marL="363538" indent="-276225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1800" b="0" dirty="0"/>
              <a:t>          </a:t>
            </a:r>
            <a:r>
              <a:rPr lang="en-US" altLang="zh-CN" sz="1800" b="0" dirty="0">
                <a:solidFill>
                  <a:srgbClr val="FF0000"/>
                </a:solidFill>
              </a:rPr>
              <a:t>&lt;!DOCTYPE element-name DTD-type DTD-name DTD-</a:t>
            </a:r>
            <a:r>
              <a:rPr lang="en-US" altLang="zh-CN" sz="1800" b="0" dirty="0" err="1">
                <a:solidFill>
                  <a:srgbClr val="FF0000"/>
                </a:solidFill>
              </a:rPr>
              <a:t>url</a:t>
            </a:r>
            <a:r>
              <a:rPr lang="en-US" altLang="zh-CN" sz="1800" b="0" dirty="0">
                <a:solidFill>
                  <a:srgbClr val="FF0000"/>
                </a:solidFill>
              </a:rPr>
              <a:t>&gt;</a:t>
            </a:r>
          </a:p>
          <a:p>
            <a:pPr marL="363538" indent="-276225">
              <a:spcBef>
                <a:spcPts val="0"/>
              </a:spcBef>
              <a:spcAft>
                <a:spcPts val="0"/>
              </a:spcAft>
            </a:pPr>
            <a:r>
              <a:rPr lang="zh-CN" altLang="en-US" sz="2200" b="0" dirty="0"/>
              <a:t>语法说明</a:t>
            </a:r>
          </a:p>
          <a:p>
            <a:pPr marL="363538" indent="-276225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200" b="0" dirty="0"/>
              <a:t>          </a:t>
            </a:r>
            <a:r>
              <a:rPr lang="en-US" altLang="zh-CN" sz="2200" b="0" dirty="0"/>
              <a:t>&lt;!DOCTYPE &gt;</a:t>
            </a:r>
            <a:r>
              <a:rPr lang="zh-CN" altLang="en-US" sz="2200" b="0" dirty="0"/>
              <a:t>表示开始声明</a:t>
            </a:r>
            <a:r>
              <a:rPr lang="en-US" altLang="zh-CN" sz="2200" b="0" dirty="0"/>
              <a:t>DTD</a:t>
            </a:r>
            <a:r>
              <a:rPr lang="zh-CN" altLang="en-US" sz="2200" b="0" dirty="0"/>
              <a:t>（</a:t>
            </a:r>
            <a:r>
              <a:rPr lang="en-US" altLang="zh-CN" sz="2200" b="0" u="sng" dirty="0">
                <a:solidFill>
                  <a:srgbClr val="FF0000"/>
                </a:solidFill>
              </a:rPr>
              <a:t>Document Type Definition</a:t>
            </a:r>
            <a:r>
              <a:rPr lang="zh-CN" altLang="en-US" sz="2200" b="0" dirty="0"/>
              <a:t>文档类型定义），其中</a:t>
            </a:r>
            <a:r>
              <a:rPr lang="en-US" altLang="zh-CN" sz="2200" b="0" dirty="0"/>
              <a:t>DOCTYPE</a:t>
            </a:r>
            <a:r>
              <a:rPr lang="zh-CN" altLang="en-US" sz="2200" b="0" dirty="0"/>
              <a:t>是关键字。</a:t>
            </a:r>
          </a:p>
          <a:p>
            <a:pPr marL="363538" indent="-27622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dirty="0"/>
              <a:t>element-name</a:t>
            </a:r>
            <a:r>
              <a:rPr lang="zh-CN" altLang="en-US" sz="2200" b="0" dirty="0"/>
              <a:t>指定该</a:t>
            </a:r>
            <a:r>
              <a:rPr lang="en-US" altLang="zh-CN" sz="2200" b="0" dirty="0"/>
              <a:t>DTD</a:t>
            </a:r>
            <a:r>
              <a:rPr lang="zh-CN" altLang="en-US" sz="2200" b="0" dirty="0"/>
              <a:t>的根元素名称</a:t>
            </a:r>
            <a:r>
              <a:rPr lang="zh-CN" altLang="en-US" sz="2200" b="0" dirty="0" smtClean="0"/>
              <a:t>。</a:t>
            </a:r>
            <a:r>
              <a:rPr lang="en-US" altLang="zh-CN" sz="2200" b="0" dirty="0" smtClean="0"/>
              <a:t>DTD-type</a:t>
            </a:r>
            <a:r>
              <a:rPr lang="zh-CN" altLang="en-US" sz="2200" b="0" dirty="0"/>
              <a:t>指定该</a:t>
            </a:r>
            <a:r>
              <a:rPr lang="en-US" altLang="zh-CN" sz="2200" b="0" dirty="0"/>
              <a:t>DTD</a:t>
            </a:r>
            <a:r>
              <a:rPr lang="zh-CN" altLang="en-US" sz="2200" b="0" dirty="0"/>
              <a:t>是属于标准公用的还是私人制定的。设置为</a:t>
            </a:r>
            <a:r>
              <a:rPr lang="en-US" altLang="zh-CN" sz="2200" b="0" dirty="0"/>
              <a:t>PUBLIC</a:t>
            </a:r>
            <a:r>
              <a:rPr lang="zh-CN" altLang="en-US" sz="2200" b="0" dirty="0"/>
              <a:t>则表示该</a:t>
            </a:r>
            <a:r>
              <a:rPr lang="en-US" altLang="zh-CN" sz="2200" b="0" dirty="0"/>
              <a:t>DTD</a:t>
            </a:r>
            <a:r>
              <a:rPr lang="zh-CN" altLang="en-US" sz="2200" b="0" dirty="0"/>
              <a:t>是标准公用的，设置为</a:t>
            </a:r>
            <a:r>
              <a:rPr lang="en-US" altLang="zh-CN" sz="2200" b="0" dirty="0"/>
              <a:t>SYSTEM</a:t>
            </a:r>
            <a:r>
              <a:rPr lang="zh-CN" altLang="en-US" sz="2200" b="0" dirty="0"/>
              <a:t>则表示私人制定的</a:t>
            </a:r>
            <a:r>
              <a:rPr lang="zh-CN" altLang="en-US" sz="2200" b="0" dirty="0" smtClean="0"/>
              <a:t>。</a:t>
            </a:r>
            <a:r>
              <a:rPr lang="en-US" altLang="zh-CN" sz="2200" b="0" dirty="0" smtClean="0"/>
              <a:t>DTD-name</a:t>
            </a:r>
            <a:r>
              <a:rPr lang="zh-CN" altLang="en-US" sz="2200" b="0" dirty="0"/>
              <a:t>指定该</a:t>
            </a:r>
            <a:r>
              <a:rPr lang="en-US" altLang="zh-CN" sz="2200" b="0" dirty="0"/>
              <a:t>DTD</a:t>
            </a:r>
            <a:r>
              <a:rPr lang="zh-CN" altLang="en-US" sz="2200" b="0" dirty="0"/>
              <a:t>的文件名称</a:t>
            </a:r>
            <a:r>
              <a:rPr lang="zh-CN" altLang="en-US" sz="2200" b="0" dirty="0" smtClean="0"/>
              <a:t>。</a:t>
            </a:r>
            <a:r>
              <a:rPr lang="en-US" altLang="zh-CN" sz="2200" b="0" dirty="0" smtClean="0"/>
              <a:t>DTD-</a:t>
            </a:r>
            <a:r>
              <a:rPr lang="en-US" altLang="zh-CN" sz="2200" b="0" dirty="0" err="1" smtClean="0"/>
              <a:t>url</a:t>
            </a:r>
            <a:r>
              <a:rPr lang="zh-CN" altLang="en-US" sz="2200" b="0" dirty="0"/>
              <a:t>指定该</a:t>
            </a:r>
            <a:r>
              <a:rPr lang="en-US" altLang="zh-CN" sz="2200" b="0" dirty="0"/>
              <a:t>DTD</a:t>
            </a:r>
            <a:r>
              <a:rPr lang="zh-CN" altLang="en-US" sz="2200" b="0" dirty="0"/>
              <a:t>文件所在的</a:t>
            </a:r>
            <a:r>
              <a:rPr lang="en-US" altLang="zh-CN" sz="2200" b="0" dirty="0"/>
              <a:t>URL</a:t>
            </a:r>
            <a:r>
              <a:rPr lang="zh-CN" altLang="en-US" sz="2200" b="0" dirty="0"/>
              <a:t>地址</a:t>
            </a:r>
            <a:r>
              <a:rPr lang="zh-CN" altLang="en-US" sz="2200" b="0" dirty="0" smtClean="0"/>
              <a:t>。</a:t>
            </a:r>
            <a:r>
              <a:rPr lang="en-US" altLang="zh-CN" sz="2200" b="0" dirty="0" smtClean="0"/>
              <a:t>&gt;</a:t>
            </a:r>
            <a:r>
              <a:rPr lang="zh-CN" altLang="en-US" sz="2200" b="0" dirty="0"/>
              <a:t>是指结束</a:t>
            </a:r>
            <a:r>
              <a:rPr lang="en-US" altLang="zh-CN" sz="2200" b="0" dirty="0"/>
              <a:t>DTD</a:t>
            </a:r>
            <a:r>
              <a:rPr lang="zh-CN" altLang="en-US" sz="2200" b="0" dirty="0"/>
              <a:t>的声明。</a:t>
            </a:r>
          </a:p>
        </p:txBody>
      </p:sp>
    </p:spTree>
    <p:extLst>
      <p:ext uri="{BB962C8B-B14F-4D97-AF65-F5344CB8AC3E}">
        <p14:creationId xmlns:p14="http://schemas.microsoft.com/office/powerpoint/2010/main" val="33398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2.7.2 DTD</a:t>
            </a:r>
            <a:r>
              <a:rPr lang="zh-CN" altLang="en-US" dirty="0"/>
              <a:t>类型</a:t>
            </a:r>
          </a:p>
        </p:txBody>
      </p:sp>
      <p:sp>
        <p:nvSpPr>
          <p:cNvPr id="12595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 smtClean="0"/>
              <a:t>        </a:t>
            </a:r>
            <a:r>
              <a:rPr lang="en-US" altLang="zh-CN" sz="2200" b="0" dirty="0" smtClean="0"/>
              <a:t>HTML </a:t>
            </a:r>
            <a:r>
              <a:rPr lang="en-US" altLang="zh-CN" sz="2200" b="0" dirty="0"/>
              <a:t>4.01 </a:t>
            </a:r>
            <a:r>
              <a:rPr lang="zh-CN" altLang="en-US" sz="2200" b="0" dirty="0"/>
              <a:t>规定了三种</a:t>
            </a:r>
            <a:r>
              <a:rPr lang="en-US" altLang="zh-CN" sz="2200" b="0" dirty="0"/>
              <a:t>DTD</a:t>
            </a:r>
            <a:r>
              <a:rPr lang="zh-CN" altLang="en-US" sz="2200" b="0" dirty="0"/>
              <a:t>类型：严格</a:t>
            </a:r>
            <a:r>
              <a:rPr lang="en-US" altLang="zh-CN" sz="2200" b="0" dirty="0"/>
              <a:t>Strict</a:t>
            </a:r>
            <a:r>
              <a:rPr lang="zh-CN" altLang="en-US" sz="2200" b="0" dirty="0"/>
              <a:t>、过渡</a:t>
            </a:r>
            <a:r>
              <a:rPr lang="en-US" altLang="zh-CN" sz="2200" b="0" dirty="0"/>
              <a:t>Transitional</a:t>
            </a:r>
            <a:r>
              <a:rPr lang="zh-CN" altLang="en-US" sz="2200" b="0" dirty="0"/>
              <a:t>以及框架</a:t>
            </a:r>
            <a:r>
              <a:rPr lang="en-US" altLang="zh-CN" sz="2200" b="0" dirty="0"/>
              <a:t>Frameset</a:t>
            </a:r>
            <a:r>
              <a:rPr lang="zh-CN" altLang="en-US" sz="2200" b="0" dirty="0"/>
              <a:t>。</a:t>
            </a:r>
          </a:p>
          <a:p>
            <a:pPr marL="449263" indent="-274638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/>
              <a:t>&lt;!DOCTYPE </a:t>
            </a:r>
            <a:r>
              <a:rPr lang="en-US" altLang="zh-CN" sz="2200" b="0" u="sng" dirty="0"/>
              <a:t>HTML</a:t>
            </a:r>
            <a:r>
              <a:rPr lang="en-US" altLang="zh-CN" sz="2200" b="0" dirty="0"/>
              <a:t> </a:t>
            </a:r>
            <a:r>
              <a:rPr lang="en-US" altLang="zh-CN" sz="2200" b="0" u="sng" dirty="0">
                <a:solidFill>
                  <a:srgbClr val="FF0000"/>
                </a:solidFill>
              </a:rPr>
              <a:t>PUBLIC</a:t>
            </a:r>
            <a:r>
              <a:rPr lang="en-US" altLang="zh-CN" sz="2200" b="0" dirty="0"/>
              <a:t> "-//W3C//DTD HTML 4.01//EN"  "http://www.w3.org/TR/html4/strict.dtd"&gt;</a:t>
            </a:r>
          </a:p>
          <a:p>
            <a:pPr marL="449263" indent="-274638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/>
              <a:t>&lt;!DOCTYPE HTML PUBLIC "-//W3C//DTD HTML 4.01 Transitional//EN"  "http://www.w3.org/TR/html4/loose.dtd"&gt;</a:t>
            </a:r>
          </a:p>
          <a:p>
            <a:pPr marL="449263" indent="-274638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/>
              <a:t>&lt;!DOCTYPE HTML PUBLIC "-//W3C//DTD HTML 4.01 Frameset//EN " "http://www.w3.org/TR/html4/frameset.dtd</a:t>
            </a:r>
            <a:r>
              <a:rPr lang="en-US" altLang="zh-CN" sz="2200" b="0" dirty="0" smtClean="0"/>
              <a:t>"&gt;</a:t>
            </a:r>
          </a:p>
          <a:p>
            <a:pPr marL="449263" indent="-361950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/>
              <a:t>HTML5</a:t>
            </a:r>
            <a:r>
              <a:rPr lang="zh-CN" altLang="zh-CN" sz="2200" b="0" dirty="0"/>
              <a:t>的</a:t>
            </a:r>
            <a:r>
              <a:rPr lang="en-US" altLang="zh-CN" sz="2200" b="0" dirty="0"/>
              <a:t>DTD</a:t>
            </a:r>
            <a:r>
              <a:rPr lang="zh-CN" altLang="zh-CN" sz="2200" b="0" dirty="0" smtClean="0"/>
              <a:t>定义</a:t>
            </a:r>
            <a:r>
              <a:rPr lang="zh-CN" altLang="en-US" sz="2200" b="0" dirty="0" smtClean="0"/>
              <a:t>：</a:t>
            </a:r>
            <a:r>
              <a:rPr lang="en-US" altLang="zh-CN" sz="2200" b="0" dirty="0" smtClean="0"/>
              <a:t>&lt;!</a:t>
            </a:r>
            <a:r>
              <a:rPr lang="en-US" altLang="zh-CN" sz="2200" b="0" dirty="0" err="1"/>
              <a:t>doctype</a:t>
            </a:r>
            <a:r>
              <a:rPr lang="en-US" altLang="zh-CN" sz="2200" b="0" dirty="0"/>
              <a:t> html&gt;</a:t>
            </a:r>
            <a:endParaRPr lang="zh-CN" altLang="zh-CN" sz="2200" b="0" dirty="0"/>
          </a:p>
          <a:p>
            <a:pPr marL="449263" indent="-274638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585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2.8  </a:t>
            </a:r>
            <a:r>
              <a:rPr lang="zh-CN" altLang="en-US" dirty="0"/>
              <a:t>综合实例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935500"/>
            <a:ext cx="6864350" cy="3616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260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2.8  </a:t>
            </a:r>
            <a:r>
              <a:rPr lang="zh-CN" altLang="en-US" dirty="0"/>
              <a:t>综合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895350"/>
            <a:ext cx="8356600" cy="3657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defTabSz="1158875" rtl="0" fontAlgn="base"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68275" algn="l" defTabSz="1158875" rtl="0" fontAlgn="base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0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8525" indent="-182563" algn="l" defTabSz="1158875" rtl="0" fontAlgn="base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36713" indent="-228600" algn="l" defTabSz="1158875" rtl="0" fontAlgn="base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defTabSz="1158875" rtl="0" fontAlgn="base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defTabSz="1158875" rtl="0" fontAlgn="base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defTabSz="1158875" rtl="0" fontAlgn="base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defTabSz="1158875" rtl="0" fontAlgn="base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defTabSz="1158875" rtl="0" fontAlgn="base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&lt;!-- edu_2_8_1.html --&gt;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&lt;html&gt;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&lt;head&gt;&lt;title&gt;</a:t>
            </a:r>
            <a:r>
              <a:rPr lang="zh-CN" altLang="en-US" sz="1200" dirty="0" smtClean="0">
                <a:latin typeface="Verdana" pitchFamily="34" charset="0"/>
                <a:cs typeface="Verdana" pitchFamily="34" charset="0"/>
              </a:rPr>
              <a:t>标记语法及属性语法应用 </a:t>
            </a: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&lt;style type="text/</a:t>
            </a:r>
            <a:r>
              <a:rPr lang="en-US" altLang="zh-CN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css</a:t>
            </a: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div{</a:t>
            </a:r>
            <a:r>
              <a:rPr lang="en-US" altLang="zh-CN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text-align:center</a:t>
            </a: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;}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&lt;/style&gt;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&lt;/head&gt; 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&lt;body </a:t>
            </a:r>
            <a:r>
              <a:rPr lang="en-US" altLang="zh-CN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bgcolor</a:t>
            </a: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="#CDEBE6"&gt;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&lt;h3 align="center"&gt;</a:t>
            </a:r>
            <a:r>
              <a:rPr lang="zh-CN" altLang="en-US" sz="1200" dirty="0" smtClean="0">
                <a:latin typeface="Verdana" pitchFamily="34" charset="0"/>
                <a:cs typeface="Verdana" pitchFamily="34" charset="0"/>
              </a:rPr>
              <a:t>欢度</a:t>
            </a: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2013</a:t>
            </a:r>
            <a:r>
              <a:rPr lang="zh-CN" altLang="en-US" sz="1200" dirty="0" smtClean="0">
                <a:latin typeface="Verdana" pitchFamily="34" charset="0"/>
                <a:cs typeface="Verdana" pitchFamily="34" charset="0"/>
              </a:rPr>
              <a:t>年元旦</a:t>
            </a: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&lt;/h3&gt;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hr</a:t>
            </a: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size="2" color="red" width="100%"/&gt;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&lt;p align="left"&gt;&amp;</a:t>
            </a:r>
            <a:r>
              <a:rPr lang="en-US" altLang="zh-CN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nbsp</a:t>
            </a: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;&amp;</a:t>
            </a:r>
            <a:r>
              <a:rPr lang="en-US" altLang="zh-CN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nbsp</a:t>
            </a: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;&amp;</a:t>
            </a:r>
            <a:r>
              <a:rPr lang="en-US" altLang="zh-CN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nbsp</a:t>
            </a: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;&amp;</a:t>
            </a:r>
            <a:r>
              <a:rPr lang="en-US" altLang="zh-CN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nbsp</a:t>
            </a: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  <a:r>
              <a:rPr lang="zh-CN" altLang="en-US" sz="1200" dirty="0" smtClean="0">
                <a:latin typeface="Verdana" pitchFamily="34" charset="0"/>
                <a:cs typeface="Verdana" pitchFamily="34" charset="0"/>
              </a:rPr>
              <a:t>元旦（</a:t>
            </a: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New Year's Day</a:t>
            </a:r>
            <a:r>
              <a:rPr lang="zh-CN" altLang="en-US" sz="1200" dirty="0" smtClean="0">
                <a:latin typeface="Verdana" pitchFamily="34" charset="0"/>
                <a:cs typeface="Verdana" pitchFamily="34" charset="0"/>
              </a:rPr>
              <a:t>，</a:t>
            </a: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New Year </a:t>
            </a:r>
            <a:r>
              <a:rPr lang="zh-CN" altLang="en-US" sz="1200" dirty="0" smtClean="0">
                <a:latin typeface="Verdana" pitchFamily="34" charset="0"/>
                <a:cs typeface="Verdana" pitchFamily="34" charset="0"/>
              </a:rPr>
              <a:t>），指一年开始的第一天，也被称为“新历年”、“阳历年”，在古代指阴历的正月初一。</a:t>
            </a: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1949</a:t>
            </a:r>
            <a:r>
              <a:rPr lang="zh-CN" altLang="en-US" sz="1200" dirty="0" smtClean="0">
                <a:latin typeface="Verdana" pitchFamily="34" charset="0"/>
                <a:cs typeface="Verdana" pitchFamily="34" charset="0"/>
              </a:rPr>
              <a:t>年</a:t>
            </a: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9</a:t>
            </a:r>
            <a:r>
              <a:rPr lang="zh-CN" altLang="en-US" sz="1200" dirty="0" smtClean="0">
                <a:latin typeface="Verdana" pitchFamily="34" charset="0"/>
                <a:cs typeface="Verdana" pitchFamily="34" charset="0"/>
              </a:rPr>
              <a:t>月</a:t>
            </a: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27</a:t>
            </a:r>
            <a:r>
              <a:rPr lang="zh-CN" altLang="en-US" sz="1200" dirty="0" smtClean="0">
                <a:latin typeface="Verdana" pitchFamily="34" charset="0"/>
                <a:cs typeface="Verdana" pitchFamily="34" charset="0"/>
              </a:rPr>
              <a:t>日，中国人民政治协商会议第一届全体会议正式确立公历</a:t>
            </a: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zh-CN" altLang="en-US" sz="1200" dirty="0" smtClean="0">
                <a:latin typeface="Verdana" pitchFamily="34" charset="0"/>
                <a:cs typeface="Verdana" pitchFamily="34" charset="0"/>
              </a:rPr>
              <a:t>月</a:t>
            </a: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zh-CN" altLang="en-US" sz="1200" dirty="0" smtClean="0">
                <a:latin typeface="Verdana" pitchFamily="34" charset="0"/>
                <a:cs typeface="Verdana" pitchFamily="34" charset="0"/>
              </a:rPr>
              <a:t>日为元旦。元旦是世界上很多国家或地区的法定假日。</a:t>
            </a: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&lt;/p&gt;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&lt;div id="" class=""&gt;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img</a:t>
            </a: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src</a:t>
            </a: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="yundan1.jpg" width="300" height="165" border="0" alt=""&gt;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img</a:t>
            </a: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src</a:t>
            </a: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="yundan2.jpg" width="300" height="165" border="0" alt=""&gt;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&lt;/div&gt;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&lt;/body&gt;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  <a:endParaRPr lang="en-US" altLang="zh-CN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19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 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200" dirty="0"/>
              <a:t>        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本章主要介绍了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HTML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文件的基本结构。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HTML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文档包含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个主要标记，其中：</a:t>
            </a:r>
          </a:p>
          <a:p>
            <a:pPr marL="450850" indent="266700">
              <a:tabLst>
                <a:tab pos="450850" algn="l"/>
              </a:tabLst>
            </a:pP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&lt;html</a:t>
            </a:r>
            <a:r>
              <a:rPr lang="en-US" altLang="zh-CN" sz="2200" dirty="0" smtClean="0">
                <a:latin typeface="黑体" pitchFamily="49" charset="-122"/>
                <a:ea typeface="黑体" pitchFamily="49" charset="-122"/>
              </a:rPr>
              <a:t>&gt;&lt;/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html&gt;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分别表示一个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HTML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文件的开始和结束</a:t>
            </a:r>
          </a:p>
          <a:p>
            <a:pPr marL="450850" indent="266700">
              <a:tabLst>
                <a:tab pos="450850" algn="l"/>
              </a:tabLst>
            </a:pP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&lt;head</a:t>
            </a:r>
            <a:r>
              <a:rPr lang="en-US" altLang="zh-CN" sz="2200" dirty="0" smtClean="0">
                <a:latin typeface="黑体" pitchFamily="49" charset="-122"/>
                <a:ea typeface="黑体" pitchFamily="49" charset="-122"/>
              </a:rPr>
              <a:t>&gt;&lt;/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head&gt;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分别表示文件头部的开始和结束</a:t>
            </a:r>
          </a:p>
          <a:p>
            <a:pPr marL="450850" indent="266700">
              <a:tabLst>
                <a:tab pos="450850" algn="l"/>
              </a:tabLst>
            </a:pP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&lt;body</a:t>
            </a:r>
            <a:r>
              <a:rPr lang="en-US" altLang="zh-CN" sz="2200" dirty="0" smtClean="0">
                <a:latin typeface="黑体" pitchFamily="49" charset="-122"/>
                <a:ea typeface="黑体" pitchFamily="49" charset="-122"/>
              </a:rPr>
              <a:t>&gt;&lt;/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body&gt;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分别表示文件主体的开始和结束。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body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标记常用属性有：</a:t>
            </a:r>
          </a:p>
          <a:p>
            <a:pPr>
              <a:buFont typeface="Wingdings" pitchFamily="2" charset="2"/>
              <a:buNone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     </a:t>
            </a:r>
            <a:r>
              <a:rPr lang="en-US" altLang="zh-CN" sz="2200" dirty="0" smtClean="0">
                <a:latin typeface="黑体" pitchFamily="49" charset="-122"/>
                <a:ea typeface="黑体" pitchFamily="49" charset="-122"/>
              </a:rPr>
              <a:t>text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200" dirty="0" err="1">
                <a:latin typeface="黑体" pitchFamily="49" charset="-122"/>
                <a:ea typeface="黑体" pitchFamily="49" charset="-122"/>
              </a:rPr>
              <a:t>bgcolor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background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link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200" dirty="0" err="1">
                <a:latin typeface="黑体" pitchFamily="49" charset="-122"/>
                <a:ea typeface="黑体" pitchFamily="49" charset="-122"/>
              </a:rPr>
              <a:t>vlink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200" dirty="0" err="1">
                <a:latin typeface="黑体" pitchFamily="49" charset="-122"/>
                <a:ea typeface="黑体" pitchFamily="49" charset="-122"/>
              </a:rPr>
              <a:t>alink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200" dirty="0" err="1">
                <a:latin typeface="黑体" pitchFamily="49" charset="-122"/>
                <a:ea typeface="黑体" pitchFamily="49" charset="-122"/>
              </a:rPr>
              <a:t>topmargin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200" dirty="0" err="1">
                <a:latin typeface="黑体" pitchFamily="49" charset="-122"/>
                <a:ea typeface="黑体" pitchFamily="49" charset="-122"/>
              </a:rPr>
              <a:t>leftmargin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等。 </a:t>
            </a:r>
          </a:p>
        </p:txBody>
      </p:sp>
    </p:spTree>
    <p:extLst>
      <p:ext uri="{BB962C8B-B14F-4D97-AF65-F5344CB8AC3E}">
        <p14:creationId xmlns:p14="http://schemas.microsoft.com/office/powerpoint/2010/main" val="176221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本章学习目标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989013" y="810816"/>
            <a:ext cx="8018462" cy="379214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内容：</a:t>
            </a:r>
          </a:p>
          <a:p>
            <a:r>
              <a:rPr lang="zh-CN" altLang="en-US" sz="2200" b="0" dirty="0" smtClean="0"/>
              <a:t>了解</a:t>
            </a:r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发展史；               </a:t>
            </a:r>
          </a:p>
          <a:p>
            <a:r>
              <a:rPr lang="zh-CN" altLang="en-US" sz="2200" b="0" dirty="0" smtClean="0"/>
              <a:t>掌握</a:t>
            </a:r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网站相关的基本概念；</a:t>
            </a:r>
          </a:p>
          <a:p>
            <a:r>
              <a:rPr lang="zh-CN" altLang="en-US" sz="2200" b="0" dirty="0" smtClean="0"/>
              <a:t>理解</a:t>
            </a:r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前端开发技术及其在</a:t>
            </a:r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网页中的作用；</a:t>
            </a:r>
          </a:p>
          <a:p>
            <a:r>
              <a:rPr lang="zh-CN" altLang="en-US" sz="2200" b="0" dirty="0" smtClean="0"/>
              <a:t>熟悉</a:t>
            </a:r>
            <a:r>
              <a:rPr lang="zh-CN" altLang="en-US" sz="2200" b="0" dirty="0"/>
              <a:t>并学会使用常用</a:t>
            </a:r>
            <a:r>
              <a:rPr lang="zh-CN" altLang="en-US" sz="2200" b="0" dirty="0" smtClean="0"/>
              <a:t>的</a:t>
            </a:r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前端开发工具、浏览器工具。</a:t>
            </a:r>
          </a:p>
        </p:txBody>
      </p:sp>
    </p:spTree>
    <p:extLst>
      <p:ext uri="{BB962C8B-B14F-4D97-AF65-F5344CB8AC3E}">
        <p14:creationId xmlns:p14="http://schemas.microsoft.com/office/powerpoint/2010/main" val="150927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1.1 Web</a:t>
            </a:r>
            <a:r>
              <a:rPr lang="zh-CN" altLang="en-US" smtClean="0"/>
              <a:t>概述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9875" indent="-269875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1980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Tim Berners-Lee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（蒂姆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伯纳斯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李）在</a:t>
            </a:r>
            <a:r>
              <a:rPr lang="zh-CN" altLang="en-US" sz="2200" b="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欧洲核子物理实验室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工作时建议建立一个以</a:t>
            </a:r>
            <a:r>
              <a:rPr lang="zh-CN" altLang="en-US" sz="2200" b="0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超文本系统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为基础的项目来使得科学家之间能够</a:t>
            </a:r>
            <a:r>
              <a:rPr lang="zh-CN" altLang="en-US" sz="2200" b="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分享和更新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他们的研究结果。他与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Robert </a:t>
            </a:r>
            <a:r>
              <a:rPr lang="en-US" altLang="zh-CN" sz="22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Cailliau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一起建立了一个叫做</a:t>
            </a:r>
            <a:r>
              <a:rPr lang="en-US" altLang="zh-CN" sz="2200" b="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ENQUIRE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的原型系统。 </a:t>
            </a:r>
          </a:p>
          <a:p>
            <a:pPr marL="269875" indent="-269875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1984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Tim Berners-Lee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蒂姆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伯纳斯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李重返欧洲核子物理实验室创造了</a:t>
            </a:r>
            <a:r>
              <a:rPr lang="zh-CN" altLang="en-US" sz="2200" b="0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万维网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。为此他写了世界上第一个网页浏览器（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World Wide Web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）和第一个网页服务器（</a:t>
            </a:r>
            <a:r>
              <a:rPr lang="en-US" altLang="zh-CN" sz="22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httpd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marL="269875" indent="-269875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Tim Berners-Lee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建立了</a:t>
            </a:r>
            <a:r>
              <a:rPr lang="zh-CN" altLang="en-US" sz="2200" b="0" u="sng" dirty="0">
                <a:solidFill>
                  <a:srgbClr val="FF0000"/>
                </a:solidFill>
              </a:rPr>
              <a:t>第一个网站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（也是世界上第一个网站）是</a:t>
            </a:r>
            <a:r>
              <a:rPr lang="en-US" altLang="zh-CN" sz="2200" b="0" dirty="0" smtClean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http://info.cern.ch/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，它于因此它也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1991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日上网，它解释了万维网是什么，如何使用网页浏览器和如何建立一个网页服务器等等。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09600" indent="-609600"/>
            <a:r>
              <a:rPr lang="en-US" altLang="zh-CN" smtClean="0"/>
              <a:t>1.1.1 Web</a:t>
            </a:r>
            <a:r>
              <a:rPr lang="zh-CN" altLang="en-US" smtClean="0"/>
              <a:t>的起源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200" b="0" dirty="0" smtClean="0"/>
              <a:t>Tim Berners-Lee</a:t>
            </a:r>
            <a:r>
              <a:rPr lang="zh-CN" altLang="en-US" sz="2200" b="0" dirty="0" smtClean="0"/>
              <a:t>后来在这个网站里列举了其它网站，是世界上第一个万维网导航站点。追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溯到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1980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Tim Berners-Lee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构建的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ENQUIRE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项目。 </a:t>
            </a:r>
          </a:p>
          <a:p>
            <a:pPr>
              <a:lnSpc>
                <a:spcPct val="90000"/>
              </a:lnSpc>
            </a:pP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1989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月，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Tim Berners-Lee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撰写了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Information Management: A Proposal《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关于信息化管理的建议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一文，文中提及 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ENQUIRE 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并且描述了一个更加精巧的管理模型。 </a:t>
            </a:r>
          </a:p>
          <a:p>
            <a:pPr>
              <a:lnSpc>
                <a:spcPct val="90000"/>
              </a:lnSpc>
            </a:pP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1990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日他和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Robert </a:t>
            </a:r>
            <a:r>
              <a:rPr lang="en-US" altLang="zh-CN" sz="22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Cailliau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（罗伯特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卡里奥）合作提出了一个更加正式的关于万维网的建议。 </a:t>
            </a:r>
          </a:p>
          <a:p>
            <a:pPr>
              <a:lnSpc>
                <a:spcPct val="90000"/>
              </a:lnSpc>
            </a:pP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1990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日他在一台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工作站上写了第一个网页以实现他文中的想法。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1.1.1 Web</a:t>
            </a:r>
            <a:r>
              <a:rPr lang="zh-CN" altLang="en-US" smtClean="0"/>
              <a:t>的起源（续）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b="0" dirty="0" smtClean="0"/>
              <a:t>1991</a:t>
            </a:r>
            <a:r>
              <a:rPr lang="zh-CN" altLang="en-US" sz="2200" b="0" dirty="0" smtClean="0"/>
              <a:t>年</a:t>
            </a:r>
            <a:r>
              <a:rPr lang="en-US" altLang="zh-CN" sz="2200" b="0" dirty="0" smtClean="0"/>
              <a:t>8</a:t>
            </a:r>
            <a:r>
              <a:rPr lang="zh-CN" altLang="en-US" sz="2200" b="0" dirty="0" smtClean="0"/>
              <a:t>月</a:t>
            </a:r>
            <a:r>
              <a:rPr lang="en-US" altLang="zh-CN" sz="2200" b="0" dirty="0" smtClean="0"/>
              <a:t>6</a:t>
            </a:r>
            <a:r>
              <a:rPr lang="zh-CN" altLang="en-US" sz="2200" b="0" dirty="0" smtClean="0"/>
              <a:t>日，他在</a:t>
            </a:r>
            <a:r>
              <a:rPr lang="en-US" altLang="zh-CN" sz="2200" b="0" dirty="0" err="1" smtClean="0"/>
              <a:t>alt.hypertext</a:t>
            </a:r>
            <a:r>
              <a:rPr lang="zh-CN" altLang="en-US" sz="2200" b="0" dirty="0" smtClean="0"/>
              <a:t>新闻组上贴了万维网项目简介的文章。这一天也标志着因特网上万维网公共服务的首次亮相。 </a:t>
            </a:r>
          </a:p>
          <a:p>
            <a:r>
              <a:rPr lang="en-US" altLang="zh-CN" sz="2200" b="0" dirty="0" smtClean="0"/>
              <a:t>1994Wide Web Consortium</a:t>
            </a:r>
            <a:r>
              <a:rPr lang="zh-CN" altLang="en-US" sz="2200" b="0" dirty="0" smtClean="0"/>
              <a:t>）在麻省理工学院计年</a:t>
            </a:r>
            <a:r>
              <a:rPr lang="en-US" altLang="zh-CN" sz="2200" b="0" dirty="0" smtClean="0"/>
              <a:t>10</a:t>
            </a:r>
            <a:r>
              <a:rPr lang="zh-CN" altLang="en-US" sz="2200" b="0" dirty="0" smtClean="0"/>
              <a:t>月非赢利性的万维网联盟</a:t>
            </a:r>
            <a:r>
              <a:rPr lang="en-US" altLang="zh-CN" sz="2200" b="0" u="sng" dirty="0" smtClean="0">
                <a:solidFill>
                  <a:srgbClr val="FF0000"/>
                </a:solidFill>
              </a:rPr>
              <a:t>W3C</a:t>
            </a:r>
            <a:r>
              <a:rPr lang="zh-CN" altLang="en-US" sz="2200" b="0" dirty="0" smtClean="0"/>
              <a:t>（</a:t>
            </a:r>
            <a:r>
              <a:rPr lang="en-US" altLang="zh-CN" sz="2200" b="0" dirty="0" smtClean="0"/>
              <a:t>World</a:t>
            </a:r>
            <a:r>
              <a:rPr lang="zh-CN" altLang="en-US" sz="2200" b="0" dirty="0" smtClean="0"/>
              <a:t>算机科学实验室成立。</a:t>
            </a:r>
          </a:p>
          <a:p>
            <a:r>
              <a:rPr lang="en-US" altLang="zh-CN" sz="2200" b="0" dirty="0" smtClean="0"/>
              <a:t>W3C</a:t>
            </a:r>
            <a:r>
              <a:rPr lang="zh-CN" altLang="en-US" sz="2200" b="0" dirty="0" smtClean="0"/>
              <a:t>负责</a:t>
            </a:r>
            <a:r>
              <a:rPr lang="en-US" altLang="zh-CN" sz="2200" b="0" dirty="0" smtClean="0"/>
              <a:t>WWW</a:t>
            </a:r>
            <a:r>
              <a:rPr lang="zh-CN" altLang="en-US" sz="2200" b="0" dirty="0" smtClean="0"/>
              <a:t>技术标准化的协议制定，并进一步推动</a:t>
            </a:r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技术的发展。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7de8832abab79b7ad52a0a98d5baa50c9b05a88"/>
</p:tagLst>
</file>

<file path=ppt/theme/theme1.xml><?xml version="1.0" encoding="utf-8"?>
<a:theme xmlns:a="http://schemas.openxmlformats.org/drawingml/2006/main" name="4_CS3510">
  <a:themeElements>
    <a:clrScheme name="1_CS3510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CS3510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itchFamily="2" charset="2"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itchFamily="2" charset="2"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lnDef>
  </a:objectDefaults>
  <a:extraClrSchemeLst>
    <a:extraClrScheme>
      <a:clrScheme name="1_CS35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35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CS3510">
  <a:themeElements>
    <a:clrScheme name="1_CS3510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CS3510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itchFamily="2" charset="2"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itchFamily="2" charset="2"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lnDef>
  </a:objectDefaults>
  <a:extraClrSchemeLst>
    <a:extraClrScheme>
      <a:clrScheme name="1_CS35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35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CS3510">
  <a:themeElements>
    <a:clrScheme name="1_CS3510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CS3510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itchFamily="2" charset="2"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itchFamily="2" charset="2"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lnDef>
  </a:objectDefaults>
  <a:extraClrSchemeLst>
    <a:extraClrScheme>
      <a:clrScheme name="1_CS35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35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2262</TotalTime>
  <Words>5100</Words>
  <Application>Microsoft Office PowerPoint</Application>
  <PresentationFormat>全屏显示(16:9)</PresentationFormat>
  <Paragraphs>481</Paragraphs>
  <Slides>56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56</vt:i4>
      </vt:variant>
    </vt:vector>
  </HeadingPairs>
  <TitlesOfParts>
    <vt:vector size="68" baseType="lpstr">
      <vt:lpstr>黑体</vt:lpstr>
      <vt:lpstr>华文琥珀</vt:lpstr>
      <vt:lpstr>宋体</vt:lpstr>
      <vt:lpstr>微软雅黑</vt:lpstr>
      <vt:lpstr>Arial</vt:lpstr>
      <vt:lpstr>Symbol</vt:lpstr>
      <vt:lpstr>Times New Roman</vt:lpstr>
      <vt:lpstr>Verdana</vt:lpstr>
      <vt:lpstr>Wingdings</vt:lpstr>
      <vt:lpstr>4_CS3510</vt:lpstr>
      <vt:lpstr>6_CS3510</vt:lpstr>
      <vt:lpstr>5_CS3510</vt:lpstr>
      <vt:lpstr>PowerPoint 演示文稿</vt:lpstr>
      <vt:lpstr>应用项目开发</vt:lpstr>
      <vt:lpstr>应用项目开发</vt:lpstr>
      <vt:lpstr>应用项目开发</vt:lpstr>
      <vt:lpstr>应用项目开发</vt:lpstr>
      <vt:lpstr>本章学习目标</vt:lpstr>
      <vt:lpstr>1.1 Web概述</vt:lpstr>
      <vt:lpstr>1.1.1 Web的起源</vt:lpstr>
      <vt:lpstr>1.1.1 Web的起源（续）</vt:lpstr>
      <vt:lpstr>1.1.2  Web的特点</vt:lpstr>
      <vt:lpstr>1.1.3  Web工作原理</vt:lpstr>
      <vt:lpstr>1.1.4 Web相关概念</vt:lpstr>
      <vt:lpstr>1.1.4 Web相关概念(续)</vt:lpstr>
      <vt:lpstr>1.3  Web前端开发技术 </vt:lpstr>
      <vt:lpstr>1.3.1  HTML超文本标记语言的发展历史</vt:lpstr>
      <vt:lpstr>1.3.2  CSS</vt:lpstr>
      <vt:lpstr>1.3.2  CSS（续）</vt:lpstr>
      <vt:lpstr>1.3.3 JavaScript</vt:lpstr>
      <vt:lpstr>1.3.4  HTML DOM</vt:lpstr>
      <vt:lpstr>1.3.4  HTML DOM（续）</vt:lpstr>
      <vt:lpstr>1.3.5 BOM</vt:lpstr>
      <vt:lpstr>1.3.6  AJAX </vt:lpstr>
      <vt:lpstr>1.3.7  jQuery</vt:lpstr>
      <vt:lpstr>1.4  Web前端开发工具</vt:lpstr>
      <vt:lpstr>1.5  浏览器工具</vt:lpstr>
      <vt:lpstr>1.6 综合案例</vt:lpstr>
      <vt:lpstr>1.6 综合案例(续)</vt:lpstr>
      <vt:lpstr>本章小结</vt:lpstr>
      <vt:lpstr>第2章  HTML基础</vt:lpstr>
      <vt:lpstr>本章学习目标</vt:lpstr>
      <vt:lpstr>2.1  HTML文档结构</vt:lpstr>
      <vt:lpstr>2.2  头部&lt;head&gt;</vt:lpstr>
      <vt:lpstr>2.2  头部&lt;head&gt;-案例 </vt:lpstr>
      <vt:lpstr>2.2.2  元信息&lt;meta&gt;</vt:lpstr>
      <vt:lpstr>2.2.2  元信息&lt;meta&gt;(续)</vt:lpstr>
      <vt:lpstr>meta标记属性/值对应表</vt:lpstr>
      <vt:lpstr> </vt:lpstr>
      <vt:lpstr>2.3  主体body</vt:lpstr>
      <vt:lpstr>2.3  主体body-案例</vt:lpstr>
      <vt:lpstr>2.3.2 body标记属性</vt:lpstr>
      <vt:lpstr>2.3.2 body标记属性-属性表</vt:lpstr>
      <vt:lpstr>2.3.2 body标记属性-颜色表示方法 </vt:lpstr>
      <vt:lpstr>2.3.2 body标记属性-案例</vt:lpstr>
      <vt:lpstr>2.4  HTML基本语法</vt:lpstr>
      <vt:lpstr>2.4  HTML基本语法（续）</vt:lpstr>
      <vt:lpstr>2.4.2 属性语法</vt:lpstr>
      <vt:lpstr>2.4.2 属性语法-案例</vt:lpstr>
      <vt:lpstr>2.5  注释</vt:lpstr>
      <vt:lpstr>2.5  注释（续）</vt:lpstr>
      <vt:lpstr>2.6  HTML文档编写规范</vt:lpstr>
      <vt:lpstr>2.6  HTML文档编写规范（续）</vt:lpstr>
      <vt:lpstr>2.7  HTML文档类型</vt:lpstr>
      <vt:lpstr>2.7.2 DTD类型</vt:lpstr>
      <vt:lpstr>2.8  综合实例</vt:lpstr>
      <vt:lpstr>2.8  综合实例-代码</vt:lpstr>
      <vt:lpstr>本章小结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ibm</dc:creator>
  <cp:lastModifiedBy>李学庆</cp:lastModifiedBy>
  <cp:revision>422</cp:revision>
  <cp:lastPrinted>1601-01-01T00:00:00Z</cp:lastPrinted>
  <dcterms:created xsi:type="dcterms:W3CDTF">1601-01-01T00:00:00Z</dcterms:created>
  <dcterms:modified xsi:type="dcterms:W3CDTF">2019-09-09T00:20:22Z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