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4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12188825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pos="239" userDrawn="1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orient="horz" pos="4189">
          <p15:clr>
            <a:srgbClr val="A4A3A4"/>
          </p15:clr>
        </p15:guide>
        <p15:guide id="10" pos="7439" userDrawn="1">
          <p15:clr>
            <a:srgbClr val="A4A3A4"/>
          </p15:clr>
        </p15:guide>
        <p15:guide id="12" pos="5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8E8"/>
    <a:srgbClr val="FF0066"/>
    <a:srgbClr val="324715"/>
    <a:srgbClr val="9EA2A2"/>
    <a:srgbClr val="FFFFFF"/>
    <a:srgbClr val="0186FF"/>
    <a:srgbClr val="2999FF"/>
    <a:srgbClr val="80B737"/>
    <a:srgbClr val="8DC63F"/>
    <a:srgbClr val="0D0D0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054" autoAdjust="0"/>
  </p:normalViewPr>
  <p:slideViewPr>
    <p:cSldViewPr snapToGrid="0" snapToObjects="1">
      <p:cViewPr varScale="1">
        <p:scale>
          <a:sx n="123" d="100"/>
          <a:sy n="123" d="100"/>
        </p:scale>
        <p:origin x="1072" y="184"/>
      </p:cViewPr>
      <p:guideLst>
        <p:guide orient="horz" pos="4080"/>
        <p:guide pos="239"/>
        <p:guide orient="horz" pos="864"/>
        <p:guide orient="horz" pos="4189"/>
        <p:guide pos="743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notesViewPr>
    <p:cSldViewPr snapToGrid="0" snapToObjects="1">
      <p:cViewPr>
        <p:scale>
          <a:sx n="91" d="100"/>
          <a:sy n="91" d="100"/>
        </p:scale>
        <p:origin x="2520" y="-7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7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21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209550" indent="-128588" algn="l" defTabSz="915216" rtl="0" eaLnBrk="1" latinLnBrk="0" hangingPunct="1">
      <a:buClr>
        <a:schemeClr val="accent1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15913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4132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3657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41350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8038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59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503" userDrawn="1">
          <p15:clr>
            <a:srgbClr val="F26B43"/>
          </p15:clr>
        </p15:guide>
        <p15:guide id="5" pos="569" userDrawn="1">
          <p15:clr>
            <a:srgbClr val="F26B43"/>
          </p15:clr>
        </p15:guide>
        <p15:guide id="6" pos="636" userDrawn="1">
          <p15:clr>
            <a:srgbClr val="F26B43"/>
          </p15:clr>
        </p15:guide>
        <p15:guide id="7" pos="695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22"/>
            <a:ext cx="12188825" cy="6855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1" y="2586360"/>
            <a:ext cx="904341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1" y="4083425"/>
            <a:ext cx="9043416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07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0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774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252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525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2" y="1733424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552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2962" y="4062938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6563" y="4063067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407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0635" y="1733550"/>
            <a:ext cx="568092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0635" y="4006792"/>
            <a:ext cx="568092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14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652" y="1733424"/>
            <a:ext cx="5569599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652" y="4121711"/>
            <a:ext cx="5569599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6564" y="1733551"/>
            <a:ext cx="571861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526" y="1852295"/>
            <a:ext cx="3354578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0022" y="1852295"/>
            <a:ext cx="1855357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0991" y="1970499"/>
            <a:ext cx="1615517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523" y="4240583"/>
            <a:ext cx="5331855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466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350" y="193675"/>
            <a:ext cx="9610105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350" y="5174130"/>
            <a:ext cx="9610105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961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33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491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426" y="566739"/>
            <a:ext cx="894397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256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" y="858"/>
            <a:ext cx="12188949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68464"/>
            <a:ext cx="9044670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831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22"/>
            <a:ext cx="12188825" cy="6855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45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22"/>
            <a:ext cx="12188825" cy="6855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40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22"/>
            <a:ext cx="12188825" cy="6855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797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34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64" y="0"/>
            <a:ext cx="12192000" cy="2286000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1" y="4085413"/>
            <a:ext cx="9044797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8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511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63" y="232383"/>
            <a:ext cx="11658600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11658600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776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49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733551"/>
            <a:ext cx="116586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962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506527"/>
            <a:ext cx="11658600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535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571500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422"/>
            <a:ext cx="57150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480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63" y="1686767"/>
            <a:ext cx="11658600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857" r:id="rId6"/>
    <p:sldLayoutId id="2147483859" r:id="rId7"/>
    <p:sldLayoutId id="2147483957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963" r:id="rId18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Introduction: Ivan </a:t>
            </a:r>
            <a:r>
              <a:rPr lang="en-US" dirty="0" err="1"/>
              <a:t>Hom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</p:spPr>
        <p:txBody>
          <a:bodyPr/>
          <a:lstStyle/>
          <a:p>
            <a:r>
              <a:rPr lang="en-US" dirty="0"/>
              <a:t>© 2017 NetApp, Inc. All rights reserved.  --- NETAPP CONFIDENTIAL ---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D15DA-8F0B-487D-8E28-E5093C52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390" y="1"/>
            <a:ext cx="1158697" cy="12801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46C51F-A0F8-4CB0-88B3-D2E66416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88343"/>
              </p:ext>
            </p:extLst>
          </p:nvPr>
        </p:nvGraphicFramePr>
        <p:xfrm>
          <a:off x="4258282" y="1241606"/>
          <a:ext cx="3828389" cy="226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74">
                  <a:extLst>
                    <a:ext uri="{9D8B030D-6E8A-4147-A177-3AD203B41FA5}">
                      <a16:colId xmlns:a16="http://schemas.microsoft.com/office/drawing/2014/main" val="3477149550"/>
                    </a:ext>
                  </a:extLst>
                </a:gridCol>
                <a:gridCol w="2346115">
                  <a:extLst>
                    <a:ext uri="{9D8B030D-6E8A-4147-A177-3AD203B41FA5}">
                      <a16:colId xmlns:a16="http://schemas.microsoft.com/office/drawing/2014/main" val="868233995"/>
                    </a:ext>
                  </a:extLst>
                </a:gridCol>
              </a:tblGrid>
              <a:tr h="4276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24965"/>
                  </a:ext>
                </a:extLst>
              </a:tr>
              <a:tr h="830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Time at NetApp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Just joined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00609"/>
                  </a:ext>
                </a:extLst>
              </a:tr>
              <a:tr h="10080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Experience Before NetApp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Bank of New York Mellon 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Other companies for 20+ years in data science and software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4690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34EA8B2-D86B-42C7-9486-36205CF2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6598"/>
              </p:ext>
            </p:extLst>
          </p:nvPr>
        </p:nvGraphicFramePr>
        <p:xfrm>
          <a:off x="4267200" y="3706847"/>
          <a:ext cx="3819471" cy="2567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862">
                  <a:extLst>
                    <a:ext uri="{9D8B030D-6E8A-4147-A177-3AD203B41FA5}">
                      <a16:colId xmlns:a16="http://schemas.microsoft.com/office/drawing/2014/main" val="3477149550"/>
                    </a:ext>
                  </a:extLst>
                </a:gridCol>
                <a:gridCol w="2670609">
                  <a:extLst>
                    <a:ext uri="{9D8B030D-6E8A-4147-A177-3AD203B41FA5}">
                      <a16:colId xmlns:a16="http://schemas.microsoft.com/office/drawing/2014/main" val="868233995"/>
                    </a:ext>
                  </a:extLst>
                </a:gridCol>
              </a:tblGrid>
              <a:tr h="281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24965"/>
                  </a:ext>
                </a:extLst>
              </a:tr>
              <a:tr h="6514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Architect 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Data Science </a:t>
                      </a:r>
                      <a:r>
                        <a:rPr lang="en-US" sz="1400" dirty="0" err="1"/>
                        <a:t>CoE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00609"/>
                  </a:ext>
                </a:extLst>
              </a:tr>
              <a:tr h="7903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GrowPro</a:t>
                      </a:r>
                      <a:r>
                        <a:rPr lang="en-US" sz="1400" dirty="0"/>
                        <a:t> / data scientist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46909"/>
                  </a:ext>
                </a:extLst>
              </a:tr>
              <a:tr h="7903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Areas of Expertise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Data science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Software development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866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C954AF-6A5A-4CB7-B791-62E804B1E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38453"/>
              </p:ext>
            </p:extLst>
          </p:nvPr>
        </p:nvGraphicFramePr>
        <p:xfrm>
          <a:off x="8230351" y="1280162"/>
          <a:ext cx="3562817" cy="2296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947">
                  <a:extLst>
                    <a:ext uri="{9D8B030D-6E8A-4147-A177-3AD203B41FA5}">
                      <a16:colId xmlns:a16="http://schemas.microsoft.com/office/drawing/2014/main" val="3477149550"/>
                    </a:ext>
                  </a:extLst>
                </a:gridCol>
                <a:gridCol w="2340870">
                  <a:extLst>
                    <a:ext uri="{9D8B030D-6E8A-4147-A177-3AD203B41FA5}">
                      <a16:colId xmlns:a16="http://schemas.microsoft.com/office/drawing/2014/main" val="868233995"/>
                    </a:ext>
                  </a:extLst>
                </a:gridCol>
              </a:tblGrid>
              <a:tr h="43328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Fun Facts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24965"/>
                  </a:ext>
                </a:extLst>
              </a:tr>
              <a:tr h="841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Family of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00609"/>
                  </a:ext>
                </a:extLst>
              </a:tr>
              <a:tr h="10213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Enjoy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Exercising, reading and playing with dog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469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87EB826-1B8B-472D-9D39-FBCF661C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47721"/>
              </p:ext>
            </p:extLst>
          </p:nvPr>
        </p:nvGraphicFramePr>
        <p:xfrm>
          <a:off x="8230351" y="3709204"/>
          <a:ext cx="3691212" cy="256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280">
                  <a:extLst>
                    <a:ext uri="{9D8B030D-6E8A-4147-A177-3AD203B41FA5}">
                      <a16:colId xmlns:a16="http://schemas.microsoft.com/office/drawing/2014/main" val="3477149550"/>
                    </a:ext>
                  </a:extLst>
                </a:gridCol>
                <a:gridCol w="2507932">
                  <a:extLst>
                    <a:ext uri="{9D8B030D-6E8A-4147-A177-3AD203B41FA5}">
                      <a16:colId xmlns:a16="http://schemas.microsoft.com/office/drawing/2014/main" val="868233995"/>
                    </a:ext>
                  </a:extLst>
                </a:gridCol>
              </a:tblGrid>
              <a:tr h="4839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24965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Challenges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Building credibility for the practice of data science at NetApp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00609"/>
                  </a:ext>
                </a:extLst>
              </a:tr>
              <a:tr h="114072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I’d Like to Know…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How we can apply NetApp technology to data science applications?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46909"/>
                  </a:ext>
                </a:extLst>
              </a:tr>
            </a:tbl>
          </a:graphicData>
        </a:graphic>
      </p:graphicFrame>
      <p:pic>
        <p:nvPicPr>
          <p:cNvPr id="8" name="Picture 7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37E1E568-4199-1045-8637-9E1B7E4A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5689" y="3461415"/>
            <a:ext cx="3684989" cy="3058185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3C83D2D-5152-B64E-8F0E-109FE390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0" y="1145124"/>
            <a:ext cx="2366674" cy="28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ight">
  <a:themeElements>
    <a:clrScheme name="Custom 51">
      <a:dk1>
        <a:sysClr val="windowText" lastClr="000000"/>
      </a:dk1>
      <a:lt1>
        <a:sysClr val="window" lastClr="FFFFFF"/>
      </a:lt1>
      <a:dk2>
        <a:srgbClr val="32872D"/>
      </a:dk2>
      <a:lt2>
        <a:srgbClr val="9EA2A2"/>
      </a:lt2>
      <a:accent1>
        <a:srgbClr val="0067C5"/>
      </a:accent1>
      <a:accent2>
        <a:srgbClr val="8DC8E8"/>
      </a:accent2>
      <a:accent3>
        <a:srgbClr val="FEDB00"/>
      </a:accent3>
      <a:accent4>
        <a:srgbClr val="D45D00"/>
      </a:accent4>
      <a:accent5>
        <a:srgbClr val="C8102E"/>
      </a:accent5>
      <a:accent6>
        <a:srgbClr val="8246AF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t">
        <a:noAutofit/>
      </a:bodyPr>
      <a:lstStyle>
        <a:defPPr marL="173038" marR="0" indent="-173038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buFont typeface="Wingdings" panose="05000000000000000000" pitchFamily="2" charset="2"/>
          <a:buChar char="§"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Light</vt:lpstr>
      <vt:lpstr>Architect Introduction: Ivan Hom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Template</dc:title>
  <dc:creator/>
  <cp:lastModifiedBy/>
  <cp:revision>1</cp:revision>
  <dcterms:created xsi:type="dcterms:W3CDTF">2017-06-02T01:06:37Z</dcterms:created>
  <dcterms:modified xsi:type="dcterms:W3CDTF">2019-03-22T20:51:21Z</dcterms:modified>
</cp:coreProperties>
</file>