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1" r:id="rId6"/>
    <p:sldId id="257" r:id="rId7"/>
    <p:sldId id="259" r:id="rId8"/>
    <p:sldId id="260" r:id="rId9"/>
    <p:sldId id="262" r:id="rId10"/>
    <p:sldId id="263" r:id="rId11"/>
    <p:sldId id="264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B62FE-8B1D-4EB4-80A9-73546876D640}" v="150" dt="2019-07-19T14:38:15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8980" autoAdjust="0"/>
  </p:normalViewPr>
  <p:slideViewPr>
    <p:cSldViewPr snapToGrid="0">
      <p:cViewPr varScale="1">
        <p:scale>
          <a:sx n="113" d="100"/>
          <a:sy n="113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830C-3996-4834-B2B3-6F12B015167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78184-627A-4417-88A3-8F7A1FBA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78184-627A-4417-88A3-8F7A1FBA7B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1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*The temptation is going to be to create a “portfolio” of offerings if for no other reason than optics and a belief that additional $ can be acquired through non-optimal offerings. Be VERY careful… human nature in business is to create goals which will be against non-optimal offerings and you will not achieve them. Remember, your majority customer base does NOT want these non-optimal offerings. Include them ONLY if you view it as “icing”/goal-free $.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78184-627A-4417-88A3-8F7A1FBA7B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2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78184-627A-4417-88A3-8F7A1FBA7B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9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3044-8558-4B68-A5E1-9B603B2B2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A4E6A-ACAA-45E5-AB7A-0F1BAB633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F7D0-C071-4961-AA2D-C29AB687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523C-A40E-429C-89DC-A922A7AFEA4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0F16E-8D40-4140-A180-8816FD13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7D38-36A0-4888-A2E2-501C9D96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2B17-B842-424E-A36C-DD823E1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3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B4B4-DBB5-4BBA-8E9E-7B9DD86C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CF801-02A8-4BC2-ADBF-250D17FBF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27BBC-B020-4918-A268-25A1A52A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523C-A40E-429C-89DC-A922A7AFEA4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9512-57B8-440C-96AB-22506995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3D4A3-ADFB-4D51-9850-725351BD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2B17-B842-424E-A36C-DD823E1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AF0B4-A484-41B3-A63D-A124C0CDF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31F77-9E04-4757-BE2F-4117474BE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EFE5-883D-4623-919A-C77AA927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523C-A40E-429C-89DC-A922A7AFEA4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1ED37-ED66-4DBC-88EF-513C82E1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383F8-D675-4CA0-A716-0D5F2440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2B17-B842-424E-A36C-DD823E1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3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AD33-FDBD-4A9C-B10A-615AD9A3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97E8-C09A-42FC-9493-D18A8309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5C43C-3877-45F8-9341-56D35E68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523C-A40E-429C-89DC-A922A7AFEA4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71744-E1E4-437A-B80E-2D2CC321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AA4D-706A-45DF-A5D6-CD58A4EC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2B17-B842-424E-A36C-DD823E1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0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B904-95AD-4775-B4DF-1D113006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BF00E-2D74-4B2D-83E5-D505643A2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1412-DEB2-4456-A2E3-023BBF9B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523C-A40E-429C-89DC-A922A7AFEA4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B768E-4FBF-4231-8FAF-F8973A45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6EE0-5317-4D48-B3FF-8F363713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2B17-B842-424E-A36C-DD823E1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7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DC8A-AFA1-4AAE-821B-B833D744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57B4-81D4-4389-B98A-563D010A2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D30EB-77D7-4E96-BE04-EC8659B72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7DED3-0E00-4AEE-9987-24472920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523C-A40E-429C-89DC-A922A7AFEA4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F20A8-ADE0-4ADA-830C-07588C01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DCA46-1350-49DC-B1D3-B9DA5E26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2B17-B842-424E-A36C-DD823E1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0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014C-BED2-4709-AD1A-0AC365B9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6707F-3443-4681-A908-224F3EC5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109FF-1ECA-4245-8C85-D06FCFD21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6C330-8F51-4BB7-B98F-32D5E2207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FBFFB-FAB4-47D9-AEE1-506B89589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08C84-AF43-40AD-BCC4-DD790C2B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523C-A40E-429C-89DC-A922A7AFEA4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3200B-0EE7-416A-9B56-56756B61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0E401-A5D9-4B02-A201-D572EEE0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2B17-B842-424E-A36C-DD823E1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4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1106-A301-4AEA-A047-08D2BF1F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0AE98-EF79-4A1A-B6BF-35E32392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523C-A40E-429C-89DC-A922A7AFEA4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22F27-E987-46D6-80DB-BFF57938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285FD-C7F9-4477-BD6B-60E1924D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2B17-B842-424E-A36C-DD823E1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18461-CAE3-48DB-8537-34C3B1AF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523C-A40E-429C-89DC-A922A7AFEA4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AA0B1-7186-4FF1-A247-99EB1AAE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D9D91-362B-495E-A60E-4109246E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2B17-B842-424E-A36C-DD823E1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98B8-05D9-4B36-9FB3-F1EDB49B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61BD-3C06-4E77-9AA9-5E46CDB40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6B3B0-46B7-4CD5-B533-AC62C6869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C8B61-907E-4609-9471-09A59E5F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523C-A40E-429C-89DC-A922A7AFEA4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0CD37-3F76-47B7-B9F9-6DD00E31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ECDF9-81F1-4292-83A6-858D40B5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2B17-B842-424E-A36C-DD823E1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1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B730-A7C1-4276-9EB5-2BC79B57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287FA-1F1C-4F0F-A92F-F10D745A8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2C4DE-FB45-47C1-976E-9702ACD76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8A2E1-8DE4-4445-8567-537DFBAF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523C-A40E-429C-89DC-A922A7AFEA4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3C4F9-C5D6-4A56-B05F-485B5459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7C6EB-0DC9-41BD-8E7F-F715BD4F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22B17-B842-424E-A36C-DD823E1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2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AC01A-E870-41E2-8390-0FC5F8F3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D83E6-DE4A-48FC-A5BB-878CFF592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0026-E870-4091-9D05-D06990BEE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4523C-A40E-429C-89DC-A922A7AFEA4D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DF9F-6C2E-47A2-9116-5F05E4B74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FC03-08B8-492B-BC94-36D72F5F6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2B17-B842-424E-A36C-DD823E169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9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EFC0-72D9-4835-A7DC-97F8034D4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Conjoint Analysis?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28680-D0EF-4027-A92F-309E0EB56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330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A high-level introduction</a:t>
            </a:r>
          </a:p>
          <a:p>
            <a:r>
              <a:rPr lang="en-US" dirty="0"/>
              <a:t>by</a:t>
            </a:r>
          </a:p>
          <a:p>
            <a:r>
              <a:rPr lang="en-US"/>
              <a:t>2019Jul18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6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5642-0252-4A3C-B3A0-E43BA535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FDE0-4B7F-435B-9D04-56A61497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deliver to market products/services/solutions that customers want most, at a price they are willing to pay</a:t>
            </a:r>
          </a:p>
          <a:p>
            <a:pPr lvl="1"/>
            <a:r>
              <a:rPr lang="en-US" dirty="0"/>
              <a:t>This can vary by numerous factors (demographics, needs, perceptions, etc.)</a:t>
            </a:r>
          </a:p>
          <a:p>
            <a:pPr lvl="1"/>
            <a:endParaRPr lang="en-US" dirty="0"/>
          </a:p>
          <a:p>
            <a:r>
              <a:rPr lang="en-US" dirty="0"/>
              <a:t>Conjoint Analysis</a:t>
            </a:r>
          </a:p>
          <a:p>
            <a:pPr lvl="1"/>
            <a:r>
              <a:rPr lang="en-US" dirty="0"/>
              <a:t>Reduces risk ($, time, </a:t>
            </a:r>
            <a:r>
              <a:rPr lang="en-US" dirty="0" err="1"/>
              <a:t>opty</a:t>
            </a:r>
            <a:r>
              <a:rPr lang="en-US" dirty="0"/>
              <a:t> cost, etc.) through direct customer input</a:t>
            </a:r>
          </a:p>
          <a:p>
            <a:pPr lvl="1"/>
            <a:r>
              <a:rPr lang="en-US" dirty="0"/>
              <a:t>Is a different and high-touch way of engaging customers</a:t>
            </a:r>
          </a:p>
          <a:p>
            <a:pPr lvl="1"/>
            <a:r>
              <a:rPr lang="en-US" dirty="0"/>
              <a:t>Improves customer experience – an unofficial partnership</a:t>
            </a:r>
          </a:p>
        </p:txBody>
      </p:sp>
    </p:spTree>
    <p:extLst>
      <p:ext uri="{BB962C8B-B14F-4D97-AF65-F5344CB8AC3E}">
        <p14:creationId xmlns:p14="http://schemas.microsoft.com/office/powerpoint/2010/main" val="312008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9CF3-8E16-499A-84C0-5464D38C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Stated Preference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E392AFC-06C4-4F0F-AE0C-0D86D3838E28}"/>
              </a:ext>
            </a:extLst>
          </p:cNvPr>
          <p:cNvGrpSpPr/>
          <p:nvPr/>
        </p:nvGrpSpPr>
        <p:grpSpPr>
          <a:xfrm>
            <a:off x="3563685" y="3178107"/>
            <a:ext cx="2533650" cy="2118810"/>
            <a:chOff x="6096000" y="3751285"/>
            <a:chExt cx="2533650" cy="2118810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7583E38-410E-4D2C-8416-5EB42D449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751285"/>
              <a:ext cx="2533650" cy="180975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31ED685-B52A-4134-AF9D-2503CC33EF7B}"/>
                </a:ext>
              </a:extLst>
            </p:cNvPr>
            <p:cNvSpPr txBox="1"/>
            <p:nvPr/>
          </p:nvSpPr>
          <p:spPr>
            <a:xfrm>
              <a:off x="6484504" y="5500763"/>
              <a:ext cx="16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Conjoint Survey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D7700491-7866-496C-87EF-6DA1BBDEAD54}"/>
              </a:ext>
            </a:extLst>
          </p:cNvPr>
          <p:cNvSpPr txBox="1"/>
          <p:nvPr/>
        </p:nvSpPr>
        <p:spPr>
          <a:xfrm>
            <a:off x="1145013" y="1652230"/>
            <a:ext cx="226305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do you prefer…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Product A with</a:t>
            </a:r>
          </a:p>
          <a:p>
            <a:r>
              <a:rPr lang="en-US" dirty="0"/>
              <a:t>Features 1, 7, 15</a:t>
            </a:r>
          </a:p>
          <a:p>
            <a:r>
              <a:rPr lang="en-US" dirty="0"/>
              <a:t>For $$$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Product A with</a:t>
            </a:r>
          </a:p>
          <a:p>
            <a:r>
              <a:rPr lang="en-US" dirty="0"/>
              <a:t>Features 1, 9, 11</a:t>
            </a:r>
          </a:p>
          <a:p>
            <a:r>
              <a:rPr lang="en-US" dirty="0"/>
              <a:t>For $$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Product A with</a:t>
            </a:r>
          </a:p>
          <a:p>
            <a:r>
              <a:rPr lang="en-US" dirty="0"/>
              <a:t>Features 5, 13</a:t>
            </a:r>
          </a:p>
          <a:p>
            <a:r>
              <a:rPr lang="en-US" dirty="0"/>
              <a:t>For $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Product A with</a:t>
            </a:r>
          </a:p>
          <a:p>
            <a:r>
              <a:rPr lang="en-US" dirty="0"/>
              <a:t>Features 5, 15</a:t>
            </a:r>
          </a:p>
          <a:p>
            <a:r>
              <a:rPr lang="en-US" dirty="0"/>
              <a:t>For $</a:t>
            </a:r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75C66A28-76AC-4769-BF55-BB352734EEC9}"/>
              </a:ext>
            </a:extLst>
          </p:cNvPr>
          <p:cNvSpPr/>
          <p:nvPr/>
        </p:nvSpPr>
        <p:spPr>
          <a:xfrm flipH="1">
            <a:off x="3484646" y="1839885"/>
            <a:ext cx="297979" cy="44790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1CC665-9114-439B-96AE-E28DA5E0E3CA}"/>
              </a:ext>
            </a:extLst>
          </p:cNvPr>
          <p:cNvCxnSpPr>
            <a:cxnSpLocks/>
          </p:cNvCxnSpPr>
          <p:nvPr/>
        </p:nvCxnSpPr>
        <p:spPr>
          <a:xfrm>
            <a:off x="5947144" y="4876529"/>
            <a:ext cx="811176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27C2BF-B61C-4BD7-BB1F-89CA7A2D42EE}"/>
              </a:ext>
            </a:extLst>
          </p:cNvPr>
          <p:cNvCxnSpPr>
            <a:cxnSpLocks/>
          </p:cNvCxnSpPr>
          <p:nvPr/>
        </p:nvCxnSpPr>
        <p:spPr>
          <a:xfrm flipH="1">
            <a:off x="5869172" y="4312713"/>
            <a:ext cx="889148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B37D3BB-C28F-43E9-BE9A-1BC69BA5FC8F}"/>
              </a:ext>
            </a:extLst>
          </p:cNvPr>
          <p:cNvGrpSpPr/>
          <p:nvPr/>
        </p:nvGrpSpPr>
        <p:grpSpPr>
          <a:xfrm>
            <a:off x="6579294" y="1903123"/>
            <a:ext cx="4294404" cy="4215979"/>
            <a:chOff x="6834340" y="1903123"/>
            <a:chExt cx="4294404" cy="421597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3914DD2-2744-41F7-91EA-E9EC15CF8F51}"/>
                </a:ext>
              </a:extLst>
            </p:cNvPr>
            <p:cNvGrpSpPr/>
            <p:nvPr/>
          </p:nvGrpSpPr>
          <p:grpSpPr>
            <a:xfrm>
              <a:off x="6834340" y="1903123"/>
              <a:ext cx="4294404" cy="3835740"/>
              <a:chOff x="838200" y="1601866"/>
              <a:chExt cx="4294404" cy="383574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868D0A6-8C03-4048-98A7-8849930FA79F}"/>
                  </a:ext>
                </a:extLst>
              </p:cNvPr>
              <p:cNvGrpSpPr/>
              <p:nvPr/>
            </p:nvGrpSpPr>
            <p:grpSpPr>
              <a:xfrm>
                <a:off x="1502033" y="3297083"/>
                <a:ext cx="1412665" cy="2140523"/>
                <a:chOff x="2154742" y="531835"/>
                <a:chExt cx="1266362" cy="1918839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F71EF719-1434-42F0-AF8D-C3EF03CB87F0}"/>
                    </a:ext>
                  </a:extLst>
                </p:cNvPr>
                <p:cNvGrpSpPr/>
                <p:nvPr/>
              </p:nvGrpSpPr>
              <p:grpSpPr>
                <a:xfrm>
                  <a:off x="2154742" y="531835"/>
                  <a:ext cx="1266362" cy="1918839"/>
                  <a:chOff x="2466052" y="2845104"/>
                  <a:chExt cx="1266362" cy="1918839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9E35C50D-B352-46BC-A6FA-309EAE897E0E}"/>
                      </a:ext>
                    </a:extLst>
                  </p:cNvPr>
                  <p:cNvGrpSpPr/>
                  <p:nvPr/>
                </p:nvGrpSpPr>
                <p:grpSpPr>
                  <a:xfrm>
                    <a:off x="2466052" y="3031377"/>
                    <a:ext cx="1266362" cy="1732566"/>
                    <a:chOff x="533400" y="718108"/>
                    <a:chExt cx="1266362" cy="1732566"/>
                  </a:xfrm>
                </p:grpSpPr>
                <p:sp>
                  <p:nvSpPr>
                    <p:cNvPr id="14" name="Rounded Rectangle 295">
                      <a:extLst>
                        <a:ext uri="{FF2B5EF4-FFF2-40B4-BE49-F238E27FC236}">
                          <a16:creationId xmlns:a16="http://schemas.microsoft.com/office/drawing/2014/main" id="{FA2E4C01-676A-49BF-A513-B566A5882F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921" y="763916"/>
                      <a:ext cx="989320" cy="1355414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F89AF427-0FF3-4CE4-90B1-90B6DA9386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3400" y="718108"/>
                      <a:ext cx="1266362" cy="1732566"/>
                      <a:chOff x="6113137" y="2209800"/>
                      <a:chExt cx="1266362" cy="1732566"/>
                    </a:xfrm>
                  </p:grpSpPr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5A808617-6639-4E4C-85F4-53E52E4E3C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5486" y="2209800"/>
                        <a:ext cx="838200" cy="1732566"/>
                        <a:chOff x="6335486" y="2209800"/>
                        <a:chExt cx="838200" cy="1732566"/>
                      </a:xfrm>
                    </p:grpSpPr>
                    <p:sp>
                      <p:nvSpPr>
                        <p:cNvPr id="32" name="Rectangle 31">
                          <a:extLst>
                            <a:ext uri="{FF2B5EF4-FFF2-40B4-BE49-F238E27FC236}">
                              <a16:creationId xmlns:a16="http://schemas.microsoft.com/office/drawing/2014/main" id="{4656DE6C-DCA5-4F74-AC8F-D28D691197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35486" y="3228416"/>
                          <a:ext cx="838200" cy="71395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" name="Rounded Rectangle 314">
                          <a:extLst>
                            <a:ext uri="{FF2B5EF4-FFF2-40B4-BE49-F238E27FC236}">
                              <a16:creationId xmlns:a16="http://schemas.microsoft.com/office/drawing/2014/main" id="{1CA85667-D98E-4A28-AFBA-F0EB4936EC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35486" y="2209800"/>
                          <a:ext cx="838200" cy="952735"/>
                        </a:xfrm>
                        <a:prstGeom prst="roundRect">
                          <a:avLst/>
                        </a:prstGeom>
                        <a:solidFill>
                          <a:srgbClr val="C58B7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4" name="Straight Connector 33">
                          <a:extLst>
                            <a:ext uri="{FF2B5EF4-FFF2-40B4-BE49-F238E27FC236}">
                              <a16:creationId xmlns:a16="http://schemas.microsoft.com/office/drawing/2014/main" id="{88799520-425B-4A93-B9F5-2E299B47350A}"/>
                            </a:ext>
                          </a:extLst>
                        </p:cNvPr>
                        <p:cNvCxnSpPr>
                          <a:stCxn id="32" idx="0"/>
                        </p:cNvCxnSpPr>
                        <p:nvPr/>
                      </p:nvCxnSpPr>
                      <p:spPr>
                        <a:xfrm>
                          <a:off x="6754586" y="3228416"/>
                          <a:ext cx="0" cy="71395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5" name="Oval 34">
                          <a:extLst>
                            <a:ext uri="{FF2B5EF4-FFF2-40B4-BE49-F238E27FC236}">
                              <a16:creationId xmlns:a16="http://schemas.microsoft.com/office/drawing/2014/main" id="{153413F0-28AB-493B-913C-0185BAA0A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31726" y="3783664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23" name="Block Arc 22">
                        <a:extLst>
                          <a:ext uri="{FF2B5EF4-FFF2-40B4-BE49-F238E27FC236}">
                            <a16:creationId xmlns:a16="http://schemas.microsoft.com/office/drawing/2014/main" id="{5368B481-E1CF-4A79-851F-295FEF97F1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1342" y="2588009"/>
                        <a:ext cx="152400" cy="152400"/>
                      </a:xfrm>
                      <a:prstGeom prst="blockArc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Block Arc 23">
                        <a:extLst>
                          <a:ext uri="{FF2B5EF4-FFF2-40B4-BE49-F238E27FC236}">
                            <a16:creationId xmlns:a16="http://schemas.microsoft.com/office/drawing/2014/main" id="{60635BB1-C9D8-4631-8D27-626F07A36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81046" y="2588009"/>
                        <a:ext cx="152400" cy="152400"/>
                      </a:xfrm>
                      <a:prstGeom prst="blockArc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8320A239-C98C-473C-9D22-C2560636B8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13137" y="2643463"/>
                        <a:ext cx="353243" cy="268005"/>
                        <a:chOff x="6113137" y="2643463"/>
                        <a:chExt cx="353243" cy="268005"/>
                      </a:xfrm>
                    </p:grpSpPr>
                    <p:sp>
                      <p:nvSpPr>
                        <p:cNvPr id="30" name="Chord 29">
                          <a:extLst>
                            <a:ext uri="{FF2B5EF4-FFF2-40B4-BE49-F238E27FC236}">
                              <a16:creationId xmlns:a16="http://schemas.microsoft.com/office/drawing/2014/main" id="{53646F02-611D-4D70-B143-7324D2DA9A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291361">
                          <a:off x="6113137" y="2643463"/>
                          <a:ext cx="353243" cy="268005"/>
                        </a:xfrm>
                        <a:prstGeom prst="chord">
                          <a:avLst/>
                        </a:prstGeom>
                        <a:solidFill>
                          <a:srgbClr val="C58B7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" name="Oval 30">
                          <a:extLst>
                            <a:ext uri="{FF2B5EF4-FFF2-40B4-BE49-F238E27FC236}">
                              <a16:creationId xmlns:a16="http://schemas.microsoft.com/office/drawing/2014/main" id="{A9636780-F484-4DD3-B730-95324457A2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1658" y="2743560"/>
                          <a:ext cx="76200" cy="67812"/>
                        </a:xfrm>
                        <a:prstGeom prst="ellipse">
                          <a:avLst/>
                        </a:prstGeom>
                        <a:solidFill>
                          <a:srgbClr val="C58B71"/>
                        </a:solidFill>
                        <a:ln w="63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6" name="Group 25">
                        <a:extLst>
                          <a:ext uri="{FF2B5EF4-FFF2-40B4-BE49-F238E27FC236}">
                            <a16:creationId xmlns:a16="http://schemas.microsoft.com/office/drawing/2014/main" id="{C394E76F-F0F8-4512-9DD3-D37C01DB062A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26256" y="2643463"/>
                        <a:ext cx="353243" cy="268005"/>
                        <a:chOff x="6113137" y="2643463"/>
                        <a:chExt cx="353243" cy="268005"/>
                      </a:xfrm>
                    </p:grpSpPr>
                    <p:sp>
                      <p:nvSpPr>
                        <p:cNvPr id="28" name="Chord 27">
                          <a:extLst>
                            <a:ext uri="{FF2B5EF4-FFF2-40B4-BE49-F238E27FC236}">
                              <a16:creationId xmlns:a16="http://schemas.microsoft.com/office/drawing/2014/main" id="{9B4894F0-9D84-493E-A3BE-0F028EBF09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291361">
                          <a:off x="6113137" y="2643463"/>
                          <a:ext cx="353243" cy="268005"/>
                        </a:xfrm>
                        <a:prstGeom prst="chord">
                          <a:avLst/>
                        </a:prstGeom>
                        <a:solidFill>
                          <a:srgbClr val="C58B7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Oval 28">
                          <a:extLst>
                            <a:ext uri="{FF2B5EF4-FFF2-40B4-BE49-F238E27FC236}">
                              <a16:creationId xmlns:a16="http://schemas.microsoft.com/office/drawing/2014/main" id="{CA4F645A-99B5-40E9-B5EB-F508D9DDD9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1658" y="2743560"/>
                          <a:ext cx="76200" cy="67812"/>
                        </a:xfrm>
                        <a:prstGeom prst="ellipse">
                          <a:avLst/>
                        </a:prstGeom>
                        <a:solidFill>
                          <a:srgbClr val="C58B71"/>
                        </a:solidFill>
                        <a:ln w="63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27" name="Chord 26">
                        <a:extLst>
                          <a:ext uri="{FF2B5EF4-FFF2-40B4-BE49-F238E27FC236}">
                            <a16:creationId xmlns:a16="http://schemas.microsoft.com/office/drawing/2014/main" id="{42B28CE7-23AF-4FD2-880D-A8A2374A61D8}"/>
                          </a:ext>
                        </a:extLst>
                      </p:cNvPr>
                      <p:cNvSpPr/>
                      <p:nvPr/>
                    </p:nvSpPr>
                    <p:spPr>
                      <a:xfrm rot="20161704">
                        <a:off x="6483984" y="2874061"/>
                        <a:ext cx="152400" cy="157806"/>
                      </a:xfrm>
                      <a:prstGeom prst="chord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6" name="Rounded Rectangle 297">
                      <a:extLst>
                        <a:ext uri="{FF2B5EF4-FFF2-40B4-BE49-F238E27FC236}">
                          <a16:creationId xmlns:a16="http://schemas.microsoft.com/office/drawing/2014/main" id="{FEB37611-7961-4CA4-AD1C-B127EE7B32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1605" y="1662023"/>
                      <a:ext cx="353355" cy="122893"/>
                    </a:xfrm>
                    <a:prstGeom prst="roundRect">
                      <a:avLst/>
                    </a:prstGeom>
                    <a:solidFill>
                      <a:srgbClr val="C58B7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Trapezoid 16">
                      <a:extLst>
                        <a:ext uri="{FF2B5EF4-FFF2-40B4-BE49-F238E27FC236}">
                          <a16:creationId xmlns:a16="http://schemas.microsoft.com/office/drawing/2014/main" id="{32D13737-B30C-4E4B-83E0-2F45005346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4494" y="1670843"/>
                      <a:ext cx="228600" cy="65881"/>
                    </a:xfrm>
                    <a:prstGeom prst="trapezoid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Trapezoid 17">
                      <a:extLst>
                        <a:ext uri="{FF2B5EF4-FFF2-40B4-BE49-F238E27FC236}">
                          <a16:creationId xmlns:a16="http://schemas.microsoft.com/office/drawing/2014/main" id="{FB66D979-4F2E-4481-9827-754148F6B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2220" y="1670842"/>
                      <a:ext cx="228599" cy="65882"/>
                    </a:xfrm>
                    <a:prstGeom prst="trapezoid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Chord 18">
                      <a:extLst>
                        <a:ext uri="{FF2B5EF4-FFF2-40B4-BE49-F238E27FC236}">
                          <a16:creationId xmlns:a16="http://schemas.microsoft.com/office/drawing/2014/main" id="{6038013F-E3E1-4AF5-9AEC-146AED884403}"/>
                        </a:ext>
                      </a:extLst>
                    </p:cNvPr>
                    <p:cNvSpPr/>
                    <p:nvPr/>
                  </p:nvSpPr>
                  <p:spPr>
                    <a:xfrm rot="20161704">
                      <a:off x="966120" y="1675761"/>
                      <a:ext cx="152400" cy="157806"/>
                    </a:xfrm>
                    <a:prstGeom prst="chord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Chord 19">
                      <a:extLst>
                        <a:ext uri="{FF2B5EF4-FFF2-40B4-BE49-F238E27FC236}">
                          <a16:creationId xmlns:a16="http://schemas.microsoft.com/office/drawing/2014/main" id="{D7B4FF50-465E-4645-8BC7-B049CB8785BE}"/>
                        </a:ext>
                      </a:extLst>
                    </p:cNvPr>
                    <p:cNvSpPr/>
                    <p:nvPr/>
                  </p:nvSpPr>
                  <p:spPr>
                    <a:xfrm rot="1438296" flipH="1">
                      <a:off x="1231096" y="1671368"/>
                      <a:ext cx="152400" cy="157806"/>
                    </a:xfrm>
                    <a:prstGeom prst="chord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73EC6573-DFD8-4A86-9A11-615C75A4CC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15130" y="1789840"/>
                      <a:ext cx="124595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" name="Teardrop 11">
                    <a:extLst>
                      <a:ext uri="{FF2B5EF4-FFF2-40B4-BE49-F238E27FC236}">
                        <a16:creationId xmlns:a16="http://schemas.microsoft.com/office/drawing/2014/main" id="{2FDAA64C-39A7-445C-8574-367FF81EB715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3103915" y="2845105"/>
                    <a:ext cx="524726" cy="46416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ardrop 12">
                    <a:extLst>
                      <a:ext uri="{FF2B5EF4-FFF2-40B4-BE49-F238E27FC236}">
                        <a16:creationId xmlns:a16="http://schemas.microsoft.com/office/drawing/2014/main" id="{863F5CD6-4ED7-444F-A02E-09096C2219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8523" y="2845104"/>
                    <a:ext cx="524726" cy="46416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A03C53C-EE53-4CB3-8E7C-B40962ED3D87}"/>
                    </a:ext>
                  </a:extLst>
                </p:cNvPr>
                <p:cNvSpPr/>
                <p:nvPr/>
              </p:nvSpPr>
              <p:spPr>
                <a:xfrm>
                  <a:off x="2743905" y="1945207"/>
                  <a:ext cx="91438" cy="152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A3B33BD3-891A-40CD-9885-9709A5C23212}"/>
                    </a:ext>
                  </a:extLst>
                </p:cNvPr>
                <p:cNvCxnSpPr/>
                <p:nvPr/>
              </p:nvCxnSpPr>
              <p:spPr>
                <a:xfrm flipV="1">
                  <a:off x="2840152" y="1838642"/>
                  <a:ext cx="58699" cy="113771"/>
                </a:xfrm>
                <a:prstGeom prst="line">
                  <a:avLst/>
                </a:prstGeom>
                <a:ln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AAD478C2-C96A-4F35-A8A3-1122556DDCC0}"/>
                    </a:ext>
                  </a:extLst>
                </p:cNvPr>
                <p:cNvCxnSpPr/>
                <p:nvPr/>
              </p:nvCxnSpPr>
              <p:spPr>
                <a:xfrm flipH="1" flipV="1">
                  <a:off x="2677773" y="1839728"/>
                  <a:ext cx="58699" cy="113771"/>
                </a:xfrm>
                <a:prstGeom prst="line">
                  <a:avLst/>
                </a:prstGeom>
                <a:ln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834EDB5-54CE-4EE6-8BA0-61145431A633}"/>
                    </a:ext>
                  </a:extLst>
                </p:cNvPr>
                <p:cNvSpPr/>
                <p:nvPr/>
              </p:nvSpPr>
              <p:spPr>
                <a:xfrm>
                  <a:off x="2308503" y="138083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5D16837-7649-4DA8-87CC-3B1B473CB6B4}"/>
                    </a:ext>
                  </a:extLst>
                </p:cNvPr>
                <p:cNvSpPr/>
                <p:nvPr/>
              </p:nvSpPr>
              <p:spPr>
                <a:xfrm>
                  <a:off x="3221622" y="138151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90FE33E-473F-4F2A-906F-B42FE5DB701D}"/>
                  </a:ext>
                </a:extLst>
              </p:cNvPr>
              <p:cNvGrpSpPr/>
              <p:nvPr/>
            </p:nvGrpSpPr>
            <p:grpSpPr>
              <a:xfrm>
                <a:off x="3020526" y="3263586"/>
                <a:ext cx="1403805" cy="2174020"/>
                <a:chOff x="533400" y="489507"/>
                <a:chExt cx="1266362" cy="1961167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08F0BDD-4DAA-4F47-AC1E-01D3E9722F2B}"/>
                    </a:ext>
                  </a:extLst>
                </p:cNvPr>
                <p:cNvGrpSpPr/>
                <p:nvPr/>
              </p:nvGrpSpPr>
              <p:grpSpPr>
                <a:xfrm>
                  <a:off x="533400" y="489507"/>
                  <a:ext cx="1266362" cy="1961167"/>
                  <a:chOff x="6113137" y="1981199"/>
                  <a:chExt cx="1266362" cy="1961167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9D0941DD-703C-4B8F-9F0E-177998669781}"/>
                      </a:ext>
                    </a:extLst>
                  </p:cNvPr>
                  <p:cNvGrpSpPr/>
                  <p:nvPr/>
                </p:nvGrpSpPr>
                <p:grpSpPr>
                  <a:xfrm>
                    <a:off x="6113137" y="2209800"/>
                    <a:ext cx="1266362" cy="1732566"/>
                    <a:chOff x="6113137" y="2209800"/>
                    <a:chExt cx="1266362" cy="1732566"/>
                  </a:xfrm>
                </p:grpSpPr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10A4D22D-3CEB-4DCE-9C5E-A4A8817DAC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5486" y="2209800"/>
                      <a:ext cx="838200" cy="1732566"/>
                      <a:chOff x="6335486" y="2209800"/>
                      <a:chExt cx="838200" cy="1732566"/>
                    </a:xfrm>
                  </p:grpSpPr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6AE0A56F-7264-4E37-AF03-584545A7C9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35486" y="3228416"/>
                        <a:ext cx="838200" cy="71395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Rounded Rectangle 54">
                        <a:extLst>
                          <a:ext uri="{FF2B5EF4-FFF2-40B4-BE49-F238E27FC236}">
                            <a16:creationId xmlns:a16="http://schemas.microsoft.com/office/drawing/2014/main" id="{D1A8E9FF-9966-4A0E-9729-6F0A3800E7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35486" y="2209800"/>
                        <a:ext cx="838200" cy="952735"/>
                      </a:xfrm>
                      <a:prstGeom prst="roundRect">
                        <a:avLst/>
                      </a:prstGeom>
                      <a:solidFill>
                        <a:srgbClr val="AC66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" name="Isosceles Triangle 54">
                        <a:extLst>
                          <a:ext uri="{FF2B5EF4-FFF2-40B4-BE49-F238E27FC236}">
                            <a16:creationId xmlns:a16="http://schemas.microsoft.com/office/drawing/2014/main" id="{DB4347D3-7EF3-47C3-913E-0B3478B4C6D0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6592831" y="3162725"/>
                        <a:ext cx="319126" cy="92424"/>
                      </a:xfrm>
                      <a:prstGeom prst="triangle">
                        <a:avLst/>
                      </a:prstGeom>
                      <a:solidFill>
                        <a:srgbClr val="AC66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Trapezoid 55">
                        <a:extLst>
                          <a:ext uri="{FF2B5EF4-FFF2-40B4-BE49-F238E27FC236}">
                            <a16:creationId xmlns:a16="http://schemas.microsoft.com/office/drawing/2014/main" id="{1250B570-A4A6-48F4-A081-90999941F0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64231" y="3162535"/>
                        <a:ext cx="228600" cy="65881"/>
                      </a:xfrm>
                      <a:prstGeom prst="trapezoid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Trapezoid 56">
                        <a:extLst>
                          <a:ext uri="{FF2B5EF4-FFF2-40B4-BE49-F238E27FC236}">
                            <a16:creationId xmlns:a16="http://schemas.microsoft.com/office/drawing/2014/main" id="{58EA4B26-CDF8-421B-97B4-BE0079776C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11957" y="3162534"/>
                        <a:ext cx="228599" cy="65882"/>
                      </a:xfrm>
                      <a:prstGeom prst="trapezoid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8F77C916-C21E-416F-A286-DEEDC3E6858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754586" y="3709906"/>
                        <a:ext cx="0" cy="23246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Isosceles Triangle 58">
                        <a:extLst>
                          <a:ext uri="{FF2B5EF4-FFF2-40B4-BE49-F238E27FC236}">
                            <a16:creationId xmlns:a16="http://schemas.microsoft.com/office/drawing/2014/main" id="{B2DF7E8C-F280-4D28-B48F-D56C5E115A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4493" y="3347596"/>
                        <a:ext cx="160328" cy="362310"/>
                      </a:xfrm>
                      <a:prstGeom prst="triangle">
                        <a:avLst>
                          <a:gd name="adj" fmla="val 46445"/>
                        </a:avLst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Oval 59">
                        <a:extLst>
                          <a:ext uri="{FF2B5EF4-FFF2-40B4-BE49-F238E27FC236}">
                            <a16:creationId xmlns:a16="http://schemas.microsoft.com/office/drawing/2014/main" id="{D54C1127-A63B-4792-8B75-0AD07F9441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31726" y="3783664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1" name="Straight Connector 60">
                        <a:extLst>
                          <a:ext uri="{FF2B5EF4-FFF2-40B4-BE49-F238E27FC236}">
                            <a16:creationId xmlns:a16="http://schemas.microsoft.com/office/drawing/2014/main" id="{45A03C15-85D6-4FE4-8F83-9CFF21045D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911957" y="3502204"/>
                        <a:ext cx="174643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2" name="Isosceles Triangle 61">
                        <a:extLst>
                          <a:ext uri="{FF2B5EF4-FFF2-40B4-BE49-F238E27FC236}">
                            <a16:creationId xmlns:a16="http://schemas.microsoft.com/office/drawing/2014/main" id="{5EDC347C-FE6C-4BF4-9F8E-2A42E368142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6661868" y="3291814"/>
                        <a:ext cx="160328" cy="77040"/>
                      </a:xfrm>
                      <a:prstGeom prst="triangle">
                        <a:avLst>
                          <a:gd name="adj" fmla="val 46445"/>
                        </a:avLst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4" name="Block Arc 43">
                      <a:extLst>
                        <a:ext uri="{FF2B5EF4-FFF2-40B4-BE49-F238E27FC236}">
                          <a16:creationId xmlns:a16="http://schemas.microsoft.com/office/drawing/2014/main" id="{EE39E092-CDC6-4782-BDF7-48B25DD4F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1342" y="2588009"/>
                      <a:ext cx="152400" cy="152400"/>
                    </a:xfrm>
                    <a:prstGeom prst="blockArc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" name="Block Arc 44">
                      <a:extLst>
                        <a:ext uri="{FF2B5EF4-FFF2-40B4-BE49-F238E27FC236}">
                          <a16:creationId xmlns:a16="http://schemas.microsoft.com/office/drawing/2014/main" id="{202700DE-2273-4B0D-A769-55FF286B04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81046" y="2588009"/>
                      <a:ext cx="152400" cy="152400"/>
                    </a:xfrm>
                    <a:prstGeom prst="blockArc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74C05E88-519F-4503-8821-1B0AB91EB2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3137" y="2643463"/>
                      <a:ext cx="353243" cy="268005"/>
                      <a:chOff x="6113137" y="2643463"/>
                      <a:chExt cx="353243" cy="268005"/>
                    </a:xfrm>
                  </p:grpSpPr>
                  <p:sp>
                    <p:nvSpPr>
                      <p:cNvPr id="51" name="Chord 50">
                        <a:extLst>
                          <a:ext uri="{FF2B5EF4-FFF2-40B4-BE49-F238E27FC236}">
                            <a16:creationId xmlns:a16="http://schemas.microsoft.com/office/drawing/2014/main" id="{97C73C09-3008-4733-BF03-6318FEC38212}"/>
                          </a:ext>
                        </a:extLst>
                      </p:cNvPr>
                      <p:cNvSpPr/>
                      <p:nvPr/>
                    </p:nvSpPr>
                    <p:spPr>
                      <a:xfrm rot="1291361">
                        <a:off x="6113137" y="2643463"/>
                        <a:ext cx="353243" cy="268005"/>
                      </a:xfrm>
                      <a:prstGeom prst="chord">
                        <a:avLst/>
                      </a:prstGeom>
                      <a:solidFill>
                        <a:srgbClr val="AC66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D14CC922-8A99-44FD-9211-0F537301C7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1658" y="2743560"/>
                        <a:ext cx="76200" cy="67812"/>
                      </a:xfrm>
                      <a:prstGeom prst="ellipse">
                        <a:avLst/>
                      </a:prstGeom>
                      <a:solidFill>
                        <a:srgbClr val="AC6646"/>
                      </a:solidFill>
                      <a:ln w="63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C99F1CAA-D22A-45FD-A3E6-4FCF0A784FCC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26256" y="2643463"/>
                      <a:ext cx="353243" cy="268005"/>
                      <a:chOff x="6113137" y="2643463"/>
                      <a:chExt cx="353243" cy="268005"/>
                    </a:xfrm>
                  </p:grpSpPr>
                  <p:sp>
                    <p:nvSpPr>
                      <p:cNvPr id="49" name="Chord 48">
                        <a:extLst>
                          <a:ext uri="{FF2B5EF4-FFF2-40B4-BE49-F238E27FC236}">
                            <a16:creationId xmlns:a16="http://schemas.microsoft.com/office/drawing/2014/main" id="{A4767E2F-81A9-44B7-8334-DF17571B5C51}"/>
                          </a:ext>
                        </a:extLst>
                      </p:cNvPr>
                      <p:cNvSpPr/>
                      <p:nvPr/>
                    </p:nvSpPr>
                    <p:spPr>
                      <a:xfrm rot="1291361">
                        <a:off x="6113137" y="2643463"/>
                        <a:ext cx="353243" cy="268005"/>
                      </a:xfrm>
                      <a:prstGeom prst="chord">
                        <a:avLst/>
                      </a:prstGeom>
                      <a:solidFill>
                        <a:srgbClr val="AC66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469D870D-0B41-4D78-BADF-8F06C03A7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1658" y="2743560"/>
                        <a:ext cx="76200" cy="67812"/>
                      </a:xfrm>
                      <a:prstGeom prst="ellipse">
                        <a:avLst/>
                      </a:prstGeom>
                      <a:solidFill>
                        <a:srgbClr val="AC6646"/>
                      </a:solidFill>
                      <a:ln w="63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48" name="Chord 47">
                      <a:extLst>
                        <a:ext uri="{FF2B5EF4-FFF2-40B4-BE49-F238E27FC236}">
                          <a16:creationId xmlns:a16="http://schemas.microsoft.com/office/drawing/2014/main" id="{FAB96B29-8E27-4A9E-9CAF-644A03AB172B}"/>
                        </a:ext>
                      </a:extLst>
                    </p:cNvPr>
                    <p:cNvSpPr/>
                    <p:nvPr/>
                  </p:nvSpPr>
                  <p:spPr>
                    <a:xfrm rot="20161704">
                      <a:off x="6483984" y="2874061"/>
                      <a:ext cx="152400" cy="157806"/>
                    </a:xfrm>
                    <a:prstGeom prst="chor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1" name="Cloud 40">
                    <a:extLst>
                      <a:ext uri="{FF2B5EF4-FFF2-40B4-BE49-F238E27FC236}">
                        <a16:creationId xmlns:a16="http://schemas.microsoft.com/office/drawing/2014/main" id="{0CEBB4C1-64FD-424E-B449-D11857E70E5B}"/>
                      </a:ext>
                    </a:extLst>
                  </p:cNvPr>
                  <p:cNvSpPr/>
                  <p:nvPr/>
                </p:nvSpPr>
                <p:spPr>
                  <a:xfrm flipH="1">
                    <a:off x="6251658" y="2090428"/>
                    <a:ext cx="304800" cy="311135"/>
                  </a:xfrm>
                  <a:prstGeom prst="cloud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Cloud 41">
                    <a:extLst>
                      <a:ext uri="{FF2B5EF4-FFF2-40B4-BE49-F238E27FC236}">
                        <a16:creationId xmlns:a16="http://schemas.microsoft.com/office/drawing/2014/main" id="{F9B8E206-FC3A-4EAA-878B-56E3E8F756CF}"/>
                      </a:ext>
                    </a:extLst>
                  </p:cNvPr>
                  <p:cNvSpPr/>
                  <p:nvPr/>
                </p:nvSpPr>
                <p:spPr>
                  <a:xfrm>
                    <a:off x="6560184" y="1981199"/>
                    <a:ext cx="680794" cy="420363"/>
                  </a:xfrm>
                  <a:prstGeom prst="cloud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A33F5697-8FC6-44F8-A905-22F93D8B5288}"/>
                    </a:ext>
                  </a:extLst>
                </p:cNvPr>
                <p:cNvSpPr/>
                <p:nvPr/>
              </p:nvSpPr>
              <p:spPr>
                <a:xfrm rot="20700000">
                  <a:off x="1005931" y="1651863"/>
                  <a:ext cx="152400" cy="130764"/>
                </a:xfrm>
                <a:prstGeom prst="rtTriangl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ight Triangle 38">
                  <a:extLst>
                    <a:ext uri="{FF2B5EF4-FFF2-40B4-BE49-F238E27FC236}">
                      <a16:creationId xmlns:a16="http://schemas.microsoft.com/office/drawing/2014/main" id="{644F8E53-3A09-402D-8AE7-66E5C39E691F}"/>
                    </a:ext>
                  </a:extLst>
                </p:cNvPr>
                <p:cNvSpPr/>
                <p:nvPr/>
              </p:nvSpPr>
              <p:spPr>
                <a:xfrm rot="900000" flipH="1">
                  <a:off x="1186983" y="1653877"/>
                  <a:ext cx="152400" cy="130764"/>
                </a:xfrm>
                <a:prstGeom prst="rtTriangl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Speech Bubble: Rectangle with Corners Rounded 63">
                <a:extLst>
                  <a:ext uri="{FF2B5EF4-FFF2-40B4-BE49-F238E27FC236}">
                    <a16:creationId xmlns:a16="http://schemas.microsoft.com/office/drawing/2014/main" id="{F8F331DC-E356-4470-88C5-48AA74FA2294}"/>
                  </a:ext>
                </a:extLst>
              </p:cNvPr>
              <p:cNvSpPr/>
              <p:nvPr/>
            </p:nvSpPr>
            <p:spPr>
              <a:xfrm flipH="1">
                <a:off x="838200" y="1608196"/>
                <a:ext cx="1958523" cy="1239451"/>
              </a:xfrm>
              <a:prstGeom prst="wedgeRoundRect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 want…</a:t>
                </a:r>
              </a:p>
              <a:p>
                <a:pPr algn="ctr"/>
                <a:r>
                  <a:rPr lang="en-US" dirty="0"/>
                  <a:t>Product A with</a:t>
                </a:r>
              </a:p>
              <a:p>
                <a:pPr algn="ctr"/>
                <a:r>
                  <a:rPr lang="en-US" dirty="0"/>
                  <a:t>Features 1, 7, 15 for $$$</a:t>
                </a:r>
              </a:p>
            </p:txBody>
          </p:sp>
          <p:sp>
            <p:nvSpPr>
              <p:cNvPr id="65" name="Speech Bubble: Rectangle with Corners Rounded 64">
                <a:extLst>
                  <a:ext uri="{FF2B5EF4-FFF2-40B4-BE49-F238E27FC236}">
                    <a16:creationId xmlns:a16="http://schemas.microsoft.com/office/drawing/2014/main" id="{EBD4481A-8F02-4267-98EE-22B448E5C8C9}"/>
                  </a:ext>
                </a:extLst>
              </p:cNvPr>
              <p:cNvSpPr/>
              <p:nvPr/>
            </p:nvSpPr>
            <p:spPr>
              <a:xfrm>
                <a:off x="3174081" y="1601866"/>
                <a:ext cx="1958523" cy="1239451"/>
              </a:xfrm>
              <a:prstGeom prst="wedgeRoundRect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 want…</a:t>
                </a:r>
              </a:p>
              <a:p>
                <a:pPr algn="ctr"/>
                <a:r>
                  <a:rPr lang="en-US" dirty="0"/>
                  <a:t>Product A with</a:t>
                </a:r>
              </a:p>
              <a:p>
                <a:pPr algn="ctr"/>
                <a:r>
                  <a:rPr lang="en-US" dirty="0"/>
                  <a:t>Features 1, 9, 11 for $$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680F33D-3245-4B47-BB42-4D35267C7880}"/>
                </a:ext>
              </a:extLst>
            </p:cNvPr>
            <p:cNvSpPr txBox="1"/>
            <p:nvPr/>
          </p:nvSpPr>
          <p:spPr>
            <a:xfrm>
              <a:off x="7573968" y="5749770"/>
              <a:ext cx="1279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472C4"/>
                  </a:solidFill>
                </a:rPr>
                <a:t>Customer A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7817C82-F27D-44E7-81E8-BBFBF187FF02}"/>
                </a:ext>
              </a:extLst>
            </p:cNvPr>
            <p:cNvSpPr txBox="1"/>
            <p:nvPr/>
          </p:nvSpPr>
          <p:spPr>
            <a:xfrm>
              <a:off x="9089552" y="5738863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92D050"/>
                  </a:solidFill>
                </a:rPr>
                <a:t>Customer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42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0415-E622-4636-A4FE-92A19586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Conjoin and Assign “Part Worth” Values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65AEBA-9E75-40CB-95BD-8AEB4BD24685}"/>
              </a:ext>
            </a:extLst>
          </p:cNvPr>
          <p:cNvGrpSpPr/>
          <p:nvPr/>
        </p:nvGrpSpPr>
        <p:grpSpPr>
          <a:xfrm>
            <a:off x="838200" y="2227728"/>
            <a:ext cx="2647135" cy="2833482"/>
            <a:chOff x="3668243" y="2227728"/>
            <a:chExt cx="2647135" cy="28334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03A824-7BC6-43DD-B468-B32DE5B6DD69}"/>
                </a:ext>
              </a:extLst>
            </p:cNvPr>
            <p:cNvGrpSpPr/>
            <p:nvPr/>
          </p:nvGrpSpPr>
          <p:grpSpPr>
            <a:xfrm>
              <a:off x="3668243" y="2754527"/>
              <a:ext cx="2533650" cy="2118810"/>
              <a:chOff x="6096000" y="3751285"/>
              <a:chExt cx="2533650" cy="211881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BE197E9-9F7D-4E6C-870E-9CAFF6D0F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96000" y="3751285"/>
                <a:ext cx="2533650" cy="180975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4FF62D-6056-4D30-8A67-AC293F7C3E83}"/>
                  </a:ext>
                </a:extLst>
              </p:cNvPr>
              <p:cNvSpPr txBox="1"/>
              <p:nvPr/>
            </p:nvSpPr>
            <p:spPr>
              <a:xfrm>
                <a:off x="6484504" y="5500763"/>
                <a:ext cx="1660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Conjoint Survey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58D3BB-0B36-4B6E-AF99-0DA395FE0BAD}"/>
                </a:ext>
              </a:extLst>
            </p:cNvPr>
            <p:cNvSpPr txBox="1"/>
            <p:nvPr/>
          </p:nvSpPr>
          <p:spPr>
            <a:xfrm>
              <a:off x="4050078" y="2311423"/>
              <a:ext cx="188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Stated Preference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9E4AAB8-5DCF-4209-85AE-32BBB21CE54E}"/>
                </a:ext>
              </a:extLst>
            </p:cNvPr>
            <p:cNvSpPr/>
            <p:nvPr/>
          </p:nvSpPr>
          <p:spPr>
            <a:xfrm flipH="1">
              <a:off x="6105770" y="2227728"/>
              <a:ext cx="209608" cy="283348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797BEB-EF22-4224-9AE6-F7933D539C76}"/>
              </a:ext>
            </a:extLst>
          </p:cNvPr>
          <p:cNvGrpSpPr/>
          <p:nvPr/>
        </p:nvGrpSpPr>
        <p:grpSpPr>
          <a:xfrm>
            <a:off x="9043202" y="2564161"/>
            <a:ext cx="2143125" cy="2190481"/>
            <a:chOff x="9043202" y="2682856"/>
            <a:chExt cx="2143125" cy="219048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BBE5B8-3DFF-471C-B7FE-F5B1C6F3C8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019"/>
            <a:stretch/>
          </p:blipFill>
          <p:spPr>
            <a:xfrm>
              <a:off x="9043202" y="2783165"/>
              <a:ext cx="2143125" cy="197126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65DA69-4D1D-418A-A069-B15B0BECAC1E}"/>
                </a:ext>
              </a:extLst>
            </p:cNvPr>
            <p:cNvSpPr txBox="1"/>
            <p:nvPr/>
          </p:nvSpPr>
          <p:spPr>
            <a:xfrm>
              <a:off x="9043202" y="2682856"/>
              <a:ext cx="2140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Revealed Preference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2D70E1-EA11-45E8-9B20-C97252B8E36E}"/>
                </a:ext>
              </a:extLst>
            </p:cNvPr>
            <p:cNvSpPr txBox="1"/>
            <p:nvPr/>
          </p:nvSpPr>
          <p:spPr>
            <a:xfrm>
              <a:off x="9263197" y="4504005"/>
              <a:ext cx="170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Buying Behavior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AC800FC-C875-4B76-AF29-3659E7021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7110"/>
              </p:ext>
            </p:extLst>
          </p:nvPr>
        </p:nvGraphicFramePr>
        <p:xfrm>
          <a:off x="4102932" y="1690688"/>
          <a:ext cx="3992030" cy="3766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015">
                  <a:extLst>
                    <a:ext uri="{9D8B030D-6E8A-4147-A177-3AD203B41FA5}">
                      <a16:colId xmlns:a16="http://schemas.microsoft.com/office/drawing/2014/main" val="638693827"/>
                    </a:ext>
                  </a:extLst>
                </a:gridCol>
                <a:gridCol w="1996015">
                  <a:extLst>
                    <a:ext uri="{9D8B030D-6E8A-4147-A177-3AD203B41FA5}">
                      <a16:colId xmlns:a16="http://schemas.microsoft.com/office/drawing/2014/main" val="1480486564"/>
                    </a:ext>
                  </a:extLst>
                </a:gridCol>
              </a:tblGrid>
              <a:tr h="336047">
                <a:tc>
                  <a:txBody>
                    <a:bodyPr/>
                    <a:lstStyle/>
                    <a:p>
                      <a:r>
                        <a:rPr lang="en-US" sz="1600" dirty="0"/>
                        <a:t>Attribute</a:t>
                      </a:r>
                    </a:p>
                  </a:txBody>
                  <a:tcPr marL="82861" marR="82861" marT="41430" marB="414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Worth (weight)</a:t>
                      </a:r>
                    </a:p>
                  </a:txBody>
                  <a:tcPr marL="82861" marR="82861" marT="41430" marB="41430"/>
                </a:tc>
                <a:extLst>
                  <a:ext uri="{0D108BD9-81ED-4DB2-BD59-A6C34878D82A}">
                    <a16:rowId xmlns:a16="http://schemas.microsoft.com/office/drawing/2014/main" val="2977048087"/>
                  </a:ext>
                </a:extLst>
              </a:tr>
              <a:tr h="359299">
                <a:tc>
                  <a:txBody>
                    <a:bodyPr/>
                    <a:lstStyle/>
                    <a:p>
                      <a:r>
                        <a:rPr lang="en-US" sz="1600" dirty="0"/>
                        <a:t>Product A</a:t>
                      </a:r>
                    </a:p>
                  </a:txBody>
                  <a:tcPr marL="82861" marR="82861" marT="41430" marB="414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</a:t>
                      </a:r>
                    </a:p>
                  </a:txBody>
                  <a:tcPr marL="82861" marR="82861" marT="41430" marB="41430"/>
                </a:tc>
                <a:extLst>
                  <a:ext uri="{0D108BD9-81ED-4DB2-BD59-A6C34878D82A}">
                    <a16:rowId xmlns:a16="http://schemas.microsoft.com/office/drawing/2014/main" val="2310232195"/>
                  </a:ext>
                </a:extLst>
              </a:tr>
              <a:tr h="359299">
                <a:tc>
                  <a:txBody>
                    <a:bodyPr/>
                    <a:lstStyle/>
                    <a:p>
                      <a:r>
                        <a:rPr lang="en-US" sz="1600" dirty="0"/>
                        <a:t>Product B</a:t>
                      </a:r>
                    </a:p>
                  </a:txBody>
                  <a:tcPr marL="82861" marR="82861" marT="41430" marB="414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</a:t>
                      </a:r>
                    </a:p>
                  </a:txBody>
                  <a:tcPr marL="82861" marR="82861" marT="41430" marB="41430"/>
                </a:tc>
                <a:extLst>
                  <a:ext uri="{0D108BD9-81ED-4DB2-BD59-A6C34878D82A}">
                    <a16:rowId xmlns:a16="http://schemas.microsoft.com/office/drawing/2014/main" val="2854266925"/>
                  </a:ext>
                </a:extLst>
              </a:tr>
              <a:tr h="359299">
                <a:tc>
                  <a:txBody>
                    <a:bodyPr/>
                    <a:lstStyle/>
                    <a:p>
                      <a:r>
                        <a:rPr lang="en-US" sz="1600" dirty="0"/>
                        <a:t>Product </a:t>
                      </a:r>
                      <a:r>
                        <a:rPr lang="en-US" sz="1600" i="1" dirty="0"/>
                        <a:t>n…</a:t>
                      </a:r>
                    </a:p>
                  </a:txBody>
                  <a:tcPr marL="82861" marR="82861" marT="41430" marB="414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</a:t>
                      </a:r>
                    </a:p>
                  </a:txBody>
                  <a:tcPr marL="82861" marR="82861" marT="41430" marB="41430"/>
                </a:tc>
                <a:extLst>
                  <a:ext uri="{0D108BD9-81ED-4DB2-BD59-A6C34878D82A}">
                    <a16:rowId xmlns:a16="http://schemas.microsoft.com/office/drawing/2014/main" val="94661323"/>
                  </a:ext>
                </a:extLst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/>
                        <a:t>Feature 1</a:t>
                      </a:r>
                    </a:p>
                  </a:txBody>
                  <a:tcPr marL="82861" marR="82861" marT="41430" marB="414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</a:t>
                      </a:r>
                    </a:p>
                  </a:txBody>
                  <a:tcPr marL="82861" marR="82861" marT="41430" marB="41430"/>
                </a:tc>
                <a:extLst>
                  <a:ext uri="{0D108BD9-81ED-4DB2-BD59-A6C34878D82A}">
                    <a16:rowId xmlns:a16="http://schemas.microsoft.com/office/drawing/2014/main" val="314313352"/>
                  </a:ext>
                </a:extLst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/>
                        <a:t>Feature 2</a:t>
                      </a:r>
                    </a:p>
                  </a:txBody>
                  <a:tcPr marL="82861" marR="82861" marT="41430" marB="414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</a:t>
                      </a:r>
                    </a:p>
                  </a:txBody>
                  <a:tcPr marL="82861" marR="82861" marT="41430" marB="41430"/>
                </a:tc>
                <a:extLst>
                  <a:ext uri="{0D108BD9-81ED-4DB2-BD59-A6C34878D82A}">
                    <a16:rowId xmlns:a16="http://schemas.microsoft.com/office/drawing/2014/main" val="1670277855"/>
                  </a:ext>
                </a:extLst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/>
                        <a:t>Feature 7</a:t>
                      </a:r>
                    </a:p>
                  </a:txBody>
                  <a:tcPr marL="82861" marR="82861" marT="41430" marB="414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</a:t>
                      </a:r>
                    </a:p>
                  </a:txBody>
                  <a:tcPr marL="82861" marR="82861" marT="41430" marB="41430"/>
                </a:tc>
                <a:extLst>
                  <a:ext uri="{0D108BD9-81ED-4DB2-BD59-A6C34878D82A}">
                    <a16:rowId xmlns:a16="http://schemas.microsoft.com/office/drawing/2014/main" val="2644430682"/>
                  </a:ext>
                </a:extLst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/>
                        <a:t>Feature </a:t>
                      </a:r>
                      <a:r>
                        <a:rPr lang="en-US" sz="1600" i="1" dirty="0"/>
                        <a:t>n…</a:t>
                      </a:r>
                    </a:p>
                  </a:txBody>
                  <a:tcPr marL="82861" marR="82861" marT="41430" marB="414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</a:t>
                      </a:r>
                    </a:p>
                  </a:txBody>
                  <a:tcPr marL="82861" marR="82861" marT="41430" marB="41430"/>
                </a:tc>
                <a:extLst>
                  <a:ext uri="{0D108BD9-81ED-4DB2-BD59-A6C34878D82A}">
                    <a16:rowId xmlns:a16="http://schemas.microsoft.com/office/drawing/2014/main" val="3302399949"/>
                  </a:ext>
                </a:extLst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/>
                        <a:t>$</a:t>
                      </a:r>
                    </a:p>
                  </a:txBody>
                  <a:tcPr marL="82861" marR="82861" marT="41430" marB="414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</a:t>
                      </a:r>
                    </a:p>
                  </a:txBody>
                  <a:tcPr marL="82861" marR="82861" marT="41430" marB="41430"/>
                </a:tc>
                <a:extLst>
                  <a:ext uri="{0D108BD9-81ED-4DB2-BD59-A6C34878D82A}">
                    <a16:rowId xmlns:a16="http://schemas.microsoft.com/office/drawing/2014/main" val="2299741171"/>
                  </a:ext>
                </a:extLst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/>
                        <a:t>$$</a:t>
                      </a:r>
                    </a:p>
                  </a:txBody>
                  <a:tcPr marL="82861" marR="82861" marT="41430" marB="414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</a:t>
                      </a:r>
                    </a:p>
                  </a:txBody>
                  <a:tcPr marL="82861" marR="82861" marT="41430" marB="41430"/>
                </a:tc>
                <a:extLst>
                  <a:ext uri="{0D108BD9-81ED-4DB2-BD59-A6C34878D82A}">
                    <a16:rowId xmlns:a16="http://schemas.microsoft.com/office/drawing/2014/main" val="2834972167"/>
                  </a:ext>
                </a:extLst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/>
                        <a:t>$$$</a:t>
                      </a:r>
                    </a:p>
                  </a:txBody>
                  <a:tcPr marL="82861" marR="82861" marT="41430" marB="414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</a:t>
                      </a:r>
                    </a:p>
                  </a:txBody>
                  <a:tcPr marL="82861" marR="82861" marT="41430" marB="41430"/>
                </a:tc>
                <a:extLst>
                  <a:ext uri="{0D108BD9-81ED-4DB2-BD59-A6C34878D82A}">
                    <a16:rowId xmlns:a16="http://schemas.microsoft.com/office/drawing/2014/main" val="2162136697"/>
                  </a:ext>
                </a:extLst>
              </a:tr>
            </a:tbl>
          </a:graphicData>
        </a:graphic>
      </p:graphicFrame>
      <p:sp>
        <p:nvSpPr>
          <p:cNvPr id="23" name="Left Brace 22">
            <a:extLst>
              <a:ext uri="{FF2B5EF4-FFF2-40B4-BE49-F238E27FC236}">
                <a16:creationId xmlns:a16="http://schemas.microsoft.com/office/drawing/2014/main" id="{153CE54B-3C96-4F43-A4C6-FBCCA3BDCF12}"/>
              </a:ext>
            </a:extLst>
          </p:cNvPr>
          <p:cNvSpPr/>
          <p:nvPr/>
        </p:nvSpPr>
        <p:spPr>
          <a:xfrm>
            <a:off x="8676132" y="2227728"/>
            <a:ext cx="209608" cy="2833482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26CD2AED-0A04-4AA4-9DA0-8B2152630E90}"/>
              </a:ext>
            </a:extLst>
          </p:cNvPr>
          <p:cNvSpPr/>
          <p:nvPr/>
        </p:nvSpPr>
        <p:spPr>
          <a:xfrm rot="16200000">
            <a:off x="5991196" y="4305747"/>
            <a:ext cx="209608" cy="28334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450D5C-AAFB-4504-B188-56BB45E8DE3E}"/>
              </a:ext>
            </a:extLst>
          </p:cNvPr>
          <p:cNvSpPr txBox="1"/>
          <p:nvPr/>
        </p:nvSpPr>
        <p:spPr>
          <a:xfrm>
            <a:off x="4161367" y="5988014"/>
            <a:ext cx="386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Product/Service/Solution 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46256F-560E-4C87-8CF3-53860B7E7558}"/>
              </a:ext>
            </a:extLst>
          </p:cNvPr>
          <p:cNvSpPr txBox="1"/>
          <p:nvPr/>
        </p:nvSpPr>
        <p:spPr>
          <a:xfrm>
            <a:off x="9263197" y="4903962"/>
            <a:ext cx="2028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 buying behavior to refine offering/price</a:t>
            </a:r>
          </a:p>
        </p:txBody>
      </p:sp>
    </p:spTree>
    <p:extLst>
      <p:ext uri="{BB962C8B-B14F-4D97-AF65-F5344CB8AC3E}">
        <p14:creationId xmlns:p14="http://schemas.microsoft.com/office/powerpoint/2010/main" val="216055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9CF3-8E16-499A-84C0-5464D38C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Offer Highest Conjoined Part-Worth Values</a:t>
            </a:r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75C66A28-76AC-4769-BF55-BB352734EEC9}"/>
              </a:ext>
            </a:extLst>
          </p:cNvPr>
          <p:cNvSpPr/>
          <p:nvPr/>
        </p:nvSpPr>
        <p:spPr>
          <a:xfrm flipH="1">
            <a:off x="5745868" y="2045417"/>
            <a:ext cx="297979" cy="4106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0EA939F-E5FB-4DDB-8D69-67D1BDBEC480}"/>
              </a:ext>
            </a:extLst>
          </p:cNvPr>
          <p:cNvGrpSpPr/>
          <p:nvPr/>
        </p:nvGrpSpPr>
        <p:grpSpPr>
          <a:xfrm>
            <a:off x="6537781" y="1690688"/>
            <a:ext cx="4294405" cy="4743197"/>
            <a:chOff x="6834339" y="1375905"/>
            <a:chExt cx="4294405" cy="474319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3914DD2-2744-41F7-91EA-E9EC15CF8F51}"/>
                </a:ext>
              </a:extLst>
            </p:cNvPr>
            <p:cNvGrpSpPr/>
            <p:nvPr/>
          </p:nvGrpSpPr>
          <p:grpSpPr>
            <a:xfrm>
              <a:off x="6834339" y="1375905"/>
              <a:ext cx="4294405" cy="4362958"/>
              <a:chOff x="838199" y="1074648"/>
              <a:chExt cx="4294405" cy="436295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868D0A6-8C03-4048-98A7-8849930FA79F}"/>
                  </a:ext>
                </a:extLst>
              </p:cNvPr>
              <p:cNvGrpSpPr/>
              <p:nvPr/>
            </p:nvGrpSpPr>
            <p:grpSpPr>
              <a:xfrm>
                <a:off x="1502033" y="3297083"/>
                <a:ext cx="1412665" cy="2140523"/>
                <a:chOff x="2154742" y="531835"/>
                <a:chExt cx="1266362" cy="1918839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F71EF719-1434-42F0-AF8D-C3EF03CB87F0}"/>
                    </a:ext>
                  </a:extLst>
                </p:cNvPr>
                <p:cNvGrpSpPr/>
                <p:nvPr/>
              </p:nvGrpSpPr>
              <p:grpSpPr>
                <a:xfrm>
                  <a:off x="2154742" y="531835"/>
                  <a:ext cx="1266362" cy="1918839"/>
                  <a:chOff x="2466052" y="2845104"/>
                  <a:chExt cx="1266362" cy="1918839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9E35C50D-B352-46BC-A6FA-309EAE897E0E}"/>
                      </a:ext>
                    </a:extLst>
                  </p:cNvPr>
                  <p:cNvGrpSpPr/>
                  <p:nvPr/>
                </p:nvGrpSpPr>
                <p:grpSpPr>
                  <a:xfrm>
                    <a:off x="2466052" y="3031377"/>
                    <a:ext cx="1266362" cy="1732566"/>
                    <a:chOff x="533400" y="718108"/>
                    <a:chExt cx="1266362" cy="1732566"/>
                  </a:xfrm>
                </p:grpSpPr>
                <p:sp>
                  <p:nvSpPr>
                    <p:cNvPr id="14" name="Rounded Rectangle 295">
                      <a:extLst>
                        <a:ext uri="{FF2B5EF4-FFF2-40B4-BE49-F238E27FC236}">
                          <a16:creationId xmlns:a16="http://schemas.microsoft.com/office/drawing/2014/main" id="{FA2E4C01-676A-49BF-A513-B566A5882F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921" y="763916"/>
                      <a:ext cx="989320" cy="1355414"/>
                    </a:xfrm>
                    <a:prstGeom prst="round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F89AF427-0FF3-4CE4-90B1-90B6DA9386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3400" y="718108"/>
                      <a:ext cx="1266362" cy="1732566"/>
                      <a:chOff x="6113137" y="2209800"/>
                      <a:chExt cx="1266362" cy="1732566"/>
                    </a:xfrm>
                  </p:grpSpPr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5A808617-6639-4E4C-85F4-53E52E4E3C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35486" y="2209800"/>
                        <a:ext cx="838200" cy="1732566"/>
                        <a:chOff x="6335486" y="2209800"/>
                        <a:chExt cx="838200" cy="1732566"/>
                      </a:xfrm>
                    </p:grpSpPr>
                    <p:sp>
                      <p:nvSpPr>
                        <p:cNvPr id="32" name="Rectangle 31">
                          <a:extLst>
                            <a:ext uri="{FF2B5EF4-FFF2-40B4-BE49-F238E27FC236}">
                              <a16:creationId xmlns:a16="http://schemas.microsoft.com/office/drawing/2014/main" id="{4656DE6C-DCA5-4F74-AC8F-D28D691197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35486" y="3228416"/>
                          <a:ext cx="838200" cy="71395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" name="Rounded Rectangle 314">
                          <a:extLst>
                            <a:ext uri="{FF2B5EF4-FFF2-40B4-BE49-F238E27FC236}">
                              <a16:creationId xmlns:a16="http://schemas.microsoft.com/office/drawing/2014/main" id="{1CA85667-D98E-4A28-AFBA-F0EB4936EC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35486" y="2209800"/>
                          <a:ext cx="838200" cy="952735"/>
                        </a:xfrm>
                        <a:prstGeom prst="roundRect">
                          <a:avLst/>
                        </a:prstGeom>
                        <a:solidFill>
                          <a:srgbClr val="C58B7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4" name="Straight Connector 33">
                          <a:extLst>
                            <a:ext uri="{FF2B5EF4-FFF2-40B4-BE49-F238E27FC236}">
                              <a16:creationId xmlns:a16="http://schemas.microsoft.com/office/drawing/2014/main" id="{88799520-425B-4A93-B9F5-2E299B47350A}"/>
                            </a:ext>
                          </a:extLst>
                        </p:cNvPr>
                        <p:cNvCxnSpPr>
                          <a:stCxn id="32" idx="0"/>
                        </p:cNvCxnSpPr>
                        <p:nvPr/>
                      </p:nvCxnSpPr>
                      <p:spPr>
                        <a:xfrm>
                          <a:off x="6754586" y="3228416"/>
                          <a:ext cx="0" cy="71395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5" name="Oval 34">
                          <a:extLst>
                            <a:ext uri="{FF2B5EF4-FFF2-40B4-BE49-F238E27FC236}">
                              <a16:creationId xmlns:a16="http://schemas.microsoft.com/office/drawing/2014/main" id="{153413F0-28AB-493B-913C-0185BAA0A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31726" y="3783664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23" name="Block Arc 22">
                        <a:extLst>
                          <a:ext uri="{FF2B5EF4-FFF2-40B4-BE49-F238E27FC236}">
                            <a16:creationId xmlns:a16="http://schemas.microsoft.com/office/drawing/2014/main" id="{5368B481-E1CF-4A79-851F-295FEF97F1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1342" y="2588009"/>
                        <a:ext cx="152400" cy="152400"/>
                      </a:xfrm>
                      <a:prstGeom prst="blockArc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Block Arc 23">
                        <a:extLst>
                          <a:ext uri="{FF2B5EF4-FFF2-40B4-BE49-F238E27FC236}">
                            <a16:creationId xmlns:a16="http://schemas.microsoft.com/office/drawing/2014/main" id="{60635BB1-C9D8-4631-8D27-626F07A36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81046" y="2588009"/>
                        <a:ext cx="152400" cy="152400"/>
                      </a:xfrm>
                      <a:prstGeom prst="blockArc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8320A239-C98C-473C-9D22-C2560636B8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13137" y="2643463"/>
                        <a:ext cx="353243" cy="268005"/>
                        <a:chOff x="6113137" y="2643463"/>
                        <a:chExt cx="353243" cy="268005"/>
                      </a:xfrm>
                    </p:grpSpPr>
                    <p:sp>
                      <p:nvSpPr>
                        <p:cNvPr id="30" name="Chord 29">
                          <a:extLst>
                            <a:ext uri="{FF2B5EF4-FFF2-40B4-BE49-F238E27FC236}">
                              <a16:creationId xmlns:a16="http://schemas.microsoft.com/office/drawing/2014/main" id="{53646F02-611D-4D70-B143-7324D2DA9A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291361">
                          <a:off x="6113137" y="2643463"/>
                          <a:ext cx="353243" cy="268005"/>
                        </a:xfrm>
                        <a:prstGeom prst="chord">
                          <a:avLst/>
                        </a:prstGeom>
                        <a:solidFill>
                          <a:srgbClr val="C58B7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" name="Oval 30">
                          <a:extLst>
                            <a:ext uri="{FF2B5EF4-FFF2-40B4-BE49-F238E27FC236}">
                              <a16:creationId xmlns:a16="http://schemas.microsoft.com/office/drawing/2014/main" id="{A9636780-F484-4DD3-B730-95324457A2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1658" y="2743560"/>
                          <a:ext cx="76200" cy="67812"/>
                        </a:xfrm>
                        <a:prstGeom prst="ellipse">
                          <a:avLst/>
                        </a:prstGeom>
                        <a:solidFill>
                          <a:srgbClr val="C58B71"/>
                        </a:solidFill>
                        <a:ln w="63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6" name="Group 25">
                        <a:extLst>
                          <a:ext uri="{FF2B5EF4-FFF2-40B4-BE49-F238E27FC236}">
                            <a16:creationId xmlns:a16="http://schemas.microsoft.com/office/drawing/2014/main" id="{C394E76F-F0F8-4512-9DD3-D37C01DB062A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7026256" y="2643463"/>
                        <a:ext cx="353243" cy="268005"/>
                        <a:chOff x="6113137" y="2643463"/>
                        <a:chExt cx="353243" cy="268005"/>
                      </a:xfrm>
                    </p:grpSpPr>
                    <p:sp>
                      <p:nvSpPr>
                        <p:cNvPr id="28" name="Chord 27">
                          <a:extLst>
                            <a:ext uri="{FF2B5EF4-FFF2-40B4-BE49-F238E27FC236}">
                              <a16:creationId xmlns:a16="http://schemas.microsoft.com/office/drawing/2014/main" id="{9B4894F0-9D84-493E-A3BE-0F028EBF09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291361">
                          <a:off x="6113137" y="2643463"/>
                          <a:ext cx="353243" cy="268005"/>
                        </a:xfrm>
                        <a:prstGeom prst="chord">
                          <a:avLst/>
                        </a:prstGeom>
                        <a:solidFill>
                          <a:srgbClr val="C58B7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Oval 28">
                          <a:extLst>
                            <a:ext uri="{FF2B5EF4-FFF2-40B4-BE49-F238E27FC236}">
                              <a16:creationId xmlns:a16="http://schemas.microsoft.com/office/drawing/2014/main" id="{CA4F645A-99B5-40E9-B5EB-F508D9DDD9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1658" y="2743560"/>
                          <a:ext cx="76200" cy="67812"/>
                        </a:xfrm>
                        <a:prstGeom prst="ellipse">
                          <a:avLst/>
                        </a:prstGeom>
                        <a:solidFill>
                          <a:srgbClr val="C58B71"/>
                        </a:solidFill>
                        <a:ln w="6350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27" name="Chord 26">
                        <a:extLst>
                          <a:ext uri="{FF2B5EF4-FFF2-40B4-BE49-F238E27FC236}">
                            <a16:creationId xmlns:a16="http://schemas.microsoft.com/office/drawing/2014/main" id="{42B28CE7-23AF-4FD2-880D-A8A2374A61D8}"/>
                          </a:ext>
                        </a:extLst>
                      </p:cNvPr>
                      <p:cNvSpPr/>
                      <p:nvPr/>
                    </p:nvSpPr>
                    <p:spPr>
                      <a:xfrm rot="20161704">
                        <a:off x="6483984" y="2874061"/>
                        <a:ext cx="152400" cy="157806"/>
                      </a:xfrm>
                      <a:prstGeom prst="chord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6" name="Rounded Rectangle 297">
                      <a:extLst>
                        <a:ext uri="{FF2B5EF4-FFF2-40B4-BE49-F238E27FC236}">
                          <a16:creationId xmlns:a16="http://schemas.microsoft.com/office/drawing/2014/main" id="{FEB37611-7961-4CA4-AD1C-B127EE7B32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1605" y="1662023"/>
                      <a:ext cx="353355" cy="122893"/>
                    </a:xfrm>
                    <a:prstGeom prst="roundRect">
                      <a:avLst/>
                    </a:prstGeom>
                    <a:solidFill>
                      <a:srgbClr val="C58B7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Trapezoid 16">
                      <a:extLst>
                        <a:ext uri="{FF2B5EF4-FFF2-40B4-BE49-F238E27FC236}">
                          <a16:creationId xmlns:a16="http://schemas.microsoft.com/office/drawing/2014/main" id="{32D13737-B30C-4E4B-83E0-2F45005346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4494" y="1670843"/>
                      <a:ext cx="228600" cy="65881"/>
                    </a:xfrm>
                    <a:prstGeom prst="trapezoid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Trapezoid 17">
                      <a:extLst>
                        <a:ext uri="{FF2B5EF4-FFF2-40B4-BE49-F238E27FC236}">
                          <a16:creationId xmlns:a16="http://schemas.microsoft.com/office/drawing/2014/main" id="{FB66D979-4F2E-4481-9827-754148F6B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2220" y="1670842"/>
                      <a:ext cx="228599" cy="65882"/>
                    </a:xfrm>
                    <a:prstGeom prst="trapezoid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Chord 18">
                      <a:extLst>
                        <a:ext uri="{FF2B5EF4-FFF2-40B4-BE49-F238E27FC236}">
                          <a16:creationId xmlns:a16="http://schemas.microsoft.com/office/drawing/2014/main" id="{6038013F-E3E1-4AF5-9AEC-146AED884403}"/>
                        </a:ext>
                      </a:extLst>
                    </p:cNvPr>
                    <p:cNvSpPr/>
                    <p:nvPr/>
                  </p:nvSpPr>
                  <p:spPr>
                    <a:xfrm rot="20161704">
                      <a:off x="966120" y="1675761"/>
                      <a:ext cx="152400" cy="157806"/>
                    </a:xfrm>
                    <a:prstGeom prst="chord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Chord 19">
                      <a:extLst>
                        <a:ext uri="{FF2B5EF4-FFF2-40B4-BE49-F238E27FC236}">
                          <a16:creationId xmlns:a16="http://schemas.microsoft.com/office/drawing/2014/main" id="{D7B4FF50-465E-4645-8BC7-B049CB8785BE}"/>
                        </a:ext>
                      </a:extLst>
                    </p:cNvPr>
                    <p:cNvSpPr/>
                    <p:nvPr/>
                  </p:nvSpPr>
                  <p:spPr>
                    <a:xfrm rot="1438296" flipH="1">
                      <a:off x="1231096" y="1671368"/>
                      <a:ext cx="152400" cy="157806"/>
                    </a:xfrm>
                    <a:prstGeom prst="chord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73EC6573-DFD8-4A86-9A11-615C75A4CC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15130" y="1789840"/>
                      <a:ext cx="124595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" name="Teardrop 11">
                    <a:extLst>
                      <a:ext uri="{FF2B5EF4-FFF2-40B4-BE49-F238E27FC236}">
                        <a16:creationId xmlns:a16="http://schemas.microsoft.com/office/drawing/2014/main" id="{2FDAA64C-39A7-445C-8574-367FF81EB715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3103915" y="2845105"/>
                    <a:ext cx="524726" cy="46416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ardrop 12">
                    <a:extLst>
                      <a:ext uri="{FF2B5EF4-FFF2-40B4-BE49-F238E27FC236}">
                        <a16:creationId xmlns:a16="http://schemas.microsoft.com/office/drawing/2014/main" id="{863F5CD6-4ED7-444F-A02E-09096C2219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8523" y="2845104"/>
                    <a:ext cx="524726" cy="46416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A03C53C-EE53-4CB3-8E7C-B40962ED3D87}"/>
                    </a:ext>
                  </a:extLst>
                </p:cNvPr>
                <p:cNvSpPr/>
                <p:nvPr/>
              </p:nvSpPr>
              <p:spPr>
                <a:xfrm>
                  <a:off x="2743905" y="1945207"/>
                  <a:ext cx="91438" cy="152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A3B33BD3-891A-40CD-9885-9709A5C23212}"/>
                    </a:ext>
                  </a:extLst>
                </p:cNvPr>
                <p:cNvCxnSpPr/>
                <p:nvPr/>
              </p:nvCxnSpPr>
              <p:spPr>
                <a:xfrm flipV="1">
                  <a:off x="2840152" y="1838642"/>
                  <a:ext cx="58699" cy="113771"/>
                </a:xfrm>
                <a:prstGeom prst="line">
                  <a:avLst/>
                </a:prstGeom>
                <a:ln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AAD478C2-C96A-4F35-A8A3-1122556DDCC0}"/>
                    </a:ext>
                  </a:extLst>
                </p:cNvPr>
                <p:cNvCxnSpPr/>
                <p:nvPr/>
              </p:nvCxnSpPr>
              <p:spPr>
                <a:xfrm flipH="1" flipV="1">
                  <a:off x="2677773" y="1839728"/>
                  <a:ext cx="58699" cy="113771"/>
                </a:xfrm>
                <a:prstGeom prst="line">
                  <a:avLst/>
                </a:prstGeom>
                <a:ln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834EDB5-54CE-4EE6-8BA0-61145431A633}"/>
                    </a:ext>
                  </a:extLst>
                </p:cNvPr>
                <p:cNvSpPr/>
                <p:nvPr/>
              </p:nvSpPr>
              <p:spPr>
                <a:xfrm>
                  <a:off x="2308503" y="138083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5D16837-7649-4DA8-87CC-3B1B473CB6B4}"/>
                    </a:ext>
                  </a:extLst>
                </p:cNvPr>
                <p:cNvSpPr/>
                <p:nvPr/>
              </p:nvSpPr>
              <p:spPr>
                <a:xfrm>
                  <a:off x="3221622" y="138151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90FE33E-473F-4F2A-906F-B42FE5DB701D}"/>
                  </a:ext>
                </a:extLst>
              </p:cNvPr>
              <p:cNvGrpSpPr/>
              <p:nvPr/>
            </p:nvGrpSpPr>
            <p:grpSpPr>
              <a:xfrm>
                <a:off x="3020526" y="3263586"/>
                <a:ext cx="1403805" cy="2174020"/>
                <a:chOff x="533400" y="489507"/>
                <a:chExt cx="1266362" cy="1961167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08F0BDD-4DAA-4F47-AC1E-01D3E9722F2B}"/>
                    </a:ext>
                  </a:extLst>
                </p:cNvPr>
                <p:cNvGrpSpPr/>
                <p:nvPr/>
              </p:nvGrpSpPr>
              <p:grpSpPr>
                <a:xfrm>
                  <a:off x="533400" y="489507"/>
                  <a:ext cx="1266362" cy="1961167"/>
                  <a:chOff x="6113137" y="1981199"/>
                  <a:chExt cx="1266362" cy="1961167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9D0941DD-703C-4B8F-9F0E-177998669781}"/>
                      </a:ext>
                    </a:extLst>
                  </p:cNvPr>
                  <p:cNvGrpSpPr/>
                  <p:nvPr/>
                </p:nvGrpSpPr>
                <p:grpSpPr>
                  <a:xfrm>
                    <a:off x="6113137" y="2209800"/>
                    <a:ext cx="1266362" cy="1732566"/>
                    <a:chOff x="6113137" y="2209800"/>
                    <a:chExt cx="1266362" cy="1732566"/>
                  </a:xfrm>
                </p:grpSpPr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10A4D22D-3CEB-4DCE-9C5E-A4A8817DAC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5486" y="2209800"/>
                      <a:ext cx="838200" cy="1732566"/>
                      <a:chOff x="6335486" y="2209800"/>
                      <a:chExt cx="838200" cy="1732566"/>
                    </a:xfrm>
                  </p:grpSpPr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6AE0A56F-7264-4E37-AF03-584545A7C9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35486" y="3228416"/>
                        <a:ext cx="838200" cy="71395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Rounded Rectangle 54">
                        <a:extLst>
                          <a:ext uri="{FF2B5EF4-FFF2-40B4-BE49-F238E27FC236}">
                            <a16:creationId xmlns:a16="http://schemas.microsoft.com/office/drawing/2014/main" id="{D1A8E9FF-9966-4A0E-9729-6F0A3800E7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35486" y="2209800"/>
                        <a:ext cx="838200" cy="952735"/>
                      </a:xfrm>
                      <a:prstGeom prst="roundRect">
                        <a:avLst/>
                      </a:prstGeom>
                      <a:solidFill>
                        <a:srgbClr val="AC66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" name="Isosceles Triangle 54">
                        <a:extLst>
                          <a:ext uri="{FF2B5EF4-FFF2-40B4-BE49-F238E27FC236}">
                            <a16:creationId xmlns:a16="http://schemas.microsoft.com/office/drawing/2014/main" id="{DB4347D3-7EF3-47C3-913E-0B3478B4C6D0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6592831" y="3162725"/>
                        <a:ext cx="319126" cy="92424"/>
                      </a:xfrm>
                      <a:prstGeom prst="triangle">
                        <a:avLst/>
                      </a:prstGeom>
                      <a:solidFill>
                        <a:srgbClr val="AC66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Trapezoid 55">
                        <a:extLst>
                          <a:ext uri="{FF2B5EF4-FFF2-40B4-BE49-F238E27FC236}">
                            <a16:creationId xmlns:a16="http://schemas.microsoft.com/office/drawing/2014/main" id="{1250B570-A4A6-48F4-A081-90999941F0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64231" y="3162535"/>
                        <a:ext cx="228600" cy="65881"/>
                      </a:xfrm>
                      <a:prstGeom prst="trapezoid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Trapezoid 56">
                        <a:extLst>
                          <a:ext uri="{FF2B5EF4-FFF2-40B4-BE49-F238E27FC236}">
                            <a16:creationId xmlns:a16="http://schemas.microsoft.com/office/drawing/2014/main" id="{58EA4B26-CDF8-421B-97B4-BE0079776C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11957" y="3162534"/>
                        <a:ext cx="228599" cy="65882"/>
                      </a:xfrm>
                      <a:prstGeom prst="trapezoid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8F77C916-C21E-416F-A286-DEEDC3E6858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754586" y="3709906"/>
                        <a:ext cx="0" cy="23246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Isosceles Triangle 58">
                        <a:extLst>
                          <a:ext uri="{FF2B5EF4-FFF2-40B4-BE49-F238E27FC236}">
                            <a16:creationId xmlns:a16="http://schemas.microsoft.com/office/drawing/2014/main" id="{B2DF7E8C-F280-4D28-B48F-D56C5E115A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4493" y="3347596"/>
                        <a:ext cx="160328" cy="362310"/>
                      </a:xfrm>
                      <a:prstGeom prst="triangle">
                        <a:avLst>
                          <a:gd name="adj" fmla="val 46445"/>
                        </a:avLst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Oval 59">
                        <a:extLst>
                          <a:ext uri="{FF2B5EF4-FFF2-40B4-BE49-F238E27FC236}">
                            <a16:creationId xmlns:a16="http://schemas.microsoft.com/office/drawing/2014/main" id="{D54C1127-A63B-4792-8B75-0AD07F9441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31726" y="3783664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1" name="Straight Connector 60">
                        <a:extLst>
                          <a:ext uri="{FF2B5EF4-FFF2-40B4-BE49-F238E27FC236}">
                            <a16:creationId xmlns:a16="http://schemas.microsoft.com/office/drawing/2014/main" id="{45A03C15-85D6-4FE4-8F83-9CFF21045D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911957" y="3502204"/>
                        <a:ext cx="174643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2" name="Isosceles Triangle 61">
                        <a:extLst>
                          <a:ext uri="{FF2B5EF4-FFF2-40B4-BE49-F238E27FC236}">
                            <a16:creationId xmlns:a16="http://schemas.microsoft.com/office/drawing/2014/main" id="{5EDC347C-FE6C-4BF4-9F8E-2A42E368142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6661868" y="3291814"/>
                        <a:ext cx="160328" cy="77040"/>
                      </a:xfrm>
                      <a:prstGeom prst="triangle">
                        <a:avLst>
                          <a:gd name="adj" fmla="val 46445"/>
                        </a:avLst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4" name="Block Arc 43">
                      <a:extLst>
                        <a:ext uri="{FF2B5EF4-FFF2-40B4-BE49-F238E27FC236}">
                          <a16:creationId xmlns:a16="http://schemas.microsoft.com/office/drawing/2014/main" id="{EE39E092-CDC6-4782-BDF7-48B25DD4F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1342" y="2588009"/>
                      <a:ext cx="152400" cy="152400"/>
                    </a:xfrm>
                    <a:prstGeom prst="blockArc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" name="Block Arc 44">
                      <a:extLst>
                        <a:ext uri="{FF2B5EF4-FFF2-40B4-BE49-F238E27FC236}">
                          <a16:creationId xmlns:a16="http://schemas.microsoft.com/office/drawing/2014/main" id="{202700DE-2273-4B0D-A769-55FF286B04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81046" y="2588009"/>
                      <a:ext cx="152400" cy="152400"/>
                    </a:xfrm>
                    <a:prstGeom prst="blockArc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74C05E88-519F-4503-8821-1B0AB91EB2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3137" y="2643463"/>
                      <a:ext cx="353243" cy="268005"/>
                      <a:chOff x="6113137" y="2643463"/>
                      <a:chExt cx="353243" cy="268005"/>
                    </a:xfrm>
                  </p:grpSpPr>
                  <p:sp>
                    <p:nvSpPr>
                      <p:cNvPr id="51" name="Chord 50">
                        <a:extLst>
                          <a:ext uri="{FF2B5EF4-FFF2-40B4-BE49-F238E27FC236}">
                            <a16:creationId xmlns:a16="http://schemas.microsoft.com/office/drawing/2014/main" id="{97C73C09-3008-4733-BF03-6318FEC38212}"/>
                          </a:ext>
                        </a:extLst>
                      </p:cNvPr>
                      <p:cNvSpPr/>
                      <p:nvPr/>
                    </p:nvSpPr>
                    <p:spPr>
                      <a:xfrm rot="1291361">
                        <a:off x="6113137" y="2643463"/>
                        <a:ext cx="353243" cy="268005"/>
                      </a:xfrm>
                      <a:prstGeom prst="chord">
                        <a:avLst/>
                      </a:prstGeom>
                      <a:solidFill>
                        <a:srgbClr val="AC66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D14CC922-8A99-44FD-9211-0F537301C7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1658" y="2743560"/>
                        <a:ext cx="76200" cy="67812"/>
                      </a:xfrm>
                      <a:prstGeom prst="ellipse">
                        <a:avLst/>
                      </a:prstGeom>
                      <a:solidFill>
                        <a:srgbClr val="AC6646"/>
                      </a:solidFill>
                      <a:ln w="63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C99F1CAA-D22A-45FD-A3E6-4FCF0A784FCC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26256" y="2643463"/>
                      <a:ext cx="353243" cy="268005"/>
                      <a:chOff x="6113137" y="2643463"/>
                      <a:chExt cx="353243" cy="268005"/>
                    </a:xfrm>
                  </p:grpSpPr>
                  <p:sp>
                    <p:nvSpPr>
                      <p:cNvPr id="49" name="Chord 48">
                        <a:extLst>
                          <a:ext uri="{FF2B5EF4-FFF2-40B4-BE49-F238E27FC236}">
                            <a16:creationId xmlns:a16="http://schemas.microsoft.com/office/drawing/2014/main" id="{A4767E2F-81A9-44B7-8334-DF17571B5C51}"/>
                          </a:ext>
                        </a:extLst>
                      </p:cNvPr>
                      <p:cNvSpPr/>
                      <p:nvPr/>
                    </p:nvSpPr>
                    <p:spPr>
                      <a:xfrm rot="1291361">
                        <a:off x="6113137" y="2643463"/>
                        <a:ext cx="353243" cy="268005"/>
                      </a:xfrm>
                      <a:prstGeom prst="chord">
                        <a:avLst/>
                      </a:prstGeom>
                      <a:solidFill>
                        <a:srgbClr val="AC66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469D870D-0B41-4D78-BADF-8F06C03A7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1658" y="2743560"/>
                        <a:ext cx="76200" cy="67812"/>
                      </a:xfrm>
                      <a:prstGeom prst="ellipse">
                        <a:avLst/>
                      </a:prstGeom>
                      <a:solidFill>
                        <a:srgbClr val="AC6646"/>
                      </a:solidFill>
                      <a:ln w="63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48" name="Chord 47">
                      <a:extLst>
                        <a:ext uri="{FF2B5EF4-FFF2-40B4-BE49-F238E27FC236}">
                          <a16:creationId xmlns:a16="http://schemas.microsoft.com/office/drawing/2014/main" id="{FAB96B29-8E27-4A9E-9CAF-644A03AB172B}"/>
                        </a:ext>
                      </a:extLst>
                    </p:cNvPr>
                    <p:cNvSpPr/>
                    <p:nvPr/>
                  </p:nvSpPr>
                  <p:spPr>
                    <a:xfrm rot="20161704">
                      <a:off x="6483984" y="2874061"/>
                      <a:ext cx="152400" cy="157806"/>
                    </a:xfrm>
                    <a:prstGeom prst="chor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1" name="Cloud 40">
                    <a:extLst>
                      <a:ext uri="{FF2B5EF4-FFF2-40B4-BE49-F238E27FC236}">
                        <a16:creationId xmlns:a16="http://schemas.microsoft.com/office/drawing/2014/main" id="{0CEBB4C1-64FD-424E-B449-D11857E70E5B}"/>
                      </a:ext>
                    </a:extLst>
                  </p:cNvPr>
                  <p:cNvSpPr/>
                  <p:nvPr/>
                </p:nvSpPr>
                <p:spPr>
                  <a:xfrm flipH="1">
                    <a:off x="6251658" y="2090428"/>
                    <a:ext cx="304800" cy="311135"/>
                  </a:xfrm>
                  <a:prstGeom prst="cloud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Cloud 41">
                    <a:extLst>
                      <a:ext uri="{FF2B5EF4-FFF2-40B4-BE49-F238E27FC236}">
                        <a16:creationId xmlns:a16="http://schemas.microsoft.com/office/drawing/2014/main" id="{F9B8E206-FC3A-4EAA-878B-56E3E8F756CF}"/>
                      </a:ext>
                    </a:extLst>
                  </p:cNvPr>
                  <p:cNvSpPr/>
                  <p:nvPr/>
                </p:nvSpPr>
                <p:spPr>
                  <a:xfrm>
                    <a:off x="6560184" y="1981199"/>
                    <a:ext cx="680794" cy="420363"/>
                  </a:xfrm>
                  <a:prstGeom prst="cloud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A33F5697-8FC6-44F8-A905-22F93D8B5288}"/>
                    </a:ext>
                  </a:extLst>
                </p:cNvPr>
                <p:cNvSpPr/>
                <p:nvPr/>
              </p:nvSpPr>
              <p:spPr>
                <a:xfrm rot="20700000">
                  <a:off x="1005931" y="1651863"/>
                  <a:ext cx="152400" cy="130764"/>
                </a:xfrm>
                <a:prstGeom prst="rtTriangl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ight Triangle 38">
                  <a:extLst>
                    <a:ext uri="{FF2B5EF4-FFF2-40B4-BE49-F238E27FC236}">
                      <a16:creationId xmlns:a16="http://schemas.microsoft.com/office/drawing/2014/main" id="{644F8E53-3A09-402D-8AE7-66E5C39E691F}"/>
                    </a:ext>
                  </a:extLst>
                </p:cNvPr>
                <p:cNvSpPr/>
                <p:nvPr/>
              </p:nvSpPr>
              <p:spPr>
                <a:xfrm rot="900000" flipH="1">
                  <a:off x="1186983" y="1653877"/>
                  <a:ext cx="152400" cy="130764"/>
                </a:xfrm>
                <a:prstGeom prst="rtTriangl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Speech Bubble: Rectangle with Corners Rounded 63">
                <a:extLst>
                  <a:ext uri="{FF2B5EF4-FFF2-40B4-BE49-F238E27FC236}">
                    <a16:creationId xmlns:a16="http://schemas.microsoft.com/office/drawing/2014/main" id="{F8F331DC-E356-4470-88C5-48AA74FA2294}"/>
                  </a:ext>
                </a:extLst>
              </p:cNvPr>
              <p:cNvSpPr/>
              <p:nvPr/>
            </p:nvSpPr>
            <p:spPr>
              <a:xfrm flipH="1">
                <a:off x="838199" y="1080976"/>
                <a:ext cx="1958523" cy="1766671"/>
              </a:xfrm>
              <a:prstGeom prst="wedgeRoundRect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 said I wanted more but wasn’t willing to spend more for it. This product may be OK for me…</a:t>
                </a:r>
              </a:p>
            </p:txBody>
          </p:sp>
          <p:sp>
            <p:nvSpPr>
              <p:cNvPr id="65" name="Speech Bubble: Rectangle with Corners Rounded 64">
                <a:extLst>
                  <a:ext uri="{FF2B5EF4-FFF2-40B4-BE49-F238E27FC236}">
                    <a16:creationId xmlns:a16="http://schemas.microsoft.com/office/drawing/2014/main" id="{EBD4481A-8F02-4267-98EE-22B448E5C8C9}"/>
                  </a:ext>
                </a:extLst>
              </p:cNvPr>
              <p:cNvSpPr/>
              <p:nvPr/>
            </p:nvSpPr>
            <p:spPr>
              <a:xfrm>
                <a:off x="3174081" y="1074648"/>
                <a:ext cx="1958523" cy="1766670"/>
              </a:xfrm>
              <a:prstGeom prst="wedgeRoundRect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This is almost what I want at a price I’m willing to pay, this is good enough for me!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680F33D-3245-4B47-BB42-4D35267C7880}"/>
                </a:ext>
              </a:extLst>
            </p:cNvPr>
            <p:cNvSpPr txBox="1"/>
            <p:nvPr/>
          </p:nvSpPr>
          <p:spPr>
            <a:xfrm>
              <a:off x="7573968" y="5749770"/>
              <a:ext cx="1279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472C4"/>
                  </a:solidFill>
                </a:rPr>
                <a:t>Customer A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7817C82-F27D-44E7-81E8-BBFBF187FF02}"/>
                </a:ext>
              </a:extLst>
            </p:cNvPr>
            <p:cNvSpPr txBox="1"/>
            <p:nvPr/>
          </p:nvSpPr>
          <p:spPr>
            <a:xfrm>
              <a:off x="9089552" y="5738863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92D050"/>
                  </a:solidFill>
                </a:rPr>
                <a:t>Customer B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EB7746F-8A54-49A6-A2B9-1C6FFF9C1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39" y="1900460"/>
            <a:ext cx="2143125" cy="2143125"/>
          </a:xfrm>
          <a:prstGeom prst="rect">
            <a:avLst/>
          </a:prstGeom>
        </p:spPr>
      </p:pic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AD071F1F-4952-4F81-B4B8-B399E3E3F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2619"/>
              </p:ext>
            </p:extLst>
          </p:nvPr>
        </p:nvGraphicFramePr>
        <p:xfrm>
          <a:off x="3514084" y="2315953"/>
          <a:ext cx="19585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523">
                  <a:extLst>
                    <a:ext uri="{9D8B030D-6E8A-4147-A177-3AD203B41FA5}">
                      <a16:colId xmlns:a16="http://schemas.microsoft.com/office/drawing/2014/main" val="2012183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89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Product: 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3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Features:  1, 9,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34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Price:  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29748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A1881FFC-C261-4516-85D7-9892490BAE01}"/>
              </a:ext>
            </a:extLst>
          </p:cNvPr>
          <p:cNvSpPr txBox="1"/>
          <p:nvPr/>
        </p:nvSpPr>
        <p:spPr>
          <a:xfrm>
            <a:off x="1103622" y="4398044"/>
            <a:ext cx="4550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example, you would stop with this one offering*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create offerings for the highest differentiated conjoined part-worth values, else you are wasting time and causing confusion</a:t>
            </a:r>
          </a:p>
        </p:txBody>
      </p:sp>
    </p:spTree>
    <p:extLst>
      <p:ext uri="{BB962C8B-B14F-4D97-AF65-F5344CB8AC3E}">
        <p14:creationId xmlns:p14="http://schemas.microsoft.com/office/powerpoint/2010/main" val="96077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AE19-8CE6-4898-AA85-453826CD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the Survey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A2ABA8E-A688-4A4A-9560-589BA44CDA61}"/>
              </a:ext>
            </a:extLst>
          </p:cNvPr>
          <p:cNvGrpSpPr/>
          <p:nvPr/>
        </p:nvGrpSpPr>
        <p:grpSpPr>
          <a:xfrm>
            <a:off x="838200" y="2559843"/>
            <a:ext cx="5332230" cy="1738313"/>
            <a:chOff x="838200" y="1819780"/>
            <a:chExt cx="5332230" cy="173831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989696-ABB0-4636-8605-469E93CB72AB}"/>
                </a:ext>
              </a:extLst>
            </p:cNvPr>
            <p:cNvGrpSpPr/>
            <p:nvPr/>
          </p:nvGrpSpPr>
          <p:grpSpPr>
            <a:xfrm>
              <a:off x="838200" y="1819780"/>
              <a:ext cx="2009900" cy="1738313"/>
              <a:chOff x="6418473" y="1690688"/>
              <a:chExt cx="2009900" cy="173831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596E9D-7FBA-4BDF-97FA-576186D9CCEA}"/>
                  </a:ext>
                </a:extLst>
              </p:cNvPr>
              <p:cNvSpPr txBox="1"/>
              <p:nvPr/>
            </p:nvSpPr>
            <p:spPr>
              <a:xfrm>
                <a:off x="6432698" y="1690688"/>
                <a:ext cx="1995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Attribute : </a:t>
                </a:r>
                <a:r>
                  <a:rPr lang="en-US" b="1" dirty="0"/>
                  <a:t>Capacity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31FF18-FA56-4B4C-865D-B8691FE7151B}"/>
                  </a:ext>
                </a:extLst>
              </p:cNvPr>
              <p:cNvSpPr txBox="1"/>
              <p:nvPr/>
            </p:nvSpPr>
            <p:spPr>
              <a:xfrm>
                <a:off x="7430535" y="2228671"/>
                <a:ext cx="77296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500TB</a:t>
                </a:r>
              </a:p>
              <a:p>
                <a:r>
                  <a:rPr lang="en-US" dirty="0"/>
                  <a:t>100TB</a:t>
                </a:r>
              </a:p>
              <a:p>
                <a:r>
                  <a:rPr lang="en-US" dirty="0"/>
                  <a:t>1PB</a:t>
                </a:r>
              </a:p>
              <a:p>
                <a:r>
                  <a:rPr lang="en-US" dirty="0"/>
                  <a:t>10PB</a:t>
                </a:r>
              </a:p>
            </p:txBody>
          </p:sp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1F7754C5-83EE-49E8-B8E9-E4490C011024}"/>
                  </a:ext>
                </a:extLst>
              </p:cNvPr>
              <p:cNvSpPr/>
              <p:nvPr/>
            </p:nvSpPr>
            <p:spPr>
              <a:xfrm>
                <a:off x="7175219" y="2228671"/>
                <a:ext cx="297979" cy="120033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ACFE5-BEDB-4F90-A712-79C0A034ABD0}"/>
                  </a:ext>
                </a:extLst>
              </p:cNvPr>
              <p:cNvSpPr txBox="1"/>
              <p:nvPr/>
            </p:nvSpPr>
            <p:spPr>
              <a:xfrm>
                <a:off x="6418473" y="2654156"/>
                <a:ext cx="756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Levels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A62430A-731D-49C8-8A7D-A571BD69B6A3}"/>
                </a:ext>
              </a:extLst>
            </p:cNvPr>
            <p:cNvGrpSpPr/>
            <p:nvPr/>
          </p:nvGrpSpPr>
          <p:grpSpPr>
            <a:xfrm>
              <a:off x="3810093" y="1819780"/>
              <a:ext cx="2360337" cy="1738313"/>
              <a:chOff x="6432698" y="1690688"/>
              <a:chExt cx="2360337" cy="173831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9A04AA-8B92-4903-B92C-0EF853C68119}"/>
                  </a:ext>
                </a:extLst>
              </p:cNvPr>
              <p:cNvSpPr txBox="1"/>
              <p:nvPr/>
            </p:nvSpPr>
            <p:spPr>
              <a:xfrm>
                <a:off x="6432698" y="1690688"/>
                <a:ext cx="1586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Attribute : </a:t>
                </a:r>
                <a:r>
                  <a:rPr lang="en-US" b="1" dirty="0"/>
                  <a:t>CPU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771F1A-C870-41AC-9029-7A5E62B71307}"/>
                  </a:ext>
                </a:extLst>
              </p:cNvPr>
              <p:cNvSpPr txBox="1"/>
              <p:nvPr/>
            </p:nvSpPr>
            <p:spPr>
              <a:xfrm>
                <a:off x="6432698" y="2228671"/>
                <a:ext cx="129381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 x 2 cores</a:t>
                </a:r>
              </a:p>
              <a:p>
                <a:r>
                  <a:rPr lang="en-US" dirty="0"/>
                  <a:t>4 x 4 cores</a:t>
                </a:r>
              </a:p>
              <a:p>
                <a:r>
                  <a:rPr lang="en-US" dirty="0"/>
                  <a:t>8 x 16 cores</a:t>
                </a:r>
              </a:p>
              <a:p>
                <a:r>
                  <a:rPr lang="en-US" dirty="0"/>
                  <a:t>8 x 32 cores</a:t>
                </a:r>
              </a:p>
            </p:txBody>
          </p:sp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B732E9C6-14DA-4E2C-844A-D56AC52EEE04}"/>
                  </a:ext>
                </a:extLst>
              </p:cNvPr>
              <p:cNvSpPr/>
              <p:nvPr/>
            </p:nvSpPr>
            <p:spPr>
              <a:xfrm flipH="1">
                <a:off x="7683851" y="2228671"/>
                <a:ext cx="297979" cy="120033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25285E-CEE1-4560-BD45-92D79095B3C7}"/>
                  </a:ext>
                </a:extLst>
              </p:cNvPr>
              <p:cNvSpPr txBox="1"/>
              <p:nvPr/>
            </p:nvSpPr>
            <p:spPr>
              <a:xfrm>
                <a:off x="8036289" y="2654156"/>
                <a:ext cx="756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Levels</a:t>
                </a: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153B16-A9CE-4538-AD80-563A564C8B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0259" y="2617113"/>
              <a:ext cx="1289834" cy="726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7A747B-C153-4FEE-B88B-0441B773F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398" y="2783248"/>
              <a:ext cx="1317695" cy="567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EB6AC7-58F9-408C-98D0-08E690609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0259" y="3145344"/>
              <a:ext cx="1289834" cy="205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538D03-72B0-4A57-B6BA-1AEB99174C8F}"/>
                </a:ext>
              </a:extLst>
            </p:cNvPr>
            <p:cNvCxnSpPr>
              <a:cxnSpLocks/>
            </p:cNvCxnSpPr>
            <p:nvPr/>
          </p:nvCxnSpPr>
          <p:spPr>
            <a:xfrm>
              <a:off x="2552700" y="3350566"/>
              <a:ext cx="1257393" cy="1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67F3718-744B-4DC2-88F3-92067F5EE299}"/>
                </a:ext>
              </a:extLst>
            </p:cNvPr>
            <p:cNvCxnSpPr/>
            <p:nvPr/>
          </p:nvCxnSpPr>
          <p:spPr>
            <a:xfrm>
              <a:off x="2623231" y="2617111"/>
              <a:ext cx="118686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ECC7A9A-61D7-4D83-8705-094D196BEBF5}"/>
                </a:ext>
              </a:extLst>
            </p:cNvPr>
            <p:cNvCxnSpPr/>
            <p:nvPr/>
          </p:nvCxnSpPr>
          <p:spPr>
            <a:xfrm>
              <a:off x="2623231" y="2617111"/>
              <a:ext cx="1186862" cy="1661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6F7541-A37A-4936-B5FC-E93FD65FCF19}"/>
                </a:ext>
              </a:extLst>
            </p:cNvPr>
            <p:cNvCxnSpPr/>
            <p:nvPr/>
          </p:nvCxnSpPr>
          <p:spPr>
            <a:xfrm>
              <a:off x="2623231" y="2637231"/>
              <a:ext cx="1219007" cy="4539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255B80-032E-46BB-A7A3-83FC5A1A8161}"/>
                </a:ext>
              </a:extLst>
            </p:cNvPr>
            <p:cNvCxnSpPr/>
            <p:nvPr/>
          </p:nvCxnSpPr>
          <p:spPr>
            <a:xfrm>
              <a:off x="2607159" y="2617110"/>
              <a:ext cx="1219007" cy="73460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0E56DC6-D3B1-4DF9-887B-1C8E8B1CF162}"/>
              </a:ext>
            </a:extLst>
          </p:cNvPr>
          <p:cNvSpPr txBox="1"/>
          <p:nvPr/>
        </p:nvSpPr>
        <p:spPr>
          <a:xfrm>
            <a:off x="6832777" y="2265507"/>
            <a:ext cx="44011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and levels are limited to the </a:t>
            </a:r>
            <a:r>
              <a:rPr lang="en-US" dirty="0">
                <a:solidFill>
                  <a:schemeClr val="accent6"/>
                </a:solidFill>
              </a:rPr>
              <a:t>handful</a:t>
            </a:r>
            <a:r>
              <a:rPr lang="en-US" dirty="0"/>
              <a:t> you want to understand most (max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Survey choices are created using representative combinations of attributes &amp; levels (</a:t>
            </a:r>
            <a:r>
              <a:rPr lang="en-US" u="sng" dirty="0"/>
              <a:t>not</a:t>
            </a:r>
            <a:r>
              <a:rPr lang="en-US" dirty="0"/>
              <a:t> by creating a cartesian-product of selection options)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include $ as an attribute</a:t>
            </a:r>
          </a:p>
        </p:txBody>
      </p:sp>
    </p:spTree>
    <p:extLst>
      <p:ext uri="{BB962C8B-B14F-4D97-AF65-F5344CB8AC3E}">
        <p14:creationId xmlns:p14="http://schemas.microsoft.com/office/powerpoint/2010/main" val="217839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AE19-8CE6-4898-AA85-453826CD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190B4-CFA0-4814-8D22-DAB2FDF6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14" y="4806367"/>
            <a:ext cx="4479570" cy="1036549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Identify beta-GARD</a:t>
            </a:r>
          </a:p>
          <a:p>
            <a:pPr lvl="1"/>
            <a:r>
              <a:rPr lang="en-US" sz="1800" dirty="0"/>
              <a:t>Small but big enough (statistical rules)</a:t>
            </a:r>
          </a:p>
          <a:p>
            <a:pPr lvl="1"/>
            <a:r>
              <a:rPr lang="en-US" sz="1800" dirty="0"/>
              <a:t>Iterate &amp; learn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9042940-6386-4EA5-AEBA-E04455790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58" y="1854521"/>
            <a:ext cx="4119685" cy="2741463"/>
          </a:xfrm>
          <a:prstGeom prst="rect">
            <a:avLst/>
          </a:prstGeom>
        </p:spPr>
      </p:pic>
      <p:pic>
        <p:nvPicPr>
          <p:cNvPr id="46" name="Graphic 45" descr="Marker">
            <a:extLst>
              <a:ext uri="{FF2B5EF4-FFF2-40B4-BE49-F238E27FC236}">
                <a16:creationId xmlns:a16="http://schemas.microsoft.com/office/drawing/2014/main" id="{5AC4CA08-8F6E-4415-BAB0-71A7352F2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8511" y="2117033"/>
            <a:ext cx="625851" cy="479834"/>
          </a:xfrm>
          <a:prstGeom prst="rect">
            <a:avLst/>
          </a:prstGeom>
        </p:spPr>
      </p:pic>
      <p:pic>
        <p:nvPicPr>
          <p:cNvPr id="30" name="Graphic 29" descr="Marker">
            <a:extLst>
              <a:ext uri="{FF2B5EF4-FFF2-40B4-BE49-F238E27FC236}">
                <a16:creationId xmlns:a16="http://schemas.microsoft.com/office/drawing/2014/main" id="{0C30A213-B955-4695-BEC4-D0C61A562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5058" y="2317590"/>
            <a:ext cx="625851" cy="479834"/>
          </a:xfrm>
          <a:prstGeom prst="rect">
            <a:avLst/>
          </a:prstGeom>
        </p:spPr>
      </p:pic>
      <p:pic>
        <p:nvPicPr>
          <p:cNvPr id="32" name="Graphic 31" descr="Marker">
            <a:extLst>
              <a:ext uri="{FF2B5EF4-FFF2-40B4-BE49-F238E27FC236}">
                <a16:creationId xmlns:a16="http://schemas.microsoft.com/office/drawing/2014/main" id="{77D4D664-1D5D-4DCD-9D1A-32F4FFF7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8721" y="2382512"/>
            <a:ext cx="625851" cy="47983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F63A710-F474-4BA8-9C26-276549171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75556" y1="41333" x2="75556" y2="41333"/>
                        <a14:foregroundMark x1="62222" y1="31556" x2="62222" y2="31556"/>
                        <a14:foregroundMark x1="61333" y1="30222" x2="61333" y2="30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94707" y="2802230"/>
            <a:ext cx="1505983" cy="1505985"/>
          </a:xfrm>
          <a:prstGeom prst="rect">
            <a:avLst/>
          </a:prstGeom>
        </p:spPr>
      </p:pic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9E28DF94-93CD-43D3-8769-440D4C391828}"/>
              </a:ext>
            </a:extLst>
          </p:cNvPr>
          <p:cNvSpPr/>
          <p:nvPr/>
        </p:nvSpPr>
        <p:spPr>
          <a:xfrm>
            <a:off x="8021627" y="1870813"/>
            <a:ext cx="1358127" cy="969769"/>
          </a:xfrm>
          <a:prstGeom prst="cloudCallout">
            <a:avLst>
              <a:gd name="adj1" fmla="val 515"/>
              <a:gd name="adj2" fmla="val 84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NEW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427AEA9-AD9F-4CC1-B886-93AC7EE52AE6}"/>
              </a:ext>
            </a:extLst>
          </p:cNvPr>
          <p:cNvSpPr txBox="1">
            <a:spLocks/>
          </p:cNvSpPr>
          <p:nvPr/>
        </p:nvSpPr>
        <p:spPr>
          <a:xfrm>
            <a:off x="6864308" y="4806366"/>
            <a:ext cx="4076167" cy="103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New way of thinking </a:t>
            </a:r>
          </a:p>
          <a:p>
            <a:pPr lvl="1"/>
            <a:r>
              <a:rPr lang="en-US" sz="1800" dirty="0"/>
              <a:t>New way of doing</a:t>
            </a:r>
          </a:p>
          <a:p>
            <a:pPr lvl="1"/>
            <a:r>
              <a:rPr lang="en-US" sz="1800" dirty="0"/>
              <a:t>New way of learning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385AD0F-FFAB-4BB6-97DD-E67756C06C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909" y="3429000"/>
            <a:ext cx="876300" cy="990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7BEF80-5E35-4A10-8ACB-BA88FB7EDE4F}"/>
              </a:ext>
            </a:extLst>
          </p:cNvPr>
          <p:cNvSpPr txBox="1"/>
          <p:nvPr/>
        </p:nvSpPr>
        <p:spPr>
          <a:xfrm>
            <a:off x="7351028" y="4123549"/>
            <a:ext cx="119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420807-2BEE-4A24-B975-2207525C2E21}"/>
              </a:ext>
            </a:extLst>
          </p:cNvPr>
          <p:cNvCxnSpPr>
            <a:cxnSpLocks/>
          </p:cNvCxnSpPr>
          <p:nvPr/>
        </p:nvCxnSpPr>
        <p:spPr>
          <a:xfrm>
            <a:off x="6358270" y="1382233"/>
            <a:ext cx="0" cy="47421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0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AE19-8CE6-4898-AA85-453826CD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96E79-A580-4E01-8A85-B6204ACFE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5" b="90000" l="10000" r="90231">
                        <a14:foregroundMark x1="24385" y1="18385" x2="24385" y2="18385"/>
                        <a14:foregroundMark x1="41077" y1="8692" x2="41077" y2="8692"/>
                        <a14:foregroundMark x1="53154" y1="39000" x2="53154" y2="39000"/>
                        <a14:foregroundMark x1="45923" y1="36923" x2="45923" y2="36923"/>
                        <a14:foregroundMark x1="39462" y1="38077" x2="39462" y2="38077"/>
                        <a14:foregroundMark x1="30846" y1="37154" x2="30846" y2="37154"/>
                        <a14:foregroundMark x1="56615" y1="37846" x2="56615" y2="37846"/>
                        <a14:foregroundMark x1="61231" y1="38308" x2="61231" y2="38308"/>
                        <a14:foregroundMark x1="71462" y1="37615" x2="71462" y2="37615"/>
                        <a14:foregroundMark x1="61462" y1="52923" x2="61462" y2="52923"/>
                        <a14:foregroundMark x1="55000" y1="51769" x2="55000" y2="51769"/>
                        <a14:foregroundMark x1="46385" y1="51077" x2="46385" y2="51077"/>
                        <a14:foregroundMark x1="62615" y1="56923" x2="62615" y2="56923"/>
                        <a14:foregroundMark x1="65154" y1="59231" x2="65154" y2="59231"/>
                        <a14:foregroundMark x1="52000" y1="5385" x2="52000" y2="5385"/>
                        <a14:foregroundMark x1="90231" y1="43692" x2="90231" y2="43692"/>
                        <a14:foregroundMark x1="64462" y1="57385" x2="64462" y2="57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3927" y="1361322"/>
            <a:ext cx="3582464" cy="35824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C4E24-04B6-448F-8A6D-F6D23113FF5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798167" y="3152554"/>
            <a:ext cx="902474" cy="9024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3935B7-3A49-48EF-AD8D-393E5F9C154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7112118" y="3429000"/>
            <a:ext cx="1325563" cy="13255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68BDCF4-5979-4770-B309-14CDAA7885F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9011373" y="4280501"/>
            <a:ext cx="1993400" cy="1993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16C49B-B0E7-4DA1-835F-71E7A64AFB1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90527" y="5357397"/>
            <a:ext cx="1993400" cy="1993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5D6546-E681-4D44-B218-C9D06F42B6E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2152151" y="4614420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5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9CF3-8E16-499A-84C0-5464D38C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Revealed Preference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3914DD2-2744-41F7-91EA-E9EC15CF8F51}"/>
              </a:ext>
            </a:extLst>
          </p:cNvPr>
          <p:cNvGrpSpPr/>
          <p:nvPr/>
        </p:nvGrpSpPr>
        <p:grpSpPr>
          <a:xfrm>
            <a:off x="6834340" y="1903123"/>
            <a:ext cx="4294404" cy="3835740"/>
            <a:chOff x="838200" y="1601866"/>
            <a:chExt cx="4294404" cy="383574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68D0A6-8C03-4048-98A7-8849930FA79F}"/>
                </a:ext>
              </a:extLst>
            </p:cNvPr>
            <p:cNvGrpSpPr/>
            <p:nvPr/>
          </p:nvGrpSpPr>
          <p:grpSpPr>
            <a:xfrm>
              <a:off x="1502033" y="3297083"/>
              <a:ext cx="1412665" cy="2140523"/>
              <a:chOff x="2154742" y="531835"/>
              <a:chExt cx="1266362" cy="191883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71EF719-1434-42F0-AF8D-C3EF03CB87F0}"/>
                  </a:ext>
                </a:extLst>
              </p:cNvPr>
              <p:cNvGrpSpPr/>
              <p:nvPr/>
            </p:nvGrpSpPr>
            <p:grpSpPr>
              <a:xfrm>
                <a:off x="2154742" y="531835"/>
                <a:ext cx="1266362" cy="1918839"/>
                <a:chOff x="2466052" y="2845104"/>
                <a:chExt cx="1266362" cy="1918839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9E35C50D-B352-46BC-A6FA-309EAE897E0E}"/>
                    </a:ext>
                  </a:extLst>
                </p:cNvPr>
                <p:cNvGrpSpPr/>
                <p:nvPr/>
              </p:nvGrpSpPr>
              <p:grpSpPr>
                <a:xfrm>
                  <a:off x="2466052" y="3031377"/>
                  <a:ext cx="1266362" cy="1732566"/>
                  <a:chOff x="533400" y="718108"/>
                  <a:chExt cx="1266362" cy="1732566"/>
                </a:xfrm>
              </p:grpSpPr>
              <p:sp>
                <p:nvSpPr>
                  <p:cNvPr id="14" name="Rounded Rectangle 295">
                    <a:extLst>
                      <a:ext uri="{FF2B5EF4-FFF2-40B4-BE49-F238E27FC236}">
                        <a16:creationId xmlns:a16="http://schemas.microsoft.com/office/drawing/2014/main" id="{FA2E4C01-676A-49BF-A513-B566A5882F60}"/>
                      </a:ext>
                    </a:extLst>
                  </p:cNvPr>
                  <p:cNvSpPr/>
                  <p:nvPr/>
                </p:nvSpPr>
                <p:spPr>
                  <a:xfrm>
                    <a:off x="671921" y="763916"/>
                    <a:ext cx="989320" cy="1355414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F89AF427-0FF3-4CE4-90B1-90B6DA938603}"/>
                      </a:ext>
                    </a:extLst>
                  </p:cNvPr>
                  <p:cNvGrpSpPr/>
                  <p:nvPr/>
                </p:nvGrpSpPr>
                <p:grpSpPr>
                  <a:xfrm>
                    <a:off x="533400" y="718108"/>
                    <a:ext cx="1266362" cy="1732566"/>
                    <a:chOff x="6113137" y="2209800"/>
                    <a:chExt cx="1266362" cy="1732566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5A808617-6639-4E4C-85F4-53E52E4E3C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35486" y="2209800"/>
                      <a:ext cx="838200" cy="1732566"/>
                      <a:chOff x="6335486" y="2209800"/>
                      <a:chExt cx="838200" cy="1732566"/>
                    </a:xfrm>
                  </p:grpSpPr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4656DE6C-DCA5-4F74-AC8F-D28D691197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35486" y="3228416"/>
                        <a:ext cx="838200" cy="71395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" name="Rounded Rectangle 314">
                        <a:extLst>
                          <a:ext uri="{FF2B5EF4-FFF2-40B4-BE49-F238E27FC236}">
                            <a16:creationId xmlns:a16="http://schemas.microsoft.com/office/drawing/2014/main" id="{1CA85667-D98E-4A28-AFBA-F0EB4936EC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35486" y="2209800"/>
                        <a:ext cx="838200" cy="952735"/>
                      </a:xfrm>
                      <a:prstGeom prst="roundRect">
                        <a:avLst/>
                      </a:prstGeom>
                      <a:solidFill>
                        <a:srgbClr val="C58B7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4" name="Straight Connector 33">
                        <a:extLst>
                          <a:ext uri="{FF2B5EF4-FFF2-40B4-BE49-F238E27FC236}">
                            <a16:creationId xmlns:a16="http://schemas.microsoft.com/office/drawing/2014/main" id="{88799520-425B-4A93-B9F5-2E299B47350A}"/>
                          </a:ext>
                        </a:extLst>
                      </p:cNvPr>
                      <p:cNvCxnSpPr>
                        <a:stCxn id="32" idx="0"/>
                      </p:cNvCxnSpPr>
                      <p:nvPr/>
                    </p:nvCxnSpPr>
                    <p:spPr>
                      <a:xfrm>
                        <a:off x="6754586" y="3228416"/>
                        <a:ext cx="0" cy="71395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153413F0-28AB-493B-913C-0185BAA0A7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31726" y="3783664"/>
                        <a:ext cx="45719" cy="4571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3" name="Block Arc 22">
                      <a:extLst>
                        <a:ext uri="{FF2B5EF4-FFF2-40B4-BE49-F238E27FC236}">
                          <a16:creationId xmlns:a16="http://schemas.microsoft.com/office/drawing/2014/main" id="{5368B481-E1CF-4A79-851F-295FEF97F1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1342" y="2588009"/>
                      <a:ext cx="152400" cy="152400"/>
                    </a:xfrm>
                    <a:prstGeom prst="blockArc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Block Arc 23">
                      <a:extLst>
                        <a:ext uri="{FF2B5EF4-FFF2-40B4-BE49-F238E27FC236}">
                          <a16:creationId xmlns:a16="http://schemas.microsoft.com/office/drawing/2014/main" id="{60635BB1-C9D8-4631-8D27-626F07A36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81046" y="2588009"/>
                      <a:ext cx="152400" cy="152400"/>
                    </a:xfrm>
                    <a:prstGeom prst="blockArc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8320A239-C98C-473C-9D22-C2560636B8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13137" y="2643463"/>
                      <a:ext cx="353243" cy="268005"/>
                      <a:chOff x="6113137" y="2643463"/>
                      <a:chExt cx="353243" cy="268005"/>
                    </a:xfrm>
                  </p:grpSpPr>
                  <p:sp>
                    <p:nvSpPr>
                      <p:cNvPr id="30" name="Chord 29">
                        <a:extLst>
                          <a:ext uri="{FF2B5EF4-FFF2-40B4-BE49-F238E27FC236}">
                            <a16:creationId xmlns:a16="http://schemas.microsoft.com/office/drawing/2014/main" id="{53646F02-611D-4D70-B143-7324D2DA9AFE}"/>
                          </a:ext>
                        </a:extLst>
                      </p:cNvPr>
                      <p:cNvSpPr/>
                      <p:nvPr/>
                    </p:nvSpPr>
                    <p:spPr>
                      <a:xfrm rot="1291361">
                        <a:off x="6113137" y="2643463"/>
                        <a:ext cx="353243" cy="268005"/>
                      </a:xfrm>
                      <a:prstGeom prst="chord">
                        <a:avLst/>
                      </a:prstGeom>
                      <a:solidFill>
                        <a:srgbClr val="C58B7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A9636780-F484-4DD3-B730-95324457A2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1658" y="2743560"/>
                        <a:ext cx="76200" cy="67812"/>
                      </a:xfrm>
                      <a:prstGeom prst="ellipse">
                        <a:avLst/>
                      </a:prstGeom>
                      <a:solidFill>
                        <a:srgbClr val="C58B71"/>
                      </a:solidFill>
                      <a:ln w="63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C394E76F-F0F8-4512-9DD3-D37C01DB062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26256" y="2643463"/>
                      <a:ext cx="353243" cy="268005"/>
                      <a:chOff x="6113137" y="2643463"/>
                      <a:chExt cx="353243" cy="268005"/>
                    </a:xfrm>
                  </p:grpSpPr>
                  <p:sp>
                    <p:nvSpPr>
                      <p:cNvPr id="28" name="Chord 27">
                        <a:extLst>
                          <a:ext uri="{FF2B5EF4-FFF2-40B4-BE49-F238E27FC236}">
                            <a16:creationId xmlns:a16="http://schemas.microsoft.com/office/drawing/2014/main" id="{9B4894F0-9D84-493E-A3BE-0F028EBF09F1}"/>
                          </a:ext>
                        </a:extLst>
                      </p:cNvPr>
                      <p:cNvSpPr/>
                      <p:nvPr/>
                    </p:nvSpPr>
                    <p:spPr>
                      <a:xfrm rot="1291361">
                        <a:off x="6113137" y="2643463"/>
                        <a:ext cx="353243" cy="268005"/>
                      </a:xfrm>
                      <a:prstGeom prst="chord">
                        <a:avLst/>
                      </a:prstGeom>
                      <a:solidFill>
                        <a:srgbClr val="C58B7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Oval 28">
                        <a:extLst>
                          <a:ext uri="{FF2B5EF4-FFF2-40B4-BE49-F238E27FC236}">
                            <a16:creationId xmlns:a16="http://schemas.microsoft.com/office/drawing/2014/main" id="{CA4F645A-99B5-40E9-B5EB-F508D9DDD9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1658" y="2743560"/>
                        <a:ext cx="76200" cy="67812"/>
                      </a:xfrm>
                      <a:prstGeom prst="ellipse">
                        <a:avLst/>
                      </a:prstGeom>
                      <a:solidFill>
                        <a:srgbClr val="C58B71"/>
                      </a:solidFill>
                      <a:ln w="63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7" name="Chord 26">
                      <a:extLst>
                        <a:ext uri="{FF2B5EF4-FFF2-40B4-BE49-F238E27FC236}">
                          <a16:creationId xmlns:a16="http://schemas.microsoft.com/office/drawing/2014/main" id="{42B28CE7-23AF-4FD2-880D-A8A2374A61D8}"/>
                        </a:ext>
                      </a:extLst>
                    </p:cNvPr>
                    <p:cNvSpPr/>
                    <p:nvPr/>
                  </p:nvSpPr>
                  <p:spPr>
                    <a:xfrm rot="20161704">
                      <a:off x="6483984" y="2874061"/>
                      <a:ext cx="152400" cy="157806"/>
                    </a:xfrm>
                    <a:prstGeom prst="chor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" name="Rounded Rectangle 297">
                    <a:extLst>
                      <a:ext uri="{FF2B5EF4-FFF2-40B4-BE49-F238E27FC236}">
                        <a16:creationId xmlns:a16="http://schemas.microsoft.com/office/drawing/2014/main" id="{FEB37611-7961-4CA4-AD1C-B127EE7B32DF}"/>
                      </a:ext>
                    </a:extLst>
                  </p:cNvPr>
                  <p:cNvSpPr/>
                  <p:nvPr/>
                </p:nvSpPr>
                <p:spPr>
                  <a:xfrm>
                    <a:off x="991605" y="1662023"/>
                    <a:ext cx="353355" cy="122893"/>
                  </a:xfrm>
                  <a:prstGeom prst="roundRect">
                    <a:avLst/>
                  </a:prstGeom>
                  <a:solidFill>
                    <a:srgbClr val="C58B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Trapezoid 16">
                    <a:extLst>
                      <a:ext uri="{FF2B5EF4-FFF2-40B4-BE49-F238E27FC236}">
                        <a16:creationId xmlns:a16="http://schemas.microsoft.com/office/drawing/2014/main" id="{32D13737-B30C-4E4B-83E0-2F4500534645}"/>
                      </a:ext>
                    </a:extLst>
                  </p:cNvPr>
                  <p:cNvSpPr/>
                  <p:nvPr/>
                </p:nvSpPr>
                <p:spPr>
                  <a:xfrm>
                    <a:off x="784494" y="1670843"/>
                    <a:ext cx="228600" cy="65881"/>
                  </a:xfrm>
                  <a:prstGeom prst="trapezoid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Trapezoid 17">
                    <a:extLst>
                      <a:ext uri="{FF2B5EF4-FFF2-40B4-BE49-F238E27FC236}">
                        <a16:creationId xmlns:a16="http://schemas.microsoft.com/office/drawing/2014/main" id="{FB66D979-4F2E-4481-9827-754148F6B2EC}"/>
                      </a:ext>
                    </a:extLst>
                  </p:cNvPr>
                  <p:cNvSpPr/>
                  <p:nvPr/>
                </p:nvSpPr>
                <p:spPr>
                  <a:xfrm>
                    <a:off x="1332220" y="1670842"/>
                    <a:ext cx="228599" cy="65882"/>
                  </a:xfrm>
                  <a:prstGeom prst="trapezoid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Chord 18">
                    <a:extLst>
                      <a:ext uri="{FF2B5EF4-FFF2-40B4-BE49-F238E27FC236}">
                        <a16:creationId xmlns:a16="http://schemas.microsoft.com/office/drawing/2014/main" id="{6038013F-E3E1-4AF5-9AEC-146AED884403}"/>
                      </a:ext>
                    </a:extLst>
                  </p:cNvPr>
                  <p:cNvSpPr/>
                  <p:nvPr/>
                </p:nvSpPr>
                <p:spPr>
                  <a:xfrm rot="20161704">
                    <a:off x="966120" y="1675761"/>
                    <a:ext cx="152400" cy="157806"/>
                  </a:xfrm>
                  <a:prstGeom prst="chord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Chord 19">
                    <a:extLst>
                      <a:ext uri="{FF2B5EF4-FFF2-40B4-BE49-F238E27FC236}">
                        <a16:creationId xmlns:a16="http://schemas.microsoft.com/office/drawing/2014/main" id="{D7B4FF50-465E-4645-8BC7-B049CB8785BE}"/>
                      </a:ext>
                    </a:extLst>
                  </p:cNvPr>
                  <p:cNvSpPr/>
                  <p:nvPr/>
                </p:nvSpPr>
                <p:spPr>
                  <a:xfrm rot="1438296" flipH="1">
                    <a:off x="1231096" y="1671368"/>
                    <a:ext cx="152400" cy="157806"/>
                  </a:xfrm>
                  <a:prstGeom prst="chord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73EC6573-DFD8-4A86-9A11-615C75A4CC03}"/>
                      </a:ext>
                    </a:extLst>
                  </p:cNvPr>
                  <p:cNvCxnSpPr/>
                  <p:nvPr/>
                </p:nvCxnSpPr>
                <p:spPr>
                  <a:xfrm>
                    <a:off x="1115130" y="1789840"/>
                    <a:ext cx="124595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ardrop 11">
                  <a:extLst>
                    <a:ext uri="{FF2B5EF4-FFF2-40B4-BE49-F238E27FC236}">
                      <a16:creationId xmlns:a16="http://schemas.microsoft.com/office/drawing/2014/main" id="{2FDAA64C-39A7-445C-8574-367FF81EB715}"/>
                    </a:ext>
                  </a:extLst>
                </p:cNvPr>
                <p:cNvSpPr/>
                <p:nvPr/>
              </p:nvSpPr>
              <p:spPr>
                <a:xfrm rot="10800000" flipH="1">
                  <a:off x="3103915" y="2845105"/>
                  <a:ext cx="524726" cy="46416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ardrop 12">
                  <a:extLst>
                    <a:ext uri="{FF2B5EF4-FFF2-40B4-BE49-F238E27FC236}">
                      <a16:creationId xmlns:a16="http://schemas.microsoft.com/office/drawing/2014/main" id="{863F5CD6-4ED7-444F-A02E-09096C2219C0}"/>
                    </a:ext>
                  </a:extLst>
                </p:cNvPr>
                <p:cNvSpPr/>
                <p:nvPr/>
              </p:nvSpPr>
              <p:spPr>
                <a:xfrm rot="10800000">
                  <a:off x="2568523" y="2845104"/>
                  <a:ext cx="524726" cy="46416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03C53C-EE53-4CB3-8E7C-B40962ED3D87}"/>
                  </a:ext>
                </a:extLst>
              </p:cNvPr>
              <p:cNvSpPr/>
              <p:nvPr/>
            </p:nvSpPr>
            <p:spPr>
              <a:xfrm>
                <a:off x="2743905" y="1945207"/>
                <a:ext cx="91438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3B33BD3-891A-40CD-9885-9709A5C23212}"/>
                  </a:ext>
                </a:extLst>
              </p:cNvPr>
              <p:cNvCxnSpPr/>
              <p:nvPr/>
            </p:nvCxnSpPr>
            <p:spPr>
              <a:xfrm flipV="1">
                <a:off x="2840152" y="1838642"/>
                <a:ext cx="58699" cy="113771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AD478C2-C96A-4F35-A8A3-1122556DDCC0}"/>
                  </a:ext>
                </a:extLst>
              </p:cNvPr>
              <p:cNvCxnSpPr/>
              <p:nvPr/>
            </p:nvCxnSpPr>
            <p:spPr>
              <a:xfrm flipH="1" flipV="1">
                <a:off x="2677773" y="1839728"/>
                <a:ext cx="58699" cy="113771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834EDB5-54CE-4EE6-8BA0-61145431A633}"/>
                  </a:ext>
                </a:extLst>
              </p:cNvPr>
              <p:cNvSpPr/>
              <p:nvPr/>
            </p:nvSpPr>
            <p:spPr>
              <a:xfrm>
                <a:off x="2308503" y="13808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5D16837-7649-4DA8-87CC-3B1B473CB6B4}"/>
                  </a:ext>
                </a:extLst>
              </p:cNvPr>
              <p:cNvSpPr/>
              <p:nvPr/>
            </p:nvSpPr>
            <p:spPr>
              <a:xfrm>
                <a:off x="3221622" y="138151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90FE33E-473F-4F2A-906F-B42FE5DB701D}"/>
                </a:ext>
              </a:extLst>
            </p:cNvPr>
            <p:cNvGrpSpPr/>
            <p:nvPr/>
          </p:nvGrpSpPr>
          <p:grpSpPr>
            <a:xfrm>
              <a:off x="3020526" y="3263586"/>
              <a:ext cx="1403805" cy="2174020"/>
              <a:chOff x="533400" y="489507"/>
              <a:chExt cx="1266362" cy="196116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F0BDD-4DAA-4F47-AC1E-01D3E9722F2B}"/>
                  </a:ext>
                </a:extLst>
              </p:cNvPr>
              <p:cNvGrpSpPr/>
              <p:nvPr/>
            </p:nvGrpSpPr>
            <p:grpSpPr>
              <a:xfrm>
                <a:off x="533400" y="489507"/>
                <a:ext cx="1266362" cy="1961167"/>
                <a:chOff x="6113137" y="1981199"/>
                <a:chExt cx="1266362" cy="1961167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D0941DD-703C-4B8F-9F0E-177998669781}"/>
                    </a:ext>
                  </a:extLst>
                </p:cNvPr>
                <p:cNvGrpSpPr/>
                <p:nvPr/>
              </p:nvGrpSpPr>
              <p:grpSpPr>
                <a:xfrm>
                  <a:off x="6113137" y="2209800"/>
                  <a:ext cx="1266362" cy="1732566"/>
                  <a:chOff x="6113137" y="2209800"/>
                  <a:chExt cx="1266362" cy="1732566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10A4D22D-3CEB-4DCE-9C5E-A4A8817DACAB}"/>
                      </a:ext>
                    </a:extLst>
                  </p:cNvPr>
                  <p:cNvGrpSpPr/>
                  <p:nvPr/>
                </p:nvGrpSpPr>
                <p:grpSpPr>
                  <a:xfrm>
                    <a:off x="6335486" y="2209800"/>
                    <a:ext cx="838200" cy="1732566"/>
                    <a:chOff x="6335486" y="2209800"/>
                    <a:chExt cx="838200" cy="1732566"/>
                  </a:xfrm>
                </p:grpSpPr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6AE0A56F-7264-4E37-AF03-584545A7C9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5486" y="3228416"/>
                      <a:ext cx="838200" cy="71395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ounded Rectangle 54">
                      <a:extLst>
                        <a:ext uri="{FF2B5EF4-FFF2-40B4-BE49-F238E27FC236}">
                          <a16:creationId xmlns:a16="http://schemas.microsoft.com/office/drawing/2014/main" id="{D1A8E9FF-9966-4A0E-9729-6F0A3800E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5486" y="2209800"/>
                      <a:ext cx="838200" cy="952735"/>
                    </a:xfrm>
                    <a:prstGeom prst="roundRect">
                      <a:avLst/>
                    </a:prstGeom>
                    <a:solidFill>
                      <a:srgbClr val="AC66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Isosceles Triangle 54">
                      <a:extLst>
                        <a:ext uri="{FF2B5EF4-FFF2-40B4-BE49-F238E27FC236}">
                          <a16:creationId xmlns:a16="http://schemas.microsoft.com/office/drawing/2014/main" id="{DB4347D3-7EF3-47C3-913E-0B3478B4C6D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592831" y="3162725"/>
                      <a:ext cx="319126" cy="92424"/>
                    </a:xfrm>
                    <a:prstGeom prst="triangle">
                      <a:avLst/>
                    </a:prstGeom>
                    <a:solidFill>
                      <a:srgbClr val="AC6646"/>
                    </a:solidFill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Trapezoid 55">
                      <a:extLst>
                        <a:ext uri="{FF2B5EF4-FFF2-40B4-BE49-F238E27FC236}">
                          <a16:creationId xmlns:a16="http://schemas.microsoft.com/office/drawing/2014/main" id="{1250B570-A4A6-48F4-A081-90999941F0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4231" y="3162535"/>
                      <a:ext cx="228600" cy="65881"/>
                    </a:xfrm>
                    <a:prstGeom prst="trapezoid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Trapezoid 56">
                      <a:extLst>
                        <a:ext uri="{FF2B5EF4-FFF2-40B4-BE49-F238E27FC236}">
                          <a16:creationId xmlns:a16="http://schemas.microsoft.com/office/drawing/2014/main" id="{58EA4B26-CDF8-421B-97B4-BE0079776C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11957" y="3162534"/>
                      <a:ext cx="228599" cy="65882"/>
                    </a:xfrm>
                    <a:prstGeom prst="trapezoid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8F77C916-C21E-416F-A286-DEEDC3E6858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54586" y="3709906"/>
                      <a:ext cx="0" cy="23246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Isosceles Triangle 58">
                      <a:extLst>
                        <a:ext uri="{FF2B5EF4-FFF2-40B4-BE49-F238E27FC236}">
                          <a16:creationId xmlns:a16="http://schemas.microsoft.com/office/drawing/2014/main" id="{B2DF7E8C-F280-4D28-B48F-D56C5E115A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4493" y="3347596"/>
                      <a:ext cx="160328" cy="362310"/>
                    </a:xfrm>
                    <a:prstGeom prst="triangle">
                      <a:avLst>
                        <a:gd name="adj" fmla="val 46445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D54C1127-A63B-4792-8B75-0AD07F944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31726" y="3783664"/>
                      <a:ext cx="45719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45A03C15-85D6-4FE4-8F83-9CFF21045DD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911957" y="3502204"/>
                      <a:ext cx="174643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Isosceles Triangle 61">
                      <a:extLst>
                        <a:ext uri="{FF2B5EF4-FFF2-40B4-BE49-F238E27FC236}">
                          <a16:creationId xmlns:a16="http://schemas.microsoft.com/office/drawing/2014/main" id="{5EDC347C-FE6C-4BF4-9F8E-2A42E368142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661868" y="3291814"/>
                      <a:ext cx="160328" cy="77040"/>
                    </a:xfrm>
                    <a:prstGeom prst="triangle">
                      <a:avLst>
                        <a:gd name="adj" fmla="val 46445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4" name="Block Arc 43">
                    <a:extLst>
                      <a:ext uri="{FF2B5EF4-FFF2-40B4-BE49-F238E27FC236}">
                        <a16:creationId xmlns:a16="http://schemas.microsoft.com/office/drawing/2014/main" id="{EE39E092-CDC6-4782-BDF7-48B25DD4F7D5}"/>
                      </a:ext>
                    </a:extLst>
                  </p:cNvPr>
                  <p:cNvSpPr/>
                  <p:nvPr/>
                </p:nvSpPr>
                <p:spPr>
                  <a:xfrm>
                    <a:off x="6571342" y="2588009"/>
                    <a:ext cx="152400" cy="152400"/>
                  </a:xfrm>
                  <a:prstGeom prst="blockArc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Block Arc 44">
                    <a:extLst>
                      <a:ext uri="{FF2B5EF4-FFF2-40B4-BE49-F238E27FC236}">
                        <a16:creationId xmlns:a16="http://schemas.microsoft.com/office/drawing/2014/main" id="{202700DE-2273-4B0D-A769-55FF286B0492}"/>
                      </a:ext>
                    </a:extLst>
                  </p:cNvPr>
                  <p:cNvSpPr/>
                  <p:nvPr/>
                </p:nvSpPr>
                <p:spPr>
                  <a:xfrm>
                    <a:off x="6781046" y="2588009"/>
                    <a:ext cx="152400" cy="152400"/>
                  </a:xfrm>
                  <a:prstGeom prst="blockArc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74C05E88-519F-4503-8821-1B0AB91EB2F5}"/>
                      </a:ext>
                    </a:extLst>
                  </p:cNvPr>
                  <p:cNvGrpSpPr/>
                  <p:nvPr/>
                </p:nvGrpSpPr>
                <p:grpSpPr>
                  <a:xfrm>
                    <a:off x="6113137" y="2643463"/>
                    <a:ext cx="353243" cy="268005"/>
                    <a:chOff x="6113137" y="2643463"/>
                    <a:chExt cx="353243" cy="268005"/>
                  </a:xfrm>
                </p:grpSpPr>
                <p:sp>
                  <p:nvSpPr>
                    <p:cNvPr id="51" name="Chord 50">
                      <a:extLst>
                        <a:ext uri="{FF2B5EF4-FFF2-40B4-BE49-F238E27FC236}">
                          <a16:creationId xmlns:a16="http://schemas.microsoft.com/office/drawing/2014/main" id="{97C73C09-3008-4733-BF03-6318FEC38212}"/>
                        </a:ext>
                      </a:extLst>
                    </p:cNvPr>
                    <p:cNvSpPr/>
                    <p:nvPr/>
                  </p:nvSpPr>
                  <p:spPr>
                    <a:xfrm rot="1291361">
                      <a:off x="6113137" y="2643463"/>
                      <a:ext cx="353243" cy="268005"/>
                    </a:xfrm>
                    <a:prstGeom prst="chord">
                      <a:avLst/>
                    </a:prstGeom>
                    <a:solidFill>
                      <a:srgbClr val="AC66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D14CC922-8A99-44FD-9211-0F537301C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1658" y="2743560"/>
                      <a:ext cx="76200" cy="67812"/>
                    </a:xfrm>
                    <a:prstGeom prst="ellipse">
                      <a:avLst/>
                    </a:prstGeom>
                    <a:solidFill>
                      <a:srgbClr val="AC6646"/>
                    </a:solidFill>
                    <a:ln w="63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C99F1CAA-D22A-45FD-A3E6-4FCF0A784FC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26256" y="2643463"/>
                    <a:ext cx="353243" cy="268005"/>
                    <a:chOff x="6113137" y="2643463"/>
                    <a:chExt cx="353243" cy="268005"/>
                  </a:xfrm>
                </p:grpSpPr>
                <p:sp>
                  <p:nvSpPr>
                    <p:cNvPr id="49" name="Chord 48">
                      <a:extLst>
                        <a:ext uri="{FF2B5EF4-FFF2-40B4-BE49-F238E27FC236}">
                          <a16:creationId xmlns:a16="http://schemas.microsoft.com/office/drawing/2014/main" id="{A4767E2F-81A9-44B7-8334-DF17571B5C51}"/>
                        </a:ext>
                      </a:extLst>
                    </p:cNvPr>
                    <p:cNvSpPr/>
                    <p:nvPr/>
                  </p:nvSpPr>
                  <p:spPr>
                    <a:xfrm rot="1291361">
                      <a:off x="6113137" y="2643463"/>
                      <a:ext cx="353243" cy="268005"/>
                    </a:xfrm>
                    <a:prstGeom prst="chord">
                      <a:avLst/>
                    </a:prstGeom>
                    <a:solidFill>
                      <a:srgbClr val="AC66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469D870D-0B41-4D78-BADF-8F06C03A7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1658" y="2743560"/>
                      <a:ext cx="76200" cy="67812"/>
                    </a:xfrm>
                    <a:prstGeom prst="ellipse">
                      <a:avLst/>
                    </a:prstGeom>
                    <a:solidFill>
                      <a:srgbClr val="AC6646"/>
                    </a:solidFill>
                    <a:ln w="63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48" name="Chord 47">
                    <a:extLst>
                      <a:ext uri="{FF2B5EF4-FFF2-40B4-BE49-F238E27FC236}">
                        <a16:creationId xmlns:a16="http://schemas.microsoft.com/office/drawing/2014/main" id="{FAB96B29-8E27-4A9E-9CAF-644A03AB172B}"/>
                      </a:ext>
                    </a:extLst>
                  </p:cNvPr>
                  <p:cNvSpPr/>
                  <p:nvPr/>
                </p:nvSpPr>
                <p:spPr>
                  <a:xfrm rot="20161704">
                    <a:off x="6483984" y="2874061"/>
                    <a:ext cx="152400" cy="157806"/>
                  </a:xfrm>
                  <a:prstGeom prst="chord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1" name="Cloud 40">
                  <a:extLst>
                    <a:ext uri="{FF2B5EF4-FFF2-40B4-BE49-F238E27FC236}">
                      <a16:creationId xmlns:a16="http://schemas.microsoft.com/office/drawing/2014/main" id="{0CEBB4C1-64FD-424E-B449-D11857E70E5B}"/>
                    </a:ext>
                  </a:extLst>
                </p:cNvPr>
                <p:cNvSpPr/>
                <p:nvPr/>
              </p:nvSpPr>
              <p:spPr>
                <a:xfrm flipH="1">
                  <a:off x="6251658" y="2090428"/>
                  <a:ext cx="304800" cy="311135"/>
                </a:xfrm>
                <a:prstGeom prst="cloud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loud 41">
                  <a:extLst>
                    <a:ext uri="{FF2B5EF4-FFF2-40B4-BE49-F238E27FC236}">
                      <a16:creationId xmlns:a16="http://schemas.microsoft.com/office/drawing/2014/main" id="{F9B8E206-FC3A-4EAA-878B-56E3E8F756CF}"/>
                    </a:ext>
                  </a:extLst>
                </p:cNvPr>
                <p:cNvSpPr/>
                <p:nvPr/>
              </p:nvSpPr>
              <p:spPr>
                <a:xfrm>
                  <a:off x="6560184" y="1981199"/>
                  <a:ext cx="680794" cy="420363"/>
                </a:xfrm>
                <a:prstGeom prst="cloud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Right Triangle 37">
                <a:extLst>
                  <a:ext uri="{FF2B5EF4-FFF2-40B4-BE49-F238E27FC236}">
                    <a16:creationId xmlns:a16="http://schemas.microsoft.com/office/drawing/2014/main" id="{A33F5697-8FC6-44F8-A905-22F93D8B5288}"/>
                  </a:ext>
                </a:extLst>
              </p:cNvPr>
              <p:cNvSpPr/>
              <p:nvPr/>
            </p:nvSpPr>
            <p:spPr>
              <a:xfrm rot="20700000">
                <a:off x="1005931" y="1651863"/>
                <a:ext cx="152400" cy="130764"/>
              </a:xfrm>
              <a:prstGeom prst="rt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ight Triangle 38">
                <a:extLst>
                  <a:ext uri="{FF2B5EF4-FFF2-40B4-BE49-F238E27FC236}">
                    <a16:creationId xmlns:a16="http://schemas.microsoft.com/office/drawing/2014/main" id="{644F8E53-3A09-402D-8AE7-66E5C39E691F}"/>
                  </a:ext>
                </a:extLst>
              </p:cNvPr>
              <p:cNvSpPr/>
              <p:nvPr/>
            </p:nvSpPr>
            <p:spPr>
              <a:xfrm rot="900000" flipH="1">
                <a:off x="1186983" y="1653877"/>
                <a:ext cx="152400" cy="130764"/>
              </a:xfrm>
              <a:prstGeom prst="rt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Speech Bubble: Rectangle with Corners Rounded 63">
              <a:extLst>
                <a:ext uri="{FF2B5EF4-FFF2-40B4-BE49-F238E27FC236}">
                  <a16:creationId xmlns:a16="http://schemas.microsoft.com/office/drawing/2014/main" id="{F8F331DC-E356-4470-88C5-48AA74FA2294}"/>
                </a:ext>
              </a:extLst>
            </p:cNvPr>
            <p:cNvSpPr/>
            <p:nvPr/>
          </p:nvSpPr>
          <p:spPr>
            <a:xfrm flipH="1">
              <a:off x="838200" y="1608196"/>
              <a:ext cx="1958523" cy="1239451"/>
            </a:xfrm>
            <a:prstGeom prst="wedgeRoundRect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 want…</a:t>
              </a:r>
            </a:p>
            <a:p>
              <a:pPr algn="ctr"/>
              <a:r>
                <a:rPr lang="en-US" dirty="0"/>
                <a:t>Product A with</a:t>
              </a:r>
            </a:p>
            <a:p>
              <a:pPr algn="ctr"/>
              <a:r>
                <a:rPr lang="en-US" dirty="0"/>
                <a:t>Features 1, 15 </a:t>
              </a:r>
            </a:p>
            <a:p>
              <a:pPr algn="ctr"/>
              <a:r>
                <a:rPr lang="en-US" dirty="0"/>
                <a:t>for $$</a:t>
              </a:r>
            </a:p>
          </p:txBody>
        </p:sp>
        <p:sp>
          <p:nvSpPr>
            <p:cNvPr id="65" name="Speech Bubble: Rectangle with Corners Rounded 64">
              <a:extLst>
                <a:ext uri="{FF2B5EF4-FFF2-40B4-BE49-F238E27FC236}">
                  <a16:creationId xmlns:a16="http://schemas.microsoft.com/office/drawing/2014/main" id="{EBD4481A-8F02-4267-98EE-22B448E5C8C9}"/>
                </a:ext>
              </a:extLst>
            </p:cNvPr>
            <p:cNvSpPr/>
            <p:nvPr/>
          </p:nvSpPr>
          <p:spPr>
            <a:xfrm>
              <a:off x="3174081" y="1601866"/>
              <a:ext cx="1958523" cy="1239451"/>
            </a:xfrm>
            <a:prstGeom prst="wedgeRoundRect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 want…</a:t>
              </a:r>
            </a:p>
            <a:p>
              <a:pPr algn="ctr"/>
              <a:r>
                <a:rPr lang="en-US" dirty="0"/>
                <a:t>Product A with</a:t>
              </a:r>
            </a:p>
            <a:p>
              <a:pPr algn="ctr"/>
              <a:r>
                <a:rPr lang="en-US" dirty="0"/>
                <a:t>Features 1, 9, 11 for $$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52600E2-E7B5-4705-86D7-A651B137B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1" y="1788666"/>
            <a:ext cx="2143125" cy="214312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85C25AA-D315-4278-AF4B-646D466B4B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019"/>
          <a:stretch/>
        </p:blipFill>
        <p:spPr>
          <a:xfrm>
            <a:off x="3145043" y="1492073"/>
            <a:ext cx="2143125" cy="197126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627C786-894C-4D1D-A00C-D6120A93A578}"/>
              </a:ext>
            </a:extLst>
          </p:cNvPr>
          <p:cNvSpPr txBox="1"/>
          <p:nvPr/>
        </p:nvSpPr>
        <p:spPr>
          <a:xfrm>
            <a:off x="7573968" y="574977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472C4"/>
                </a:solidFill>
              </a:rPr>
              <a:t>Customer 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DB8736-0636-4DDA-A827-7C8FB9B07D25}"/>
              </a:ext>
            </a:extLst>
          </p:cNvPr>
          <p:cNvSpPr txBox="1"/>
          <p:nvPr/>
        </p:nvSpPr>
        <p:spPr>
          <a:xfrm>
            <a:off x="9089552" y="573886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Customer B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63EAA12-286D-4C51-9922-078CB5850F42}"/>
              </a:ext>
            </a:extLst>
          </p:cNvPr>
          <p:cNvCxnSpPr/>
          <p:nvPr/>
        </p:nvCxnSpPr>
        <p:spPr>
          <a:xfrm>
            <a:off x="2286000" y="4030830"/>
            <a:ext cx="4933507" cy="946230"/>
          </a:xfrm>
          <a:prstGeom prst="bentConnector3">
            <a:avLst>
              <a:gd name="adj1" fmla="val 0"/>
            </a:avLst>
          </a:prstGeom>
          <a:ln w="28575">
            <a:solidFill>
              <a:srgbClr val="44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8869D32F-357F-4C1D-A9A7-ACACC7C01468}"/>
              </a:ext>
            </a:extLst>
          </p:cNvPr>
          <p:cNvCxnSpPr>
            <a:cxnSpLocks/>
          </p:cNvCxnSpPr>
          <p:nvPr/>
        </p:nvCxnSpPr>
        <p:spPr>
          <a:xfrm>
            <a:off x="1616149" y="4029769"/>
            <a:ext cx="5626768" cy="1557557"/>
          </a:xfrm>
          <a:prstGeom prst="bentConnector3">
            <a:avLst>
              <a:gd name="adj1" fmla="val -264"/>
            </a:avLst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0050EAE-CE5D-4D49-A396-4A5876C8F0D8}"/>
              </a:ext>
            </a:extLst>
          </p:cNvPr>
          <p:cNvSpPr txBox="1"/>
          <p:nvPr/>
        </p:nvSpPr>
        <p:spPr>
          <a:xfrm>
            <a:off x="3514044" y="4534374"/>
            <a:ext cx="2865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A is price sensitive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68FBE4-820F-4103-B789-5F52D1B000FC}"/>
              </a:ext>
            </a:extLst>
          </p:cNvPr>
          <p:cNvSpPr txBox="1"/>
          <p:nvPr/>
        </p:nvSpPr>
        <p:spPr>
          <a:xfrm>
            <a:off x="3495517" y="5174999"/>
            <a:ext cx="284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B is price accurate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CD443D-EB8D-4340-B176-2695CE624800}"/>
              </a:ext>
            </a:extLst>
          </p:cNvPr>
          <p:cNvSpPr txBox="1"/>
          <p:nvPr/>
        </p:nvSpPr>
        <p:spPr>
          <a:xfrm>
            <a:off x="3499243" y="3512328"/>
            <a:ext cx="303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Analyze past buying behavior*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501FCE-04F8-4743-A794-D362FB0F30F2}"/>
              </a:ext>
            </a:extLst>
          </p:cNvPr>
          <p:cNvSpPr txBox="1"/>
          <p:nvPr/>
        </p:nvSpPr>
        <p:spPr>
          <a:xfrm>
            <a:off x="3495517" y="6220741"/>
            <a:ext cx="345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*Words are free… </a:t>
            </a:r>
            <a:r>
              <a:rPr lang="en-US" i="1" dirty="0"/>
              <a:t>behavior</a:t>
            </a:r>
            <a:r>
              <a:rPr lang="en-US" dirty="0"/>
              <a:t> is truth</a:t>
            </a:r>
          </a:p>
        </p:txBody>
      </p:sp>
    </p:spTree>
    <p:extLst>
      <p:ext uri="{BB962C8B-B14F-4D97-AF65-F5344CB8AC3E}">
        <p14:creationId xmlns:p14="http://schemas.microsoft.com/office/powerpoint/2010/main" val="272315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67A84FE8354D428D2FCB6479139C81" ma:contentTypeVersion="16" ma:contentTypeDescription="Create a new document." ma:contentTypeScope="" ma:versionID="4a56262d282bb3d1ef5d0c40b6de9d78">
  <xsd:schema xmlns:xsd="http://www.w3.org/2001/XMLSchema" xmlns:xs="http://www.w3.org/2001/XMLSchema" xmlns:p="http://schemas.microsoft.com/office/2006/metadata/properties" xmlns:ns2="ffa4f0ad-ed6c-42d1-ab9a-2774eabdb648" xmlns:ns3="f6279628-45dc-47cf-909c-24c9020c8544" targetNamespace="http://schemas.microsoft.com/office/2006/metadata/properties" ma:root="true" ma:fieldsID="506045f2bff349ed890566cbb592e14a" ns2:_="" ns3:_="">
    <xsd:import namespace="ffa4f0ad-ed6c-42d1-ab9a-2774eabdb648"/>
    <xsd:import namespace="f6279628-45dc-47cf-909c-24c9020c854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4f0ad-ed6c-42d1-ab9a-2774eabdb6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79628-45dc-47cf-909c-24c9020c85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32B4CE-F58E-49FF-A0BF-7A961306F872}">
  <ds:schemaRefs>
    <ds:schemaRef ds:uri="http://purl.org/dc/dcmitype/"/>
    <ds:schemaRef ds:uri="http://www.w3.org/XML/1998/namespace"/>
    <ds:schemaRef ds:uri="http://schemas.microsoft.com/office/2006/documentManagement/types"/>
    <ds:schemaRef ds:uri="ffa4f0ad-ed6c-42d1-ab9a-2774eabdb648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6279628-45dc-47cf-909c-24c9020c8544"/>
  </ds:schemaRefs>
</ds:datastoreItem>
</file>

<file path=customXml/itemProps2.xml><?xml version="1.0" encoding="utf-8"?>
<ds:datastoreItem xmlns:ds="http://schemas.openxmlformats.org/officeDocument/2006/customXml" ds:itemID="{E741386C-182F-4D7A-A2C2-500476DEC3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1205B2-D992-4B20-8742-747D4F9130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a4f0ad-ed6c-42d1-ab9a-2774eabdb648"/>
    <ds:schemaRef ds:uri="f6279628-45dc-47cf-909c-24c9020c85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578</Words>
  <Application>Microsoft Macintosh PowerPoint</Application>
  <PresentationFormat>Widescreen</PresentationFormat>
  <Paragraphs>124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What is Conjoint Analysis?</vt:lpstr>
      <vt:lpstr>Premise</vt:lpstr>
      <vt:lpstr>Understand Stated Preference</vt:lpstr>
      <vt:lpstr>Conjoin and Assign “Part Worth” Values</vt:lpstr>
      <vt:lpstr>Offer Highest Conjoined Part-Worth Values</vt:lpstr>
      <vt:lpstr>Design the Survey</vt:lpstr>
      <vt:lpstr>Execution</vt:lpstr>
      <vt:lpstr>PowerPoint Presentation</vt:lpstr>
      <vt:lpstr>Understand Revealed Preference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Zoller, Garth</dc:creator>
  <cp:lastModifiedBy>Hom, Ivan</cp:lastModifiedBy>
  <cp:revision>5</cp:revision>
  <dcterms:created xsi:type="dcterms:W3CDTF">2019-07-18T14:25:36Z</dcterms:created>
  <dcterms:modified xsi:type="dcterms:W3CDTF">2019-12-11T17:18:13Z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0x010100D167A84FE8354D428D2FCB6479139C81</vt:lpwstr>
  </property>
</Properties>
</file>