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15" r:id="rId3"/>
  </p:sldMasterIdLst>
  <p:notesMasterIdLst>
    <p:notesMasterId r:id="rId15"/>
  </p:notesMasterIdLst>
  <p:sldIdLst>
    <p:sldId id="1799" r:id="rId4"/>
    <p:sldId id="1800" r:id="rId5"/>
    <p:sldId id="1791" r:id="rId6"/>
    <p:sldId id="1794" r:id="rId7"/>
    <p:sldId id="1795" r:id="rId8"/>
    <p:sldId id="1796" r:id="rId9"/>
    <p:sldId id="1797" r:id="rId10"/>
    <p:sldId id="1798" r:id="rId11"/>
    <p:sldId id="1792" r:id="rId12"/>
    <p:sldId id="1763" r:id="rId13"/>
    <p:sldId id="17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  <a:srgbClr val="083664"/>
    <a:srgbClr val="126EA8"/>
    <a:srgbClr val="6D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94694"/>
  </p:normalViewPr>
  <p:slideViewPr>
    <p:cSldViewPr snapToGrid="0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C1910-FB2B-49BF-A930-A1747B234C84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571E1-7BEB-4678-B8AC-1C267BB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4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to turn the business case into numbers: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dollar value in terms of business profit by increasing the yield and reducing the burden by 10%?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this across all sales, or just a specific set of markets that would limit the potential value. 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confidence level that we will achieve this level of benefit?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 business to execute using this approach?</a:t>
            </a:r>
          </a:p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IT to deliver and operate this solution?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71E1-7BEB-4678-B8AC-1C267BBEA2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2018 NetApp, Inc. All rights reserved.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—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NETAPP CONFIDENTIAL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—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A2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A2537-0790-4789-A16C-397C663A33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A2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A2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1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22953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221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270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076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1382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329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61296797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8794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053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6686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40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7296972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45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2018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165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8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7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799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3921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1193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960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87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7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90722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6485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3956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28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54168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142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59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00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4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609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038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4798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3306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2060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1085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32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00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33017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67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10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091393"/>
      </p:ext>
    </p:extLst>
  </p:cSld>
  <p:clrMapOvr>
    <a:masterClrMapping/>
  </p:clrMapOvr>
  <p:transition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            and/or its affiliates. All rights reserved.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88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01948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5525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894988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Photo_4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4568" y="1092201"/>
            <a:ext cx="4931833" cy="146049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568" y="3124200"/>
            <a:ext cx="4931833" cy="276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03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  <p15:guide id="2" orient="horz" pos="324">
          <p15:clr>
            <a:srgbClr val="FBAE40"/>
          </p15:clr>
        </p15:guide>
        <p15:guide id="3" orient="horz" pos="1068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pos="1632">
          <p15:clr>
            <a:srgbClr val="FBAE40"/>
          </p15:clr>
        </p15:guide>
        <p15:guide id="6" orient="horz" pos="936">
          <p15:clr>
            <a:srgbClr val="FBAE40"/>
          </p15:clr>
        </p15:guide>
        <p15:guide id="7" pos="262">
          <p15:clr>
            <a:srgbClr val="FBAE40"/>
          </p15:clr>
        </p15:guide>
        <p15:guide id="8" pos="2880">
          <p15:clr>
            <a:srgbClr val="FBAE40"/>
          </p15:clr>
        </p15:guide>
        <p15:guide id="9" pos="3604">
          <p15:clr>
            <a:srgbClr val="FBAE40"/>
          </p15:clr>
        </p15:guide>
        <p15:guide id="10" pos="4041">
          <p15:clr>
            <a:srgbClr val="FBAE40"/>
          </p15:clr>
        </p15:guide>
        <p15:guide id="11" pos="5376">
          <p15:clr>
            <a:srgbClr val="FBAE40"/>
          </p15:clr>
        </p15:guide>
        <p15:guide id="12" orient="horz" pos="1212">
          <p15:clr>
            <a:srgbClr val="FBAE40"/>
          </p15:clr>
        </p15:guide>
        <p15:guide id="13" orient="horz" pos="516">
          <p15:clr>
            <a:srgbClr val="FBAE40"/>
          </p15:clr>
        </p15:guide>
        <p15:guide id="14" orient="horz" pos="716">
          <p15:clr>
            <a:srgbClr val="FBAE40"/>
          </p15:clr>
        </p15:guide>
        <p15:guide id="15" orient="horz" pos="147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4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49998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6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5505109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3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67987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" y="3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2" y="4085416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199" b="0">
                <a:solidFill>
                  <a:schemeClr val="accent1"/>
                </a:solidFill>
              </a:defRPr>
            </a:lvl1pPr>
            <a:lvl2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2pPr>
            <a:lvl3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3pPr>
            <a:lvl4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4pPr>
            <a:lvl5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3" y="3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31977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6585395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5945148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2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94080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3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7" y="1733425"/>
            <a:ext cx="5743093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 startAt="5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03622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6917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9800" y="240332"/>
            <a:ext cx="9714868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51963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11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1892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4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735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471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206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0405666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1" y="1733425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3612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5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3" y="1733425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76309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7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1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41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1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27101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2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21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7384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9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941">
              <a:lnSpc>
                <a:spcPct val="95000"/>
              </a:lnSpc>
            </a:pPr>
            <a:endParaRPr lang="en-US" sz="1999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7" y="4073242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199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7" y="1466850"/>
            <a:ext cx="4113519" cy="2724150"/>
          </a:xfrm>
        </p:spPr>
        <p:txBody>
          <a:bodyPr anchor="b"/>
          <a:lstStyle>
            <a:lvl1pPr marL="0" marR="0" indent="0" algn="ctr" defTabSz="914126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1996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4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126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799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9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126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399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4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2pPr>
            <a:lvl3pPr marL="914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4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9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73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4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97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1999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732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3" y="240332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3" y="1106421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1" y="240333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4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69963" indent="-169963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279" indent="-176317">
              <a:buFont typeface="Wingdings" panose="05000000000000000000" pitchFamily="2" charset="2"/>
              <a:buChar char="§"/>
              <a:defRPr/>
            </a:lvl3pPr>
            <a:lvl4pPr marL="575014" indent="-228735">
              <a:buFont typeface="Wingdings" panose="05000000000000000000" pitchFamily="2" charset="2"/>
              <a:buChar char="§"/>
              <a:defRPr/>
            </a:lvl4pPr>
            <a:lvl5pPr marL="803750" indent="-22873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2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8912290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8" y="193678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44" indent="-117544">
              <a:lnSpc>
                <a:spcPct val="120000"/>
              </a:lnSpc>
              <a:defRPr sz="3599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8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1999" b="1" cap="none" baseline="0">
                <a:solidFill>
                  <a:schemeClr val="accent1"/>
                </a:solidFill>
              </a:defRPr>
            </a:lvl1pPr>
            <a:lvl2pPr marL="45747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2pPr>
            <a:lvl3pPr marL="9149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4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9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73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4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97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546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52473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8" y="379699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9997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1293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70995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2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3329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3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1" y="1618366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4941"/>
            <a:endParaRPr lang="en-US" sz="4399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3" y="3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7" y="622917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3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4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7"/>
            <a:ext cx="9054918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2018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16725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9F31-FE7B-4429-9B99-E3FF0E7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E42E-9248-44A8-BE05-9F8A49F9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32D3-FBFC-4B35-A570-F078887E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9F04-58C9-4878-A42E-85BD374F2AD9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EFFF-065C-40BF-B289-37082AD6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EA41-714D-4370-956E-040C36BB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34A5-62DC-4C90-9235-7D083B04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6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3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2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4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27794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640">
          <p15:clr>
            <a:srgbClr val="FBAE40"/>
          </p15:clr>
        </p15:guide>
        <p15:guide id="2" pos="105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6"/>
            <a:ext cx="6585395" cy="912741"/>
          </a:xfrm>
        </p:spPr>
        <p:txBody>
          <a:bodyPr wrap="square" lIns="91521">
            <a:noAutofit/>
          </a:bodyPr>
          <a:lstStyle>
            <a:lvl1pPr>
              <a:defRPr sz="2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5"/>
            <a:ext cx="5945148" cy="4480055"/>
          </a:xfrm>
        </p:spPr>
        <p:txBody>
          <a:bodyPr wrap="square" lIns="91521">
            <a:noAutofit/>
          </a:bodyPr>
          <a:lstStyle>
            <a:lvl1pPr marL="343102" indent="-343102">
              <a:buFont typeface="+mj-lt"/>
              <a:buAutoNum type="arabicParenR"/>
              <a:defRPr sz="2199">
                <a:solidFill>
                  <a:schemeClr val="accent1"/>
                </a:solidFill>
              </a:defRPr>
            </a:lvl1pPr>
            <a:lvl2pPr marL="571837" indent="-228735">
              <a:buClr>
                <a:schemeClr val="accent1"/>
              </a:buClr>
              <a:buFont typeface="Wingdings" panose="05000000000000000000" pitchFamily="2" charset="2"/>
              <a:buChar char="§"/>
              <a:defRPr sz="1799"/>
            </a:lvl2pPr>
            <a:lvl3pPr marL="80057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308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043" indent="-228735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21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>
                <a:solidFill>
                  <a:schemeClr val="accent1"/>
                </a:solidFill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2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941">
                <a:lnSpc>
                  <a:spcPct val="95000"/>
                </a:lnSpc>
              </a:pPr>
              <a:endParaRPr lang="en-US" sz="1899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507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7"/>
            <a:ext cx="9054918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>
                <a:solidFill>
                  <a:prstClr val="black"/>
                </a:solidFill>
              </a:rPr>
              <a:t>© 2018 NetApp, Inc. All rights reserved. 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prstClr val="black"/>
                </a:solidFill>
              </a:rPr>
              <a:t>NETAPP CONFIDENTIAL </a:t>
            </a:r>
            <a:r>
              <a:rPr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69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5497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2972689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53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             and/or its affiliates. All rights reserved.              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55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2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6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4941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6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4941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4941"/>
              <a:t>‹#›</a:t>
            </a:fld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ransition spd="med">
    <p:fade/>
  </p:transition>
  <p:hf hdr="0" dt="0"/>
  <p:txStyles>
    <p:titleStyle>
      <a:lvl1pPr algn="l" defTabSz="914941" rtl="0" eaLnBrk="1" latinLnBrk="0" hangingPunct="1">
        <a:lnSpc>
          <a:spcPct val="80000"/>
        </a:lnSpc>
        <a:spcBef>
          <a:spcPct val="0"/>
        </a:spcBef>
        <a:buNone/>
        <a:defRPr sz="2999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088" indent="-235088" algn="l" defTabSz="914941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57471" indent="-228735" algn="l" defTabSz="914941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686206" indent="-228735" algn="l" defTabSz="914941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941" indent="-228735" algn="l" defTabSz="914941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492" marR="0" indent="-171552" algn="l" defTabSz="914941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1143675" indent="-228735" algn="l" defTabSz="914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57471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14941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372410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829881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287352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744822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02292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59763" algn="l" defTabSz="914941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1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6373-1FCA-A046-A7D9-CDFE98EE3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Next Best Action Recommender POC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BC725-3C8D-3D4E-A825-4B5733E4C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AF51CD-16AC-A440-8F66-9C67FA280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39998283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1A5F3-A4FF-4CEE-8215-C08835B585C1}" type="slidenum"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2018 NetApp, Inc. All rights reserved.  — NETAPP CONFIDENTIAL — </a:t>
            </a:r>
          </a:p>
        </p:txBody>
      </p:sp>
    </p:spTree>
    <p:extLst>
      <p:ext uri="{BB962C8B-B14F-4D97-AF65-F5344CB8AC3E}">
        <p14:creationId xmlns:p14="http://schemas.microsoft.com/office/powerpoint/2010/main" val="17205969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143338"/>
            <a:ext cx="11661637" cy="400109"/>
          </a:xfrm>
        </p:spPr>
        <p:txBody>
          <a:bodyPr/>
          <a:lstStyle/>
          <a:p>
            <a:r>
              <a:rPr lang="en-US" dirty="0"/>
              <a:t>Next Best Action Data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6479B6-4E51-C24F-8029-3FA3A5CD2E18}"/>
              </a:ext>
            </a:extLst>
          </p:cNvPr>
          <p:cNvGraphicFramePr>
            <a:graphicFrameLocks noGrp="1"/>
          </p:cNvGraphicFramePr>
          <p:nvPr/>
        </p:nvGraphicFramePr>
        <p:xfrm>
          <a:off x="1" y="1161101"/>
          <a:ext cx="1205536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86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70858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4256690">
                  <a:extLst>
                    <a:ext uri="{9D8B030D-6E8A-4147-A177-3AD203B41FA5}">
                      <a16:colId xmlns:a16="http://schemas.microsoft.com/office/drawing/2014/main" val="2346689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 (</a:t>
                      </a:r>
                      <a:r>
                        <a:rPr lang="en-US" sz="1400" dirty="0" err="1"/>
                        <a:t>posix</a:t>
                      </a:r>
                      <a:r>
                        <a:rPr lang="en-US" sz="14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url_tags</a:t>
                      </a:r>
                      <a:r>
                        <a:rPr lang="en-US" sz="1400" dirty="0"/>
                        <a:t> (from Eloqua) / BU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2019-08-31T04:58:22+00:00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welcome.htm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(2019-08-31T04:59:44+00:00)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play_video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overview.htm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Product,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(2019-08-31T05:01:15+00:00)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view_product_sheet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details.htm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409903" y="703772"/>
            <a:ext cx="6307624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u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ser_browsing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activity_table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(specifically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NetApp.com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 Adobe Analytics)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728D47-468E-A04A-8B5E-4A70659BBCB7}"/>
              </a:ext>
            </a:extLst>
          </p:cNvPr>
          <p:cNvGraphicFramePr>
            <a:graphicFrameLocks noGrp="1"/>
          </p:cNvGraphicFramePr>
          <p:nvPr/>
        </p:nvGraphicFramePr>
        <p:xfrm>
          <a:off x="409902" y="3851395"/>
          <a:ext cx="57491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752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Eloqua_email_addr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ivan.hom@netapp.com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731415-39DF-5C44-BE44-0F15BD433360}"/>
              </a:ext>
            </a:extLst>
          </p:cNvPr>
          <p:cNvSpPr txBox="1"/>
          <p:nvPr/>
        </p:nvSpPr>
        <p:spPr>
          <a:xfrm>
            <a:off x="401679" y="3384486"/>
            <a:ext cx="3207929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u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ser_contact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mapping_table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(Eloqua)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56BAB58-0C31-BE48-90AF-B1B5B0DEAAF1}"/>
              </a:ext>
            </a:extLst>
          </p:cNvPr>
          <p:cNvGraphicFramePr>
            <a:graphicFrameLocks noGrp="1"/>
          </p:cNvGraphicFramePr>
          <p:nvPr/>
        </p:nvGraphicFramePr>
        <p:xfrm>
          <a:off x="401679" y="5429040"/>
          <a:ext cx="114224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97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40514127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6347124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86806080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4272317581"/>
                    </a:ext>
                  </a:extLst>
                </a:gridCol>
                <a:gridCol w="1555531">
                  <a:extLst>
                    <a:ext uri="{9D8B030D-6E8A-4147-A177-3AD203B41FA5}">
                      <a16:colId xmlns:a16="http://schemas.microsoft.com/office/drawing/2014/main" val="4151171075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4018076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Eloqua_email_addr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Company annual revenues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ivan.hom@netapp.com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$6.4B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D5604A-9C12-CB48-AEF0-A991707BBAB2}"/>
              </a:ext>
            </a:extLst>
          </p:cNvPr>
          <p:cNvSpPr txBox="1"/>
          <p:nvPr/>
        </p:nvSpPr>
        <p:spPr>
          <a:xfrm>
            <a:off x="401680" y="4971711"/>
            <a:ext cx="3148619" cy="29700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1400" dirty="0">
                <a:solidFill>
                  <a:sysClr val="windowText" lastClr="000000"/>
                </a:solidFill>
              </a:rPr>
              <a:t>c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ontact_demogra</a:t>
            </a:r>
            <a:r>
              <a:rPr lang="en-US" sz="1400" dirty="0" err="1">
                <a:solidFill>
                  <a:sysClr val="windowText" lastClr="000000"/>
                </a:solidFill>
              </a:rPr>
              <a:t>phic</a:t>
            </a:r>
            <a:r>
              <a:rPr lang="en-US" sz="1400" dirty="0">
                <a:solidFill>
                  <a:sysClr val="windowText" lastClr="000000"/>
                </a:solidFill>
              </a:rPr>
              <a:t>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table (Ascend)</a:t>
            </a:r>
          </a:p>
        </p:txBody>
      </p:sp>
    </p:spTree>
    <p:extLst>
      <p:ext uri="{BB962C8B-B14F-4D97-AF65-F5344CB8AC3E}">
        <p14:creationId xmlns:p14="http://schemas.microsoft.com/office/powerpoint/2010/main" val="277393509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369072" y="1268365"/>
            <a:ext cx="11453853" cy="17158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Analogy of Next Best Action as a Movie Recommender System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Overview of approaches to recommender systems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Collaborative Filtering: Steps 1, 2 and 3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R-code POC for Movies Recommender System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Next Step: Extracting Adobe Analytics data to </a:t>
            </a:r>
            <a:r>
              <a:rPr lang="en-US" dirty="0" err="1">
                <a:solidFill>
                  <a:sysClr val="windowText" lastClr="000000"/>
                </a:solidFill>
              </a:rPr>
              <a:t>MovieLens</a:t>
            </a:r>
            <a:r>
              <a:rPr lang="en-US" dirty="0">
                <a:solidFill>
                  <a:sysClr val="windowText" lastClr="000000"/>
                </a:solidFill>
              </a:rPr>
              <a:t> data format</a:t>
            </a:r>
          </a:p>
        </p:txBody>
      </p:sp>
    </p:spTree>
    <p:extLst>
      <p:ext uri="{BB962C8B-B14F-4D97-AF65-F5344CB8AC3E}">
        <p14:creationId xmlns:p14="http://schemas.microsoft.com/office/powerpoint/2010/main" val="54549730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Analogy of Next Best Action to a Movie Recommender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472965" y="721827"/>
            <a:ext cx="11453853" cy="34163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Next Best Action is trying to recommend content to users that will induce them to provide contact info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Similar to Netflix recommender system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Two main approaches: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Collaborative Filtering: </a:t>
            </a:r>
            <a:r>
              <a:rPr lang="en-US" b="1" dirty="0">
                <a:solidFill>
                  <a:sysClr val="windowText" lastClr="000000"/>
                </a:solidFill>
              </a:rPr>
              <a:t>based on their ratings </a:t>
            </a:r>
            <a:r>
              <a:rPr lang="en-US" dirty="0">
                <a:solidFill>
                  <a:sysClr val="windowText" lastClr="000000"/>
                </a:solidFill>
              </a:rPr>
              <a:t>of movie they have watched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Content-base: </a:t>
            </a:r>
            <a:r>
              <a:rPr lang="en-US" b="1" dirty="0">
                <a:solidFill>
                  <a:sysClr val="windowText" lastClr="000000"/>
                </a:solidFill>
              </a:rPr>
              <a:t>based on the properties</a:t>
            </a:r>
            <a:r>
              <a:rPr lang="en-US" dirty="0">
                <a:solidFill>
                  <a:sysClr val="windowText" lastClr="000000"/>
                </a:solidFill>
              </a:rPr>
              <a:t> of the movies they have watched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 err="1">
                <a:solidFill>
                  <a:sysClr val="windowText" lastClr="000000"/>
                </a:solidFill>
              </a:rPr>
              <a:t>MovieLens</a:t>
            </a:r>
            <a:r>
              <a:rPr lang="en-US" dirty="0">
                <a:solidFill>
                  <a:sysClr val="windowText" lastClr="000000"/>
                </a:solidFill>
              </a:rPr>
              <a:t> is a popular movie database for recommender systems (small subset)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Based on 610 users and 9742 movies</a:t>
            </a:r>
          </a:p>
          <a:p>
            <a:pPr marL="285750" marR="0" indent="-28575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Ratings given by the users (Note missing ratings by ?)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D3F9C9-EC95-9442-9B14-E273FB1F2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53544"/>
              </p:ext>
            </p:extLst>
          </p:nvPr>
        </p:nvGraphicFramePr>
        <p:xfrm>
          <a:off x="567557" y="4138147"/>
          <a:ext cx="9098455" cy="2545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63879843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150962425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3634920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25697419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153645673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616148779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12050367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9676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Little Mermaid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Jason 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Aladdin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Mission 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James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0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91008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Collaborative Filtering: Step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0" y="824598"/>
            <a:ext cx="11973149" cy="367946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Step 1)</a:t>
            </a:r>
            <a:r>
              <a:rPr lang="en-US" dirty="0">
                <a:solidFill>
                  <a:sysClr val="windowText" lastClr="000000"/>
                </a:solidFill>
              </a:rPr>
              <a:t> Find people with similar ratings as you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Approach : Calculate the correlation coefficient between each pair of users.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Use cosine similarity metric: range [0, 1] where 0 is no alignment and 1 is perfect alignment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COS(angle) = A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B / ||A||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||B||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COS(Mary . Joe) = (5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5) + (1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1) + (2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1) + (2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2) + (4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5)/sqrt(5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+ 1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+ 4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 2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+ 2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+ 4</a:t>
            </a:r>
            <a:r>
              <a:rPr lang="en-US" baseline="30000" dirty="0">
                <a:solidFill>
                  <a:sysClr val="windowText" lastClr="000000"/>
                </a:solidFill>
              </a:rPr>
              <a:t>2)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sqrt(5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+ 1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+ 1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+ 2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+ 5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 +4</a:t>
            </a:r>
            <a:r>
              <a:rPr lang="en-US" baseline="30000" dirty="0">
                <a:solidFill>
                  <a:sysClr val="windowText" lastClr="000000"/>
                </a:solidFill>
              </a:rPr>
              <a:t>2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</a:rPr>
              <a:t>= 32 / sqrt(66)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sqrt(72) = 32 / (8.12 </a:t>
            </a:r>
            <a:r>
              <a:rPr lang="en-US" baseline="30000" dirty="0">
                <a:solidFill>
                  <a:sysClr val="windowText" lastClr="000000"/>
                </a:solidFill>
              </a:rPr>
              <a:t>.</a:t>
            </a:r>
            <a:r>
              <a:rPr lang="en-US" dirty="0">
                <a:solidFill>
                  <a:sysClr val="windowText" lastClr="000000"/>
                </a:solidFill>
              </a:rPr>
              <a:t> 8.48) = .46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ysClr val="windowText" lastClr="000000"/>
                </a:solidFill>
              </a:rPr>
              <a:t>Tom and Stuart have similar ratings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ysClr val="windowText" lastClr="000000"/>
                </a:solidFill>
              </a:rPr>
              <a:t>Mary, Joe and Amy have similar ratings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4E25FD-9ED6-C745-B249-FED305E6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76169"/>
              </p:ext>
            </p:extLst>
          </p:nvPr>
        </p:nvGraphicFramePr>
        <p:xfrm>
          <a:off x="802290" y="4219610"/>
          <a:ext cx="9098455" cy="2545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63879843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150962425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3634920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25697419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153645673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616148779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12050367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9676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Little Mermaid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Jason 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Aladdin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Mission 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James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0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3357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C6A3A4E0-378C-1644-86FE-46431818F023}"/>
              </a:ext>
            </a:extLst>
          </p:cNvPr>
          <p:cNvSpPr/>
          <p:nvPr/>
        </p:nvSpPr>
        <p:spPr>
          <a:xfrm>
            <a:off x="515007" y="4855779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9C5FF9-B3E8-404E-9836-9D3A1886C38E}"/>
              </a:ext>
            </a:extLst>
          </p:cNvPr>
          <p:cNvSpPr/>
          <p:nvPr/>
        </p:nvSpPr>
        <p:spPr>
          <a:xfrm>
            <a:off x="409902" y="5973786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AF191-D589-BE4E-B37A-9DF246FBA5E8}"/>
              </a:ext>
            </a:extLst>
          </p:cNvPr>
          <p:cNvSpPr/>
          <p:nvPr/>
        </p:nvSpPr>
        <p:spPr>
          <a:xfrm>
            <a:off x="409902" y="5253534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1B1056-BEA0-3A44-B8FC-FD6571F3BCC6}"/>
              </a:ext>
            </a:extLst>
          </p:cNvPr>
          <p:cNvSpPr/>
          <p:nvPr/>
        </p:nvSpPr>
        <p:spPr>
          <a:xfrm>
            <a:off x="532524" y="5624194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F7E3F3-722E-3E4D-A5D8-77DA9645C16C}"/>
              </a:ext>
            </a:extLst>
          </p:cNvPr>
          <p:cNvSpPr/>
          <p:nvPr/>
        </p:nvSpPr>
        <p:spPr>
          <a:xfrm>
            <a:off x="532524" y="6328851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20065979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Collaborative Filtering: 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152398" y="1082328"/>
            <a:ext cx="11887202" cy="2319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Step 2) </a:t>
            </a:r>
            <a:r>
              <a:rPr lang="en-US" dirty="0">
                <a:solidFill>
                  <a:sysClr val="windowText" lastClr="000000"/>
                </a:solidFill>
              </a:rPr>
              <a:t>Need to predict the ratings of movies they haven’t watched yet (fill in ?)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Approach</a:t>
            </a:r>
            <a:r>
              <a:rPr lang="en-US" dirty="0">
                <a:solidFill>
                  <a:sysClr val="windowText" lastClr="000000"/>
                </a:solidFill>
              </a:rPr>
              <a:t>: Use ratings of similar users to fill in missing movies ratings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Missing values = SUM ((user that did review the movie) X (COS similarity between each user and user of interest)) / 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(sum of COS similarity with all users)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18BC7C-E50E-E04D-B808-83442362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69669"/>
              </p:ext>
            </p:extLst>
          </p:nvPr>
        </p:nvGraphicFramePr>
        <p:xfrm>
          <a:off x="949435" y="3704603"/>
          <a:ext cx="9098455" cy="2545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63879843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150962425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23634920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25697419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1536456731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616148779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120503677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1967601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Little Mermaid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Jason 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Lion 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Aladdin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Mission Impossible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James Bond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0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33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C536B12-C7F9-4C47-B78A-D26E20598FEA}"/>
              </a:ext>
            </a:extLst>
          </p:cNvPr>
          <p:cNvSpPr/>
          <p:nvPr/>
        </p:nvSpPr>
        <p:spPr>
          <a:xfrm>
            <a:off x="662152" y="4340772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7525A6-5D4B-B442-87FC-3A69297DAE2D}"/>
              </a:ext>
            </a:extLst>
          </p:cNvPr>
          <p:cNvSpPr/>
          <p:nvPr/>
        </p:nvSpPr>
        <p:spPr>
          <a:xfrm>
            <a:off x="557047" y="5458779"/>
            <a:ext cx="9637986" cy="40990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B97037-4A97-A14E-8E5C-C912F50AA8F6}"/>
              </a:ext>
            </a:extLst>
          </p:cNvPr>
          <p:cNvSpPr/>
          <p:nvPr/>
        </p:nvSpPr>
        <p:spPr>
          <a:xfrm>
            <a:off x="557047" y="4738527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D75813-24DB-894A-8E8A-A30E1F0D1FF9}"/>
              </a:ext>
            </a:extLst>
          </p:cNvPr>
          <p:cNvSpPr/>
          <p:nvPr/>
        </p:nvSpPr>
        <p:spPr>
          <a:xfrm>
            <a:off x="679669" y="5109187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3027CC-DA42-7347-8668-881529DA6038}"/>
              </a:ext>
            </a:extLst>
          </p:cNvPr>
          <p:cNvSpPr/>
          <p:nvPr/>
        </p:nvSpPr>
        <p:spPr>
          <a:xfrm>
            <a:off x="679669" y="5813844"/>
            <a:ext cx="9637986" cy="409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71540289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Collaborative Filtering: 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557047" y="1100200"/>
            <a:ext cx="8402222" cy="307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Step 3)</a:t>
            </a:r>
            <a:r>
              <a:rPr lang="en-US" dirty="0">
                <a:solidFill>
                  <a:sysClr val="windowText" lastClr="000000"/>
                </a:solidFill>
              </a:rPr>
              <a:t> Recommend top 3 movies for each user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</a:rPr>
              <a:t>Approach</a:t>
            </a:r>
            <a:r>
              <a:rPr lang="en-US" dirty="0">
                <a:solidFill>
                  <a:sysClr val="windowText" lastClr="000000"/>
                </a:solidFill>
              </a:rPr>
              <a:t> : Sort the top ranked movies for each row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Tom : Little Mermaid, Aladdin and Lion King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Mary : Avengers, Mission Impossible and James Bong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Joe : Avengers, Mission Impossible and Jason Bourne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Stuart : Little Mermaid, Lion King and Aladdin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Amy : Jason Bourne, Mission Impossible and James Bond</a:t>
            </a:r>
          </a:p>
        </p:txBody>
      </p:sp>
    </p:spTree>
    <p:extLst>
      <p:ext uri="{BB962C8B-B14F-4D97-AF65-F5344CB8AC3E}">
        <p14:creationId xmlns:p14="http://schemas.microsoft.com/office/powerpoint/2010/main" val="206856153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R-code POC of Movie Recommender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557046" y="1100200"/>
            <a:ext cx="106049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load packages</a:t>
            </a:r>
          </a:p>
          <a:p>
            <a:r>
              <a:rPr lang="en-US" dirty="0"/>
              <a:t>library(</a:t>
            </a:r>
            <a:r>
              <a:rPr lang="en-US" dirty="0" err="1"/>
              <a:t>recommenderlab</a:t>
            </a:r>
            <a:r>
              <a:rPr lang="en-US" dirty="0"/>
              <a:t>)</a:t>
            </a:r>
          </a:p>
          <a:p>
            <a:r>
              <a:rPr lang="en-US" dirty="0"/>
              <a:t>library(reshape2)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stringi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load movie and ratings files</a:t>
            </a:r>
          </a:p>
          <a:p>
            <a:r>
              <a:rPr lang="en-US" dirty="0"/>
              <a:t>movies=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movies.csv</a:t>
            </a:r>
            <a:r>
              <a:rPr lang="en-US" dirty="0"/>
              <a:t>")</a:t>
            </a:r>
          </a:p>
          <a:p>
            <a:r>
              <a:rPr lang="en-US" dirty="0"/>
              <a:t>ratings=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ratings.csv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format dataset</a:t>
            </a:r>
          </a:p>
          <a:p>
            <a:r>
              <a:rPr lang="en-US" dirty="0" err="1"/>
              <a:t>ratingmat</a:t>
            </a:r>
            <a:r>
              <a:rPr lang="en-US" dirty="0"/>
              <a:t> = </a:t>
            </a:r>
            <a:r>
              <a:rPr lang="en-US" dirty="0" err="1"/>
              <a:t>dcast</a:t>
            </a:r>
            <a:r>
              <a:rPr lang="en-US" dirty="0"/>
              <a:t>(ratings, </a:t>
            </a:r>
            <a:r>
              <a:rPr lang="en-US" dirty="0" err="1"/>
              <a:t>userId~movieId</a:t>
            </a:r>
            <a:r>
              <a:rPr lang="en-US" dirty="0"/>
              <a:t>, </a:t>
            </a:r>
            <a:r>
              <a:rPr lang="en-US" dirty="0" err="1"/>
              <a:t>value.var</a:t>
            </a:r>
            <a:r>
              <a:rPr lang="en-US" dirty="0"/>
              <a:t> = "rating", </a:t>
            </a:r>
            <a:r>
              <a:rPr lang="en-US" dirty="0" err="1"/>
              <a:t>na.rm</a:t>
            </a:r>
            <a:r>
              <a:rPr lang="en-US" dirty="0"/>
              <a:t>=FALSE)</a:t>
            </a:r>
          </a:p>
          <a:p>
            <a:r>
              <a:rPr lang="en-US" dirty="0" err="1"/>
              <a:t>ratingmat</a:t>
            </a:r>
            <a:r>
              <a:rPr lang="en-US" dirty="0"/>
              <a:t> = as(</a:t>
            </a:r>
            <a:r>
              <a:rPr lang="en-US" dirty="0" err="1"/>
              <a:t>ratingmat</a:t>
            </a:r>
            <a:r>
              <a:rPr lang="en-US" dirty="0"/>
              <a:t>, "</a:t>
            </a:r>
            <a:r>
              <a:rPr lang="en-US" dirty="0" err="1"/>
              <a:t>realRatingMatrix</a:t>
            </a:r>
            <a:r>
              <a:rPr lang="en-US" dirty="0"/>
              <a:t>")</a:t>
            </a:r>
          </a:p>
          <a:p>
            <a:r>
              <a:rPr lang="en-US" dirty="0" err="1"/>
              <a:t>ratingmat</a:t>
            </a:r>
            <a:r>
              <a:rPr lang="en-US" dirty="0"/>
              <a:t> = normalize(</a:t>
            </a:r>
            <a:r>
              <a:rPr lang="en-US" dirty="0" err="1"/>
              <a:t>ratingmat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create recommender</a:t>
            </a:r>
          </a:p>
          <a:p>
            <a:r>
              <a:rPr lang="en-US" dirty="0" err="1"/>
              <a:t>rec_mod</a:t>
            </a:r>
            <a:r>
              <a:rPr lang="en-US" dirty="0"/>
              <a:t> = Recommender(</a:t>
            </a:r>
            <a:r>
              <a:rPr lang="en-US" dirty="0" err="1"/>
              <a:t>ratingmat</a:t>
            </a:r>
            <a:r>
              <a:rPr lang="en-US" dirty="0"/>
              <a:t>, method = "UBCF", param=list(method="Cosine",</a:t>
            </a:r>
            <a:r>
              <a:rPr lang="en-US" dirty="0" err="1"/>
              <a:t>nn</a:t>
            </a:r>
            <a:r>
              <a:rPr lang="en-US" dirty="0"/>
              <a:t>=10))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8750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81" y="395586"/>
            <a:ext cx="11661637" cy="400109"/>
          </a:xfrm>
        </p:spPr>
        <p:txBody>
          <a:bodyPr/>
          <a:lstStyle/>
          <a:p>
            <a:r>
              <a:rPr lang="en-US" dirty="0"/>
              <a:t>R-code POC of Movie Recommender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4826E-3B22-4142-A8EE-EF8371BBDADF}"/>
              </a:ext>
            </a:extLst>
          </p:cNvPr>
          <p:cNvSpPr txBox="1"/>
          <p:nvPr/>
        </p:nvSpPr>
        <p:spPr>
          <a:xfrm>
            <a:off x="557047" y="1100200"/>
            <a:ext cx="184731" cy="6955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ABA0E-04E4-7344-B7B6-22D7EA8671D4}"/>
              </a:ext>
            </a:extLst>
          </p:cNvPr>
          <p:cNvSpPr/>
          <p:nvPr/>
        </p:nvSpPr>
        <p:spPr>
          <a:xfrm>
            <a:off x="557046" y="1100200"/>
            <a:ext cx="116349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get top 5 movies for user 1</a:t>
            </a:r>
          </a:p>
          <a:p>
            <a:r>
              <a:rPr lang="en-US" dirty="0"/>
              <a:t>Top_5_pred = predict(</a:t>
            </a:r>
            <a:r>
              <a:rPr lang="en-US" dirty="0" err="1"/>
              <a:t>rec_mod</a:t>
            </a:r>
            <a:r>
              <a:rPr lang="en-US" dirty="0"/>
              <a:t>, </a:t>
            </a:r>
            <a:r>
              <a:rPr lang="en-US" dirty="0" err="1"/>
              <a:t>ratingmat</a:t>
            </a:r>
            <a:r>
              <a:rPr lang="en-US" dirty="0"/>
              <a:t>[1], n=5)</a:t>
            </a:r>
          </a:p>
          <a:p>
            <a:r>
              <a:rPr lang="en-US" dirty="0"/>
              <a:t>Top_5_List = as(Top_5_pred, "list")</a:t>
            </a:r>
          </a:p>
          <a:p>
            <a:r>
              <a:rPr lang="en-US" dirty="0"/>
              <a:t>Top_5_df=</a:t>
            </a:r>
            <a:r>
              <a:rPr lang="en-US" dirty="0" err="1"/>
              <a:t>data.frame</a:t>
            </a:r>
            <a:r>
              <a:rPr lang="en-US" dirty="0"/>
              <a:t>(Top_5_List)</a:t>
            </a:r>
          </a:p>
          <a:p>
            <a:r>
              <a:rPr lang="en-US" dirty="0" err="1"/>
              <a:t>colnames</a:t>
            </a:r>
            <a:r>
              <a:rPr lang="en-US" dirty="0"/>
              <a:t>(Top_5_df)="</a:t>
            </a:r>
            <a:r>
              <a:rPr lang="en-US" dirty="0" err="1"/>
              <a:t>movieId</a:t>
            </a:r>
            <a:r>
              <a:rPr lang="en-US" dirty="0"/>
              <a:t>"</a:t>
            </a:r>
          </a:p>
          <a:p>
            <a:r>
              <a:rPr lang="en-US" dirty="0"/>
              <a:t>Top_5_df$movieId=</a:t>
            </a:r>
            <a:r>
              <a:rPr lang="en-US" dirty="0" err="1"/>
              <a:t>as.numeric</a:t>
            </a:r>
            <a:r>
              <a:rPr lang="en-US" dirty="0"/>
              <a:t>(levels(Top_5_df$movieId))</a:t>
            </a:r>
          </a:p>
          <a:p>
            <a:r>
              <a:rPr lang="en-US" dirty="0"/>
              <a:t>names=</a:t>
            </a:r>
            <a:r>
              <a:rPr lang="en-US" dirty="0" err="1"/>
              <a:t>left_join</a:t>
            </a:r>
            <a:r>
              <a:rPr lang="en-US" dirty="0"/>
              <a:t>(Top_5_df, movies, by="</a:t>
            </a:r>
            <a:r>
              <a:rPr lang="en-US" dirty="0" err="1"/>
              <a:t>movieId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names</a:t>
            </a:r>
          </a:p>
          <a:p>
            <a:r>
              <a:rPr lang="en-US" b="1" dirty="0" err="1"/>
              <a:t>movieId</a:t>
            </a:r>
            <a:r>
              <a:rPr lang="en-US" b="1" dirty="0"/>
              <a:t>		title    					genres</a:t>
            </a:r>
          </a:p>
          <a:p>
            <a:r>
              <a:rPr lang="en-US" dirty="0"/>
              <a:t>1688		Anastasia (1997)				</a:t>
            </a:r>
            <a:r>
              <a:rPr lang="en-US" dirty="0" err="1"/>
              <a:t>Adventure|Animation|Children|Drama|Musical</a:t>
            </a:r>
            <a:endParaRPr lang="en-US" dirty="0"/>
          </a:p>
          <a:p>
            <a:r>
              <a:rPr lang="en-US" dirty="0"/>
              <a:t>4171		Long Night's Journey Into Day (2000)    	Documentary</a:t>
            </a:r>
          </a:p>
          <a:p>
            <a:r>
              <a:rPr lang="en-US" dirty="0"/>
              <a:t>5135		Monsoon Wedding (2001)    		</a:t>
            </a:r>
            <a:r>
              <a:rPr lang="en-US" dirty="0" err="1"/>
              <a:t>Comedy|Romance</a:t>
            </a:r>
            <a:endParaRPr lang="en-US" dirty="0"/>
          </a:p>
          <a:p>
            <a:r>
              <a:rPr lang="en-US" dirty="0"/>
              <a:t>58		Postman, The (</a:t>
            </a:r>
            <a:r>
              <a:rPr lang="en-US" dirty="0" err="1"/>
              <a:t>Postino</a:t>
            </a:r>
            <a:r>
              <a:rPr lang="en-US" dirty="0"/>
              <a:t>, Il) (1994)		</a:t>
            </a:r>
            <a:r>
              <a:rPr lang="en-US" dirty="0" err="1"/>
              <a:t>Comedy|Drama|Romance</a:t>
            </a:r>
            <a:endParaRPr lang="en-US" dirty="0"/>
          </a:p>
          <a:p>
            <a:r>
              <a:rPr lang="en-US" dirty="0"/>
              <a:t>867                       Carpool (1996)    				</a:t>
            </a:r>
            <a:r>
              <a:rPr lang="en-US" dirty="0" err="1"/>
              <a:t>Comedy|Crime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7404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CA957-FFCD-49BD-81B6-6D6F8CC9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31" y="143338"/>
            <a:ext cx="11928969" cy="400109"/>
          </a:xfrm>
        </p:spPr>
        <p:txBody>
          <a:bodyPr/>
          <a:lstStyle/>
          <a:p>
            <a:r>
              <a:rPr lang="en-US" dirty="0"/>
              <a:t>Next Step: Extracting Adobe Analytics data to </a:t>
            </a:r>
            <a:r>
              <a:rPr lang="en-US" dirty="0" err="1"/>
              <a:t>MovieLens</a:t>
            </a:r>
            <a:r>
              <a:rPr lang="en-US" dirty="0"/>
              <a:t> data format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263E34-EB33-884A-B344-49749199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08256"/>
              </p:ext>
            </p:extLst>
          </p:nvPr>
        </p:nvGraphicFramePr>
        <p:xfrm>
          <a:off x="263031" y="1222820"/>
          <a:ext cx="4771423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02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1143451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090323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1471447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movieId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964982703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964981247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964982224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964983815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205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27A2A3-525D-FF49-9523-A774E39DF62C}"/>
              </a:ext>
            </a:extLst>
          </p:cNvPr>
          <p:cNvSpPr txBox="1"/>
          <p:nvPr/>
        </p:nvSpPr>
        <p:spPr>
          <a:xfrm>
            <a:off x="168164" y="702301"/>
            <a:ext cx="1287532" cy="35548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 err="1">
                <a:solidFill>
                  <a:sysClr val="windowText" lastClr="000000"/>
                </a:solidFill>
              </a:rPr>
              <a:t>ratings.csv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F6433-8266-7448-8FD6-5E2C69AD868B}"/>
              </a:ext>
            </a:extLst>
          </p:cNvPr>
          <p:cNvSpPr txBox="1"/>
          <p:nvPr/>
        </p:nvSpPr>
        <p:spPr>
          <a:xfrm>
            <a:off x="168164" y="6416502"/>
            <a:ext cx="3583097" cy="35548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>
                <a:solidFill>
                  <a:sysClr val="windowText" lastClr="000000"/>
                </a:solidFill>
              </a:rPr>
              <a:t>Adobe Analytics browsing activity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885E09-6487-F349-9F19-549DF6A5B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67853"/>
              </p:ext>
            </p:extLst>
          </p:nvPr>
        </p:nvGraphicFramePr>
        <p:xfrm>
          <a:off x="66166" y="4370491"/>
          <a:ext cx="1205536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286">
                  <a:extLst>
                    <a:ext uri="{9D8B030D-6E8A-4147-A177-3AD203B41FA5}">
                      <a16:colId xmlns:a16="http://schemas.microsoft.com/office/drawing/2014/main" val="1590217306"/>
                    </a:ext>
                  </a:extLst>
                </a:gridCol>
                <a:gridCol w="2970858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4256690">
                  <a:extLst>
                    <a:ext uri="{9D8B030D-6E8A-4147-A177-3AD203B41FA5}">
                      <a16:colId xmlns:a16="http://schemas.microsoft.com/office/drawing/2014/main" val="23466892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Adobe_master_cookie_id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 (</a:t>
                      </a:r>
                      <a:r>
                        <a:rPr lang="en-US" sz="1400" dirty="0" err="1"/>
                        <a:t>posix</a:t>
                      </a:r>
                      <a:r>
                        <a:rPr lang="en-US" sz="1400" dirty="0"/>
                        <a:t>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url_tags</a:t>
                      </a:r>
                      <a:r>
                        <a:rPr lang="en-US" sz="1400" dirty="0"/>
                        <a:t> (from Eloqua) / BU categorization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2019-08-31T04:58:22+00:00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welcome.htm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(2019-08-31T04:59:44+00:00)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play_video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overview.htm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Product,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(2019-08-31T05:01:15+00:00)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view_product_sheet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</a:t>
                      </a:r>
                      <a:r>
                        <a:rPr lang="en-US" sz="1400" dirty="0" err="1"/>
                        <a:t>www.netapp.com</a:t>
                      </a:r>
                      <a:r>
                        <a:rPr lang="en-US" sz="1400" dirty="0"/>
                        <a:t>/products/</a:t>
                      </a: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details.htm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Solidfire</a:t>
                      </a:r>
                      <a:r>
                        <a:rPr lang="en-US" sz="1400" dirty="0"/>
                        <a:t>,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034A6A-BC2D-DB4F-98C3-C5E6C9EF5094}"/>
              </a:ext>
            </a:extLst>
          </p:cNvPr>
          <p:cNvCxnSpPr>
            <a:cxnSpLocks/>
          </p:cNvCxnSpPr>
          <p:nvPr/>
        </p:nvCxnSpPr>
        <p:spPr>
          <a:xfrm flipV="1">
            <a:off x="329831" y="3053220"/>
            <a:ext cx="420414" cy="122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97C2A8-D0EA-3448-B001-A4BBD2FA4E2A}"/>
              </a:ext>
            </a:extLst>
          </p:cNvPr>
          <p:cNvCxnSpPr>
            <a:cxnSpLocks/>
          </p:cNvCxnSpPr>
          <p:nvPr/>
        </p:nvCxnSpPr>
        <p:spPr>
          <a:xfrm flipH="1" flipV="1">
            <a:off x="1847644" y="3064546"/>
            <a:ext cx="3186810" cy="121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F612D-B9C2-1B4D-8169-4BB632BD2E82}"/>
              </a:ext>
            </a:extLst>
          </p:cNvPr>
          <p:cNvCxnSpPr>
            <a:cxnSpLocks/>
          </p:cNvCxnSpPr>
          <p:nvPr/>
        </p:nvCxnSpPr>
        <p:spPr>
          <a:xfrm flipV="1">
            <a:off x="3497083" y="3109977"/>
            <a:ext cx="741696" cy="113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79A817-6260-2648-9539-201D03063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16788"/>
              </p:ext>
            </p:extLst>
          </p:nvPr>
        </p:nvGraphicFramePr>
        <p:xfrm>
          <a:off x="5528441" y="1222820"/>
          <a:ext cx="6396226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1">
                  <a:extLst>
                    <a:ext uri="{9D8B030D-6E8A-4147-A177-3AD203B41FA5}">
                      <a16:colId xmlns:a16="http://schemas.microsoft.com/office/drawing/2014/main" val="3892821620"/>
                    </a:ext>
                  </a:extLst>
                </a:gridCol>
                <a:gridCol w="2451713">
                  <a:extLst>
                    <a:ext uri="{9D8B030D-6E8A-4147-A177-3AD203B41FA5}">
                      <a16:colId xmlns:a16="http://schemas.microsoft.com/office/drawing/2014/main" val="592901840"/>
                    </a:ext>
                  </a:extLst>
                </a:gridCol>
                <a:gridCol w="3019602">
                  <a:extLst>
                    <a:ext uri="{9D8B030D-6E8A-4147-A177-3AD203B41FA5}">
                      <a16:colId xmlns:a16="http://schemas.microsoft.com/office/drawing/2014/main" val="2397135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movieId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8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 Story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Adventure|Animation|Children|Comedy|Fantasy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3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Jumanji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Adventure|Children|Fantasy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6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Grumpier Old Men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Comedy|Romance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Waiting to </a:t>
                      </a:r>
                      <a:r>
                        <a:rPr lang="en-US" sz="1400" dirty="0" err="1"/>
                        <a:t>Exhald</a:t>
                      </a:r>
                      <a:r>
                        <a:rPr lang="en-US" sz="1400" dirty="0"/>
                        <a:t>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Comedy|Drama|Romance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2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Father of the Bride Part II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1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 (1995)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Action|Crime|Thriller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54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A49F63-D085-9741-AFCA-9AA243B39843}"/>
              </a:ext>
            </a:extLst>
          </p:cNvPr>
          <p:cNvSpPr txBox="1"/>
          <p:nvPr/>
        </p:nvSpPr>
        <p:spPr>
          <a:xfrm>
            <a:off x="5430846" y="702301"/>
            <a:ext cx="1326004" cy="35548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dirty="0" err="1">
                <a:solidFill>
                  <a:sysClr val="windowText" lastClr="000000"/>
                </a:solidFill>
              </a:rPr>
              <a:t>movies.csv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04BD1E-F9B1-3149-9307-286C76958004}"/>
              </a:ext>
            </a:extLst>
          </p:cNvPr>
          <p:cNvCxnSpPr>
            <a:cxnSpLocks/>
          </p:cNvCxnSpPr>
          <p:nvPr/>
        </p:nvCxnSpPr>
        <p:spPr>
          <a:xfrm flipH="1" flipV="1">
            <a:off x="10615448" y="4045660"/>
            <a:ext cx="178676" cy="25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B5C87-7CBC-D14D-B76F-815DA6A5D919}"/>
              </a:ext>
            </a:extLst>
          </p:cNvPr>
          <p:cNvCxnSpPr>
            <a:cxnSpLocks/>
          </p:cNvCxnSpPr>
          <p:nvPr/>
        </p:nvCxnSpPr>
        <p:spPr>
          <a:xfrm flipV="1">
            <a:off x="5189093" y="4047472"/>
            <a:ext cx="518024" cy="2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460500-BA79-6743-9A41-1C86447A56D8}"/>
              </a:ext>
            </a:extLst>
          </p:cNvPr>
          <p:cNvCxnSpPr>
            <a:cxnSpLocks/>
          </p:cNvCxnSpPr>
          <p:nvPr/>
        </p:nvCxnSpPr>
        <p:spPr>
          <a:xfrm flipV="1">
            <a:off x="7378262" y="4040640"/>
            <a:ext cx="132157" cy="26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79379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1_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13436</TotalTime>
  <Words>1256</Words>
  <Application>Microsoft Macintosh PowerPoint</Application>
  <PresentationFormat>Widescreen</PresentationFormat>
  <Paragraphs>408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Ciscolight</vt:lpstr>
      <vt:lpstr>CiscoSans ExtraLight</vt:lpstr>
      <vt:lpstr>CiscoSansTT ExtraLight</vt:lpstr>
      <vt:lpstr>Wingdings</vt:lpstr>
      <vt:lpstr>Light</vt:lpstr>
      <vt:lpstr>Blue theme 2015 16x9</vt:lpstr>
      <vt:lpstr>1_Light</vt:lpstr>
      <vt:lpstr>Marketing Next Best Action Recommender POC </vt:lpstr>
      <vt:lpstr>Overview</vt:lpstr>
      <vt:lpstr>Analogy of Next Best Action to a Movie Recommender System</vt:lpstr>
      <vt:lpstr>Collaborative Filtering: Step 1</vt:lpstr>
      <vt:lpstr>Collaborative Filtering: Step 2</vt:lpstr>
      <vt:lpstr>Collaborative Filtering: Step 3</vt:lpstr>
      <vt:lpstr>R-code POC of Movie Recommender System</vt:lpstr>
      <vt:lpstr>R-code POC of Movie Recommender System</vt:lpstr>
      <vt:lpstr>Next Step: Extracting Adobe Analytics data to MovieLens data format</vt:lpstr>
      <vt:lpstr>PowerPoint Presentation</vt:lpstr>
      <vt:lpstr>Next Best Action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Slide</dc:title>
  <dc:creator>Wilson, James</dc:creator>
  <cp:lastModifiedBy>Hom, Ivan</cp:lastModifiedBy>
  <cp:revision>185</cp:revision>
  <dcterms:created xsi:type="dcterms:W3CDTF">2019-02-04T19:23:54Z</dcterms:created>
  <dcterms:modified xsi:type="dcterms:W3CDTF">2019-10-15T03:07:49Z</dcterms:modified>
</cp:coreProperties>
</file>