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715" r:id="rId3"/>
  </p:sldMasterIdLst>
  <p:notesMasterIdLst>
    <p:notesMasterId r:id="rId20"/>
  </p:notesMasterIdLst>
  <p:sldIdLst>
    <p:sldId id="1799" r:id="rId4"/>
    <p:sldId id="1800" r:id="rId5"/>
    <p:sldId id="1801" r:id="rId6"/>
    <p:sldId id="1803" r:id="rId7"/>
    <p:sldId id="1804" r:id="rId8"/>
    <p:sldId id="1806" r:id="rId9"/>
    <p:sldId id="1802" r:id="rId10"/>
    <p:sldId id="1791" r:id="rId11"/>
    <p:sldId id="1794" r:id="rId12"/>
    <p:sldId id="1795" r:id="rId13"/>
    <p:sldId id="1796" r:id="rId14"/>
    <p:sldId id="1797" r:id="rId15"/>
    <p:sldId id="1798" r:id="rId16"/>
    <p:sldId id="1792" r:id="rId17"/>
    <p:sldId id="1763" r:id="rId18"/>
    <p:sldId id="17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C5"/>
    <a:srgbClr val="083664"/>
    <a:srgbClr val="126EA8"/>
    <a:srgbClr val="6D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/>
    <p:restoredTop sz="94694"/>
  </p:normalViewPr>
  <p:slideViewPr>
    <p:cSldViewPr snapToGrid="0">
      <p:cViewPr varScale="1">
        <p:scale>
          <a:sx n="134" d="100"/>
          <a:sy n="134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C1910-FB2B-49BF-A930-A1747B234C84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571E1-7BEB-4678-B8AC-1C267BB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4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2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0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38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2018 NetApp, Inc. All rights reserved.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—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NETAPP CONFIDENTIAL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— 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A2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A2537-0790-4789-A16C-397C663A33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A2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118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9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2018 NetApp, Inc. All rights reserved.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—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NETAPP CONFIDENTIAL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— 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A2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A2537-0790-4789-A16C-397C663A33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A2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2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4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5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2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22953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221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42709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 hasCustomPrompt="1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076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1382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1688" y="1371600"/>
            <a:ext cx="4113517" cy="4112446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5216">
              <a:lnSpc>
                <a:spcPct val="95000"/>
              </a:lnSpc>
            </a:pPr>
            <a:endParaRPr lang="en-US" sz="2000" err="1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/>
          </p:nvPr>
        </p:nvSpPr>
        <p:spPr>
          <a:xfrm>
            <a:off x="1381686" y="4073240"/>
            <a:ext cx="4113519" cy="545143"/>
          </a:xfrm>
        </p:spPr>
        <p:txBody>
          <a:bodyPr anchor="t" anchorCtr="0"/>
          <a:lstStyle>
            <a:lvl1pPr marL="0" indent="0" algn="ctr">
              <a:buNone/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rgbClr val="5AC0ED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1686" y="1466850"/>
            <a:ext cx="4113519" cy="272415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Tx/>
              <a:buNone/>
              <a:tabLst/>
              <a:defRPr kumimoji="0" lang="en-US" sz="12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37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211773" y="2495945"/>
            <a:ext cx="5682407" cy="881890"/>
          </a:xfrm>
        </p:spPr>
        <p:txBody>
          <a:bodyPr lIns="91521" tIns="45761" rIns="91521" bIns="45761" anchor="b">
            <a:noAutofit/>
          </a:bodyPr>
          <a:lstStyle>
            <a:lvl1pPr marL="0"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6211773" y="3500747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None/>
              <a:tabLst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74014-DE33-433F-BEA1-FAC71ABE8C7A}"/>
              </a:ext>
            </a:extLst>
          </p:cNvPr>
          <p:cNvSpPr/>
          <p:nvPr userDrawn="1"/>
        </p:nvSpPr>
        <p:spPr>
          <a:xfrm>
            <a:off x="359" y="0"/>
            <a:ext cx="1381328" cy="138132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3329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2" y="240330"/>
            <a:ext cx="10179088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2" y="1106419"/>
            <a:ext cx="10179088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0594000" y="240331"/>
            <a:ext cx="1330669" cy="1266197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8181" y="1733551"/>
            <a:ext cx="5771367" cy="44805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61296797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3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89697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8794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379697"/>
            <a:ext cx="9612608" cy="5407955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10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STATEMENT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053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6686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40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1F689-3696-41C6-A1AF-AB2AFA9B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5" y="1"/>
            <a:ext cx="5067095" cy="374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7296972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CEC5A4-00B3-461F-8FBD-AE0DBCB7E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92000" cy="2289054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82562" y="2846231"/>
            <a:ext cx="10426875" cy="3429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01280" y="1618365"/>
            <a:ext cx="1847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5216"/>
            <a:endParaRPr lang="en-US" sz="4400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6FBA6-3F8B-4E5E-8904-016DBEA899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233876" y="622915"/>
            <a:ext cx="8069004" cy="904795"/>
          </a:xfrm>
        </p:spPr>
        <p:txBody>
          <a:bodyPr wrap="square" lIns="91521">
            <a:noAutofit/>
          </a:bodyPr>
          <a:lstStyle>
            <a:lvl1pPr>
              <a:defRPr lang="en-US" sz="44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45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80">
          <p15:clr>
            <a:srgbClr val="FBAE40"/>
          </p15:clr>
        </p15:guide>
        <p15:guide id="3" pos="6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5"/>
            <a:ext cx="9054918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>
                <a:solidFill>
                  <a:prstClr val="black"/>
                </a:solidFill>
              </a:rPr>
              <a:t>© 2018 NetApp, Inc. All rights reserved. 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prstClr val="black"/>
                </a:solidFill>
              </a:rPr>
              <a:t>NETAPP CONFIDENTIAL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endParaRPr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1165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82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87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1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799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3921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1193"/>
            <a:ext cx="10852149" cy="668132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960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879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73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22" y="-9236"/>
            <a:ext cx="5111877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790722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6485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3956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28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54168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142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9591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008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4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609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1038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A3E5A4-8CB8-4966-9F87-6858B1614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" y="1"/>
            <a:ext cx="12178985" cy="2289053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716FB-C701-449A-8043-5F0611D035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4798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963306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2060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1085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832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700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33017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672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10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091393"/>
      </p:ext>
    </p:extLst>
  </p:cSld>
  <p:clrMapOvr>
    <a:masterClrMapping/>
  </p:clrMapOvr>
  <p:transition spd="slow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alf_Page_Bl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             and/or its affiliates. All rights reserved.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88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6585395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945148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1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01948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16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5525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894988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Photo_4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54568" y="1092201"/>
            <a:ext cx="4931833" cy="1460499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568" y="3124200"/>
            <a:ext cx="4931833" cy="276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039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2592">
          <p15:clr>
            <a:srgbClr val="FBAE40"/>
          </p15:clr>
        </p15:guide>
        <p15:guide id="2" orient="horz" pos="324">
          <p15:clr>
            <a:srgbClr val="FBAE40"/>
          </p15:clr>
        </p15:guide>
        <p15:guide id="3" orient="horz" pos="1068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pos="1632">
          <p15:clr>
            <a:srgbClr val="FBAE40"/>
          </p15:clr>
        </p15:guide>
        <p15:guide id="6" orient="horz" pos="936">
          <p15:clr>
            <a:srgbClr val="FBAE40"/>
          </p15:clr>
        </p15:guide>
        <p15:guide id="7" pos="262">
          <p15:clr>
            <a:srgbClr val="FBAE40"/>
          </p15:clr>
        </p15:guide>
        <p15:guide id="8" pos="2880">
          <p15:clr>
            <a:srgbClr val="FBAE40"/>
          </p15:clr>
        </p15:guide>
        <p15:guide id="9" pos="3604">
          <p15:clr>
            <a:srgbClr val="FBAE40"/>
          </p15:clr>
        </p15:guide>
        <p15:guide id="10" pos="4041">
          <p15:clr>
            <a:srgbClr val="FBAE40"/>
          </p15:clr>
        </p15:guide>
        <p15:guide id="11" pos="5376">
          <p15:clr>
            <a:srgbClr val="FBAE40"/>
          </p15:clr>
        </p15:guide>
        <p15:guide id="12" orient="horz" pos="1212">
          <p15:clr>
            <a:srgbClr val="FBAE40"/>
          </p15:clr>
        </p15:guide>
        <p15:guide id="13" orient="horz" pos="516">
          <p15:clr>
            <a:srgbClr val="FBAE40"/>
          </p15:clr>
        </p15:guide>
        <p15:guide id="14" orient="horz" pos="716">
          <p15:clr>
            <a:srgbClr val="FBAE40"/>
          </p15:clr>
        </p15:guide>
        <p15:guide id="15" orient="horz" pos="147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3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2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99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399"/>
              </a:spcBef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4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49998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1F689-3696-41C6-A1AF-AB2AFA9B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6" y="1"/>
            <a:ext cx="5067095" cy="374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3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2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99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399"/>
              </a:spcBef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5505109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23" y="-9236"/>
            <a:ext cx="5111877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3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2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99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399"/>
              </a:spcBef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767987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A3E5A4-8CB8-4966-9F87-6858B1614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" y="3"/>
            <a:ext cx="12178985" cy="2289053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572392" y="4085416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199" b="0">
                <a:solidFill>
                  <a:schemeClr val="accent1"/>
                </a:solidFill>
              </a:defRPr>
            </a:lvl1pPr>
            <a:lvl2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2pPr>
            <a:lvl3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3pPr>
            <a:lvl4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4pPr>
            <a:lvl5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716FB-C701-449A-8043-5F0611D035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3" y="3"/>
            <a:ext cx="2746361" cy="22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31977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6"/>
            <a:ext cx="6585395" cy="912741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5"/>
            <a:ext cx="5945148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21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2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94080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6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3" y="1733425"/>
            <a:ext cx="5743093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7" y="1733425"/>
            <a:ext cx="5743093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 startAt="5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03622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2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6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 startAt="5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66917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9800" y="240332"/>
            <a:ext cx="9714868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51963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5711"/>
            <a:ext cx="11661637" cy="4479897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18927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4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031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>
                    <a:lumMod val="50000"/>
                  </a:schemeClr>
                </a:solidFill>
              </a:defRPr>
            </a:lvl1pPr>
            <a:lvl2pPr marL="228735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471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206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50405666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5"/>
            <a:ext cx="5716489" cy="448005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1" y="1733425"/>
            <a:ext cx="5716489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3612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5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4218841" y="1733425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8174653" y="1733425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76309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0" y="1733427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1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 hasCustomPrompt="1"/>
          </p:nvPr>
        </p:nvSpPr>
        <p:spPr bwMode="gray">
          <a:xfrm>
            <a:off x="263030" y="4062941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208181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27101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7384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1689" y="1371600"/>
            <a:ext cx="4113517" cy="4112446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941">
              <a:lnSpc>
                <a:spcPct val="95000"/>
              </a:lnSpc>
            </a:pPr>
            <a:endParaRPr lang="en-US" sz="1999" err="1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/>
          </p:nvPr>
        </p:nvSpPr>
        <p:spPr>
          <a:xfrm>
            <a:off x="1381687" y="4073242"/>
            <a:ext cx="4113519" cy="545143"/>
          </a:xfrm>
        </p:spPr>
        <p:txBody>
          <a:bodyPr anchor="t" anchorCtr="0"/>
          <a:lstStyle>
            <a:lvl1pPr marL="0" indent="0" algn="ctr">
              <a:buNone/>
              <a:defRPr kumimoji="0" lang="en-US" sz="2199" b="0" i="0" u="none" strike="noStrike" kern="1200" cap="none" spc="0" normalizeH="0" baseline="0" dirty="0" smtClean="0">
                <a:ln>
                  <a:noFill/>
                </a:ln>
                <a:solidFill>
                  <a:srgbClr val="5AC0ED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1687" y="1466850"/>
            <a:ext cx="4113519" cy="2724150"/>
          </a:xfrm>
        </p:spPr>
        <p:txBody>
          <a:bodyPr anchor="b"/>
          <a:lstStyle>
            <a:lvl1pPr marL="0" marR="0" indent="0" algn="ctr" defTabSz="914126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Tx/>
              <a:buNone/>
              <a:tabLst/>
              <a:defRPr kumimoji="0" lang="en-US" sz="11996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37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211774" y="2495945"/>
            <a:ext cx="5682407" cy="881890"/>
          </a:xfrm>
        </p:spPr>
        <p:txBody>
          <a:bodyPr lIns="91521" tIns="45761" rIns="91521" bIns="45761" anchor="b">
            <a:noAutofit/>
          </a:bodyPr>
          <a:lstStyle>
            <a:lvl1pPr marL="0" marR="0" algn="l" defTabSz="914126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  <a:defRPr kumimoji="0" lang="en-US" sz="4799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6211773" y="3500749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marR="0" indent="0" algn="l" defTabSz="914126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None/>
              <a:tabLst/>
              <a:defRPr kumimoji="0" lang="en-US" sz="2399" b="0" i="0" u="none" strike="noStrike" kern="1200" cap="none" spc="0" normalizeH="0" baseline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47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2pPr>
            <a:lvl3pPr marL="9149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4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98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73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4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2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97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74014-DE33-433F-BEA1-FAC71ABE8C7A}"/>
              </a:ext>
            </a:extLst>
          </p:cNvPr>
          <p:cNvSpPr/>
          <p:nvPr userDrawn="1"/>
        </p:nvSpPr>
        <p:spPr>
          <a:xfrm>
            <a:off x="359" y="0"/>
            <a:ext cx="1381328" cy="138132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1999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0732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3" y="240332"/>
            <a:ext cx="10179088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3" y="1106421"/>
            <a:ext cx="10179088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0594001" y="240333"/>
            <a:ext cx="1330669" cy="1266197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4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69963" indent="-169963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279" indent="-176317">
              <a:buFont typeface="Wingdings" panose="05000000000000000000" pitchFamily="2" charset="2"/>
              <a:buChar char="§"/>
              <a:defRPr/>
            </a:lvl3pPr>
            <a:lvl4pPr marL="575014" indent="-228735">
              <a:buFont typeface="Wingdings" panose="05000000000000000000" pitchFamily="2" charset="2"/>
              <a:buChar char="§"/>
              <a:defRPr/>
            </a:lvl4pPr>
            <a:lvl5pPr marL="803750" indent="-22873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8182" y="1733551"/>
            <a:ext cx="5771367" cy="44805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89122902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8" y="193678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44" indent="-117544">
              <a:lnSpc>
                <a:spcPct val="120000"/>
              </a:lnSpc>
              <a:defRPr sz="3599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89698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1999" b="1" cap="none" baseline="0">
                <a:solidFill>
                  <a:schemeClr val="accent1"/>
                </a:solidFill>
              </a:defRPr>
            </a:lvl1pPr>
            <a:lvl2pPr marL="45747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2pPr>
            <a:lvl3pPr marL="9149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4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98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73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4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2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97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5467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52473"/>
      </p:ext>
    </p:extLst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8" y="379699"/>
            <a:ext cx="9612608" cy="5407955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9997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STATEMENT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41293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70995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2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53329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CEC5A4-00B3-461F-8FBD-AE0DBCB7E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92000" cy="2289054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82563" y="2846231"/>
            <a:ext cx="10426875" cy="3429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01281" y="1618366"/>
            <a:ext cx="1847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4941"/>
            <a:endParaRPr lang="en-US" sz="4399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6FBA6-3F8B-4E5E-8904-016DBEA899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3" y="3"/>
            <a:ext cx="2746361" cy="2289053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233877" y="622917"/>
            <a:ext cx="8069004" cy="904795"/>
          </a:xfrm>
        </p:spPr>
        <p:txBody>
          <a:bodyPr wrap="square" lIns="91521">
            <a:noAutofit/>
          </a:bodyPr>
          <a:lstStyle>
            <a:lvl1pPr>
              <a:defRPr lang="en-US" sz="43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4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80">
          <p15:clr>
            <a:srgbClr val="FBAE40"/>
          </p15:clr>
        </p15:guide>
        <p15:guide id="3" pos="672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7"/>
            <a:ext cx="9054918" cy="1470025"/>
          </a:xfrm>
        </p:spPr>
        <p:txBody>
          <a:bodyPr anchor="b"/>
          <a:lstStyle>
            <a:lvl1pPr marL="0" indent="0">
              <a:buNone/>
              <a:defRPr sz="43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>
                <a:solidFill>
                  <a:prstClr val="black"/>
                </a:solidFill>
              </a:rPr>
              <a:t>© 2018 NetApp, Inc. All rights reserved. 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prstClr val="black"/>
                </a:solidFill>
              </a:rPr>
              <a:t>NETAPP CONFIDENTIAL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endParaRPr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16725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9F31-FE7B-4429-9B99-E3FF0E71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E42E-9248-44A8-BE05-9F8A49F9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32D3-FBFC-4B35-A570-F078887E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9F04-58C9-4878-A42E-85BD374F2AD9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EFFF-065C-40BF-B289-37082AD6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EA41-714D-4370-956E-040C36BB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4A5-62DC-4C90-9235-7D083B04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6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3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2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99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399"/>
              </a:spcBef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4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27794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640">
          <p15:clr>
            <a:srgbClr val="FBAE40"/>
          </p15:clr>
        </p15:guide>
        <p15:guide id="2" pos="1056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6"/>
            <a:ext cx="6585395" cy="912741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5"/>
            <a:ext cx="5945148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21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2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55078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7"/>
            <a:ext cx="9054918" cy="1470025"/>
          </a:xfrm>
        </p:spPr>
        <p:txBody>
          <a:bodyPr anchor="b"/>
          <a:lstStyle>
            <a:lvl1pPr marL="0" indent="0">
              <a:buNone/>
              <a:defRPr sz="43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>
                <a:solidFill>
                  <a:prstClr val="black"/>
                </a:solidFill>
              </a:rPr>
              <a:t>© 2018 NetApp, Inc. All rights reserved. 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prstClr val="black"/>
                </a:solidFill>
              </a:rPr>
              <a:t>NETAPP CONFIDENTIAL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endParaRPr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269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5709"/>
            <a:ext cx="11661637" cy="4479897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5497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031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>
                    <a:lumMod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2972689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733067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 defTabSz="915216"/>
              <a:t>‹#›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8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pos="239">
          <p15:clr>
            <a:srgbClr val="F26B43"/>
          </p15:clr>
        </p15:guide>
        <p15:guide id="3" orient="horz" pos="1283">
          <p15:clr>
            <a:srgbClr val="F26B43"/>
          </p15:clr>
        </p15:guide>
        <p15:guide id="4" pos="7439">
          <p15:clr>
            <a:srgbClr val="F26B43"/>
          </p15:clr>
        </p15:guide>
        <p15:guide id="5" pos="52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558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2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733067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4941"/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4941"/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 defTabSz="914941"/>
              <a:t>‹#›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6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</p:sldLayoutIdLst>
  <p:transition spd="med">
    <p:fade/>
  </p:transition>
  <p:hf hdr="0" dt="0"/>
  <p:txStyles>
    <p:titleStyle>
      <a:lvl1pPr algn="l" defTabSz="914941" rtl="0" eaLnBrk="1" latinLnBrk="0" hangingPunct="1">
        <a:lnSpc>
          <a:spcPct val="80000"/>
        </a:lnSpc>
        <a:spcBef>
          <a:spcPct val="0"/>
        </a:spcBef>
        <a:buNone/>
        <a:defRPr sz="2999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088" indent="-235088" algn="l" defTabSz="914941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57471" indent="-228735" algn="l" defTabSz="914941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686206" indent="-228735" algn="l" defTabSz="914941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941" indent="-228735" algn="l" defTabSz="914941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492" marR="0" indent="-171552" algn="l" defTabSz="914941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3675" indent="-228735" algn="l" defTabSz="914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1143675" indent="-228735" algn="l" defTabSz="914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1143675" indent="-228735" algn="l" defTabSz="914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1143675" indent="-228735" algn="l" defTabSz="914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1pPr>
      <a:lvl2pPr marL="457471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2pPr>
      <a:lvl3pPr marL="914941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3pPr>
      <a:lvl4pPr marL="1372410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829881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287352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744822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202292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659763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pos="239">
          <p15:clr>
            <a:srgbClr val="F26B43"/>
          </p15:clr>
        </p15:guide>
        <p15:guide id="3" orient="horz" pos="1283">
          <p15:clr>
            <a:srgbClr val="F26B43"/>
          </p15:clr>
        </p15:guide>
        <p15:guide id="4" pos="7439">
          <p15:clr>
            <a:srgbClr val="F26B43"/>
          </p15:clr>
        </p15:guide>
        <p15:guide id="5" pos="13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6373-1FCA-A046-A7D9-CDFE98EE3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Lifetime Value in Marketing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BC725-3C8D-3D4E-A825-4B5733E4C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AF51CD-16AC-A440-8F66-9C67FA280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39998283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Collaborative Filtering: 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557047" y="1100200"/>
            <a:ext cx="184731" cy="6955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ABA0E-04E4-7344-B7B6-22D7EA8671D4}"/>
              </a:ext>
            </a:extLst>
          </p:cNvPr>
          <p:cNvSpPr/>
          <p:nvPr/>
        </p:nvSpPr>
        <p:spPr>
          <a:xfrm>
            <a:off x="152398" y="1082328"/>
            <a:ext cx="11887202" cy="2319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</a:rPr>
              <a:t>Step 2) </a:t>
            </a:r>
            <a:r>
              <a:rPr lang="en-US" dirty="0">
                <a:solidFill>
                  <a:sysClr val="windowText" lastClr="000000"/>
                </a:solidFill>
              </a:rPr>
              <a:t>Need to predict the ratings of movies they haven’t watched yet (fill in ?)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</a:rPr>
              <a:t>Approach</a:t>
            </a:r>
            <a:r>
              <a:rPr lang="en-US" dirty="0">
                <a:solidFill>
                  <a:sysClr val="windowText" lastClr="000000"/>
                </a:solidFill>
              </a:rPr>
              <a:t>: Use ratings of similar users to fill in missing movies ratings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Missing values = SUM ((user that did review the movie) X (COS similarity between each user and user of interest)) / 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(sum of COS similarity with all users)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18BC7C-E50E-E04D-B808-83442362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69669"/>
              </p:ext>
            </p:extLst>
          </p:nvPr>
        </p:nvGraphicFramePr>
        <p:xfrm>
          <a:off x="949435" y="3704603"/>
          <a:ext cx="9098455" cy="2545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63879843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150962425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23634920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25697419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1536456731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616148779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2120503677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967601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Little Mermaid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Jason 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Aladdin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Mission 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James Bond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2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0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335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C536B12-C7F9-4C47-B78A-D26E20598FEA}"/>
              </a:ext>
            </a:extLst>
          </p:cNvPr>
          <p:cNvSpPr/>
          <p:nvPr/>
        </p:nvSpPr>
        <p:spPr>
          <a:xfrm>
            <a:off x="662152" y="4340772"/>
            <a:ext cx="9637986" cy="409904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7525A6-5D4B-B442-87FC-3A69297DAE2D}"/>
              </a:ext>
            </a:extLst>
          </p:cNvPr>
          <p:cNvSpPr/>
          <p:nvPr/>
        </p:nvSpPr>
        <p:spPr>
          <a:xfrm>
            <a:off x="557047" y="5458779"/>
            <a:ext cx="9637986" cy="409904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B97037-4A97-A14E-8E5C-C912F50AA8F6}"/>
              </a:ext>
            </a:extLst>
          </p:cNvPr>
          <p:cNvSpPr/>
          <p:nvPr/>
        </p:nvSpPr>
        <p:spPr>
          <a:xfrm>
            <a:off x="557047" y="4738527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D75813-24DB-894A-8E8A-A30E1F0D1FF9}"/>
              </a:ext>
            </a:extLst>
          </p:cNvPr>
          <p:cNvSpPr/>
          <p:nvPr/>
        </p:nvSpPr>
        <p:spPr>
          <a:xfrm>
            <a:off x="679669" y="5109187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3027CC-DA42-7347-8668-881529DA6038}"/>
              </a:ext>
            </a:extLst>
          </p:cNvPr>
          <p:cNvSpPr/>
          <p:nvPr/>
        </p:nvSpPr>
        <p:spPr>
          <a:xfrm>
            <a:off x="679669" y="5813844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154028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Collaborative Filtering: 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557047" y="1100200"/>
            <a:ext cx="184731" cy="6955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ABA0E-04E4-7344-B7B6-22D7EA8671D4}"/>
              </a:ext>
            </a:extLst>
          </p:cNvPr>
          <p:cNvSpPr/>
          <p:nvPr/>
        </p:nvSpPr>
        <p:spPr>
          <a:xfrm>
            <a:off x="557047" y="1100200"/>
            <a:ext cx="8402222" cy="307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</a:rPr>
              <a:t>Step 3)</a:t>
            </a:r>
            <a:r>
              <a:rPr lang="en-US" dirty="0">
                <a:solidFill>
                  <a:sysClr val="windowText" lastClr="000000"/>
                </a:solidFill>
              </a:rPr>
              <a:t> Recommend top 3 movies for each user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</a:rPr>
              <a:t>Approach</a:t>
            </a:r>
            <a:r>
              <a:rPr lang="en-US" dirty="0">
                <a:solidFill>
                  <a:sysClr val="windowText" lastClr="000000"/>
                </a:solidFill>
              </a:rPr>
              <a:t> : Sort the top ranked movies for each row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Tom : Little Mermaid, Aladdin and Lion King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Mary : Avengers, Mission Impossible and </a:t>
            </a:r>
            <a:r>
              <a:rPr lang="en-US">
                <a:solidFill>
                  <a:sysClr val="windowText" lastClr="000000"/>
                </a:solidFill>
              </a:rPr>
              <a:t>James Bond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Joe : Avengers, Mission Impossible and Jason Bourne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Stuart : Little Mermaid, Lion King and Aladdin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Amy : Jason Bourne, Mission Impossible and James Bond</a:t>
            </a:r>
          </a:p>
        </p:txBody>
      </p:sp>
    </p:spTree>
    <p:extLst>
      <p:ext uri="{BB962C8B-B14F-4D97-AF65-F5344CB8AC3E}">
        <p14:creationId xmlns:p14="http://schemas.microsoft.com/office/powerpoint/2010/main" val="206856153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R-code POC of Movie Recommender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557047" y="1100200"/>
            <a:ext cx="184731" cy="6955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ABA0E-04E4-7344-B7B6-22D7EA8671D4}"/>
              </a:ext>
            </a:extLst>
          </p:cNvPr>
          <p:cNvSpPr/>
          <p:nvPr/>
        </p:nvSpPr>
        <p:spPr>
          <a:xfrm>
            <a:off x="557046" y="1100200"/>
            <a:ext cx="1060493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load packages</a:t>
            </a:r>
          </a:p>
          <a:p>
            <a:r>
              <a:rPr lang="en-US" dirty="0"/>
              <a:t>library(</a:t>
            </a:r>
            <a:r>
              <a:rPr lang="en-US" dirty="0" err="1"/>
              <a:t>recommenderlab</a:t>
            </a:r>
            <a:r>
              <a:rPr lang="en-US" dirty="0"/>
              <a:t>)</a:t>
            </a:r>
          </a:p>
          <a:p>
            <a:r>
              <a:rPr lang="en-US" dirty="0"/>
              <a:t>library(reshape2)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library(</a:t>
            </a:r>
            <a:r>
              <a:rPr lang="en-US" dirty="0" err="1"/>
              <a:t>stringi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load movie and ratings files</a:t>
            </a:r>
          </a:p>
          <a:p>
            <a:r>
              <a:rPr lang="en-US" dirty="0"/>
              <a:t>movies=</a:t>
            </a:r>
            <a:r>
              <a:rPr lang="en-US" dirty="0" err="1"/>
              <a:t>read.csv</a:t>
            </a:r>
            <a:r>
              <a:rPr lang="en-US" dirty="0"/>
              <a:t>("</a:t>
            </a:r>
            <a:r>
              <a:rPr lang="en-US" dirty="0" err="1"/>
              <a:t>movies.csv</a:t>
            </a:r>
            <a:r>
              <a:rPr lang="en-US" dirty="0"/>
              <a:t>")</a:t>
            </a:r>
          </a:p>
          <a:p>
            <a:r>
              <a:rPr lang="en-US" dirty="0"/>
              <a:t>ratings=</a:t>
            </a:r>
            <a:r>
              <a:rPr lang="en-US" dirty="0" err="1"/>
              <a:t>read.csv</a:t>
            </a:r>
            <a:r>
              <a:rPr lang="en-US" dirty="0"/>
              <a:t>("</a:t>
            </a:r>
            <a:r>
              <a:rPr lang="en-US" dirty="0" err="1"/>
              <a:t>ratings.csv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# format dataset</a:t>
            </a:r>
          </a:p>
          <a:p>
            <a:r>
              <a:rPr lang="en-US" dirty="0" err="1"/>
              <a:t>ratingmat</a:t>
            </a:r>
            <a:r>
              <a:rPr lang="en-US" dirty="0"/>
              <a:t> = </a:t>
            </a:r>
            <a:r>
              <a:rPr lang="en-US" dirty="0" err="1"/>
              <a:t>dcast</a:t>
            </a:r>
            <a:r>
              <a:rPr lang="en-US" dirty="0"/>
              <a:t>(ratings, </a:t>
            </a:r>
            <a:r>
              <a:rPr lang="en-US" dirty="0" err="1"/>
              <a:t>userId~movieId</a:t>
            </a:r>
            <a:r>
              <a:rPr lang="en-US" dirty="0"/>
              <a:t>, </a:t>
            </a:r>
            <a:r>
              <a:rPr lang="en-US" dirty="0" err="1"/>
              <a:t>value.var</a:t>
            </a:r>
            <a:r>
              <a:rPr lang="en-US" dirty="0"/>
              <a:t> = "rating", </a:t>
            </a:r>
            <a:r>
              <a:rPr lang="en-US" dirty="0" err="1"/>
              <a:t>na.rm</a:t>
            </a:r>
            <a:r>
              <a:rPr lang="en-US" dirty="0"/>
              <a:t>=FALSE)</a:t>
            </a:r>
          </a:p>
          <a:p>
            <a:r>
              <a:rPr lang="en-US" dirty="0" err="1"/>
              <a:t>ratingmat</a:t>
            </a:r>
            <a:r>
              <a:rPr lang="en-US" dirty="0"/>
              <a:t> = as(</a:t>
            </a:r>
            <a:r>
              <a:rPr lang="en-US" dirty="0" err="1"/>
              <a:t>ratingmat</a:t>
            </a:r>
            <a:r>
              <a:rPr lang="en-US" dirty="0"/>
              <a:t>, "</a:t>
            </a:r>
            <a:r>
              <a:rPr lang="en-US" dirty="0" err="1"/>
              <a:t>realRatingMatrix</a:t>
            </a:r>
            <a:r>
              <a:rPr lang="en-US" dirty="0"/>
              <a:t>")</a:t>
            </a:r>
          </a:p>
          <a:p>
            <a:r>
              <a:rPr lang="en-US" dirty="0" err="1"/>
              <a:t>ratingmat</a:t>
            </a:r>
            <a:r>
              <a:rPr lang="en-US" dirty="0"/>
              <a:t> = normalize(</a:t>
            </a:r>
            <a:r>
              <a:rPr lang="en-US" dirty="0" err="1"/>
              <a:t>ratingmat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create recommender</a:t>
            </a:r>
          </a:p>
          <a:p>
            <a:r>
              <a:rPr lang="en-US" dirty="0" err="1"/>
              <a:t>rec_mod</a:t>
            </a:r>
            <a:r>
              <a:rPr lang="en-US" dirty="0"/>
              <a:t> = Recommender(</a:t>
            </a:r>
            <a:r>
              <a:rPr lang="en-US" dirty="0" err="1"/>
              <a:t>ratingmat</a:t>
            </a:r>
            <a:r>
              <a:rPr lang="en-US" dirty="0"/>
              <a:t>, method = "UBCF", param=list(method="Cosine",</a:t>
            </a:r>
            <a:r>
              <a:rPr lang="en-US" dirty="0" err="1"/>
              <a:t>nn</a:t>
            </a:r>
            <a:r>
              <a:rPr lang="en-US" dirty="0"/>
              <a:t>=10))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8750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R-code POC of Movie Recommender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557047" y="1100200"/>
            <a:ext cx="184731" cy="6955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ABA0E-04E4-7344-B7B6-22D7EA8671D4}"/>
              </a:ext>
            </a:extLst>
          </p:cNvPr>
          <p:cNvSpPr/>
          <p:nvPr/>
        </p:nvSpPr>
        <p:spPr>
          <a:xfrm>
            <a:off x="557046" y="1100200"/>
            <a:ext cx="116349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get top 5 movies for user 1</a:t>
            </a:r>
          </a:p>
          <a:p>
            <a:r>
              <a:rPr lang="en-US" dirty="0"/>
              <a:t>Top_5_pred = predict(</a:t>
            </a:r>
            <a:r>
              <a:rPr lang="en-US" dirty="0" err="1"/>
              <a:t>rec_mod</a:t>
            </a:r>
            <a:r>
              <a:rPr lang="en-US" dirty="0"/>
              <a:t>, </a:t>
            </a:r>
            <a:r>
              <a:rPr lang="en-US" dirty="0" err="1"/>
              <a:t>ratingmat</a:t>
            </a:r>
            <a:r>
              <a:rPr lang="en-US" dirty="0"/>
              <a:t>[1], n=5)</a:t>
            </a:r>
          </a:p>
          <a:p>
            <a:r>
              <a:rPr lang="en-US" dirty="0"/>
              <a:t>Top_5_List = as(Top_5_pred, "list")</a:t>
            </a:r>
          </a:p>
          <a:p>
            <a:r>
              <a:rPr lang="en-US" dirty="0"/>
              <a:t>Top_5_df=</a:t>
            </a:r>
            <a:r>
              <a:rPr lang="en-US" dirty="0" err="1"/>
              <a:t>data.frame</a:t>
            </a:r>
            <a:r>
              <a:rPr lang="en-US" dirty="0"/>
              <a:t>(Top_5_List)</a:t>
            </a:r>
          </a:p>
          <a:p>
            <a:r>
              <a:rPr lang="en-US" dirty="0" err="1"/>
              <a:t>colnames</a:t>
            </a:r>
            <a:r>
              <a:rPr lang="en-US" dirty="0"/>
              <a:t>(Top_5_df)="</a:t>
            </a:r>
            <a:r>
              <a:rPr lang="en-US" dirty="0" err="1"/>
              <a:t>movieId</a:t>
            </a:r>
            <a:r>
              <a:rPr lang="en-US" dirty="0"/>
              <a:t>"</a:t>
            </a:r>
          </a:p>
          <a:p>
            <a:r>
              <a:rPr lang="en-US" dirty="0"/>
              <a:t>Top_5_df$movieId=</a:t>
            </a:r>
            <a:r>
              <a:rPr lang="en-US" dirty="0" err="1"/>
              <a:t>as.numeric</a:t>
            </a:r>
            <a:r>
              <a:rPr lang="en-US" dirty="0"/>
              <a:t>(levels(Top_5_df$movieId))</a:t>
            </a:r>
          </a:p>
          <a:p>
            <a:r>
              <a:rPr lang="en-US" dirty="0"/>
              <a:t>names=</a:t>
            </a:r>
            <a:r>
              <a:rPr lang="en-US" dirty="0" err="1"/>
              <a:t>left_join</a:t>
            </a:r>
            <a:r>
              <a:rPr lang="en-US" dirty="0"/>
              <a:t>(Top_5_df, movies, by="</a:t>
            </a:r>
            <a:r>
              <a:rPr lang="en-US" dirty="0" err="1"/>
              <a:t>movieId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names</a:t>
            </a:r>
          </a:p>
          <a:p>
            <a:r>
              <a:rPr lang="en-US" b="1" dirty="0" err="1"/>
              <a:t>movieId</a:t>
            </a:r>
            <a:r>
              <a:rPr lang="en-US" b="1" dirty="0"/>
              <a:t>		title    					genres</a:t>
            </a:r>
          </a:p>
          <a:p>
            <a:r>
              <a:rPr lang="en-US" dirty="0"/>
              <a:t>1688		Anastasia (1997)				</a:t>
            </a:r>
            <a:r>
              <a:rPr lang="en-US" dirty="0" err="1"/>
              <a:t>Adventure|Animation|Children|Drama|Musical</a:t>
            </a:r>
            <a:endParaRPr lang="en-US" dirty="0"/>
          </a:p>
          <a:p>
            <a:r>
              <a:rPr lang="en-US" dirty="0"/>
              <a:t>4171		Long Night's Journey Into Day (2000)    	Documentary</a:t>
            </a:r>
          </a:p>
          <a:p>
            <a:r>
              <a:rPr lang="en-US" dirty="0"/>
              <a:t>5135		Monsoon Wedding (2001)    		</a:t>
            </a:r>
            <a:r>
              <a:rPr lang="en-US" dirty="0" err="1"/>
              <a:t>Comedy|Romance</a:t>
            </a:r>
            <a:endParaRPr lang="en-US" dirty="0"/>
          </a:p>
          <a:p>
            <a:r>
              <a:rPr lang="en-US" dirty="0"/>
              <a:t>58		Postman, The (</a:t>
            </a:r>
            <a:r>
              <a:rPr lang="en-US" dirty="0" err="1"/>
              <a:t>Postino</a:t>
            </a:r>
            <a:r>
              <a:rPr lang="en-US" dirty="0"/>
              <a:t>, Il) (1994)		</a:t>
            </a:r>
            <a:r>
              <a:rPr lang="en-US" dirty="0" err="1"/>
              <a:t>Comedy|Drama|Romance</a:t>
            </a:r>
            <a:endParaRPr lang="en-US" dirty="0"/>
          </a:p>
          <a:p>
            <a:r>
              <a:rPr lang="en-US" dirty="0"/>
              <a:t>867                       Carpool (1996)    				</a:t>
            </a:r>
            <a:r>
              <a:rPr lang="en-US" dirty="0" err="1"/>
              <a:t>Comedy|Crime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7404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31" y="143338"/>
            <a:ext cx="11928969" cy="400109"/>
          </a:xfrm>
        </p:spPr>
        <p:txBody>
          <a:bodyPr/>
          <a:lstStyle/>
          <a:p>
            <a:r>
              <a:rPr lang="en-US" dirty="0"/>
              <a:t>Next Step: Extracting Adobe Analytics data to </a:t>
            </a:r>
            <a:r>
              <a:rPr lang="en-US" dirty="0" err="1"/>
              <a:t>MovieLens</a:t>
            </a:r>
            <a:r>
              <a:rPr lang="en-US" dirty="0"/>
              <a:t> data format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263E34-EB33-884A-B344-49749199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08256"/>
              </p:ext>
            </p:extLst>
          </p:nvPr>
        </p:nvGraphicFramePr>
        <p:xfrm>
          <a:off x="263031" y="1222820"/>
          <a:ext cx="4771423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1143451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1090323">
                  <a:extLst>
                    <a:ext uri="{9D8B030D-6E8A-4147-A177-3AD203B41FA5}">
                      <a16:colId xmlns:a16="http://schemas.microsoft.com/office/drawing/2014/main" val="592901840"/>
                    </a:ext>
                  </a:extLst>
                </a:gridCol>
                <a:gridCol w="1471447">
                  <a:extLst>
                    <a:ext uri="{9D8B030D-6E8A-4147-A177-3AD203B41FA5}">
                      <a16:colId xmlns:a16="http://schemas.microsoft.com/office/drawing/2014/main" val="239713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movieId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964982703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964981247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964982224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964983815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205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27A2A3-525D-FF49-9523-A774E39DF62C}"/>
              </a:ext>
            </a:extLst>
          </p:cNvPr>
          <p:cNvSpPr txBox="1"/>
          <p:nvPr/>
        </p:nvSpPr>
        <p:spPr>
          <a:xfrm>
            <a:off x="168164" y="702301"/>
            <a:ext cx="1287532" cy="35548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 err="1">
                <a:solidFill>
                  <a:sysClr val="windowText" lastClr="000000"/>
                </a:solidFill>
              </a:rPr>
              <a:t>ratings.csv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F6433-8266-7448-8FD6-5E2C69AD868B}"/>
              </a:ext>
            </a:extLst>
          </p:cNvPr>
          <p:cNvSpPr txBox="1"/>
          <p:nvPr/>
        </p:nvSpPr>
        <p:spPr>
          <a:xfrm>
            <a:off x="168164" y="6416502"/>
            <a:ext cx="3583097" cy="35548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Adobe Analytics browsing activity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885E09-6487-F349-9F19-549DF6A5B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67853"/>
              </p:ext>
            </p:extLst>
          </p:nvPr>
        </p:nvGraphicFramePr>
        <p:xfrm>
          <a:off x="66166" y="4370491"/>
          <a:ext cx="1205536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286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2970858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592901840"/>
                    </a:ext>
                  </a:extLst>
                </a:gridCol>
                <a:gridCol w="4256690">
                  <a:extLst>
                    <a:ext uri="{9D8B030D-6E8A-4147-A177-3AD203B41FA5}">
                      <a16:colId xmlns:a16="http://schemas.microsoft.com/office/drawing/2014/main" val="2346689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9713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Adobe_master_cookie_id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 (</a:t>
                      </a:r>
                      <a:r>
                        <a:rPr lang="en-US" sz="1400" dirty="0" err="1"/>
                        <a:t>posix</a:t>
                      </a:r>
                      <a:r>
                        <a:rPr lang="en-US" sz="1400" dirty="0"/>
                        <a:t>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url_tags</a:t>
                      </a:r>
                      <a:r>
                        <a:rPr lang="en-US" sz="1400" dirty="0"/>
                        <a:t> (from Eloqua) / BU categorization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2019-08-31T04:58:22+00:00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welcome.htm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(2019-08-31T04:59:44+00:00)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play_video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/products/</a:t>
                      </a:r>
                      <a:r>
                        <a:rPr lang="en-US" sz="1400" dirty="0" err="1"/>
                        <a:t>overview.htm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Product,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(2019-08-31T05:01:15+00:00)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view_product_sheet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/products/</a:t>
                      </a:r>
                      <a:r>
                        <a:rPr lang="en-US" sz="1400" dirty="0" err="1"/>
                        <a:t>solidfire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details.htm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Solidfire</a:t>
                      </a:r>
                      <a:r>
                        <a:rPr lang="en-US" sz="1400" dirty="0"/>
                        <a:t>,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890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034A6A-BC2D-DB4F-98C3-C5E6C9EF5094}"/>
              </a:ext>
            </a:extLst>
          </p:cNvPr>
          <p:cNvCxnSpPr>
            <a:cxnSpLocks/>
          </p:cNvCxnSpPr>
          <p:nvPr/>
        </p:nvCxnSpPr>
        <p:spPr>
          <a:xfrm flipV="1">
            <a:off x="329831" y="3053220"/>
            <a:ext cx="420414" cy="122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97C2A8-D0EA-3448-B001-A4BBD2FA4E2A}"/>
              </a:ext>
            </a:extLst>
          </p:cNvPr>
          <p:cNvCxnSpPr>
            <a:cxnSpLocks/>
          </p:cNvCxnSpPr>
          <p:nvPr/>
        </p:nvCxnSpPr>
        <p:spPr>
          <a:xfrm flipH="1" flipV="1">
            <a:off x="1847644" y="3064546"/>
            <a:ext cx="3186810" cy="121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6F612D-B9C2-1B4D-8169-4BB632BD2E82}"/>
              </a:ext>
            </a:extLst>
          </p:cNvPr>
          <p:cNvCxnSpPr>
            <a:cxnSpLocks/>
          </p:cNvCxnSpPr>
          <p:nvPr/>
        </p:nvCxnSpPr>
        <p:spPr>
          <a:xfrm flipV="1">
            <a:off x="3497083" y="3109977"/>
            <a:ext cx="741696" cy="113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079A817-6260-2648-9539-201D0306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81433"/>
              </p:ext>
            </p:extLst>
          </p:nvPr>
        </p:nvGraphicFramePr>
        <p:xfrm>
          <a:off x="5528441" y="1222820"/>
          <a:ext cx="6396226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1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2451713">
                  <a:extLst>
                    <a:ext uri="{9D8B030D-6E8A-4147-A177-3AD203B41FA5}">
                      <a16:colId xmlns:a16="http://schemas.microsoft.com/office/drawing/2014/main" val="592901840"/>
                    </a:ext>
                  </a:extLst>
                </a:gridCol>
                <a:gridCol w="3019602">
                  <a:extLst>
                    <a:ext uri="{9D8B030D-6E8A-4147-A177-3AD203B41FA5}">
                      <a16:colId xmlns:a16="http://schemas.microsoft.com/office/drawing/2014/main" val="239713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movieId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 Story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Adventure|Animation|Children|Comedy|Fantasy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Jumanji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Adventure|Children|Fantasy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Grumpier Old Men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Comedy|Romance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Waiting to Exhale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Comedy|Drama|Romance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2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Father of the Bride Part II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1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Heat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Action|Crime|Thriller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54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A49F63-D085-9741-AFCA-9AA243B39843}"/>
              </a:ext>
            </a:extLst>
          </p:cNvPr>
          <p:cNvSpPr txBox="1"/>
          <p:nvPr/>
        </p:nvSpPr>
        <p:spPr>
          <a:xfrm>
            <a:off x="5430846" y="702301"/>
            <a:ext cx="1326004" cy="35548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 err="1">
                <a:solidFill>
                  <a:sysClr val="windowText" lastClr="000000"/>
                </a:solidFill>
              </a:rPr>
              <a:t>movies.csv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04BD1E-F9B1-3149-9307-286C76958004}"/>
              </a:ext>
            </a:extLst>
          </p:cNvPr>
          <p:cNvCxnSpPr>
            <a:cxnSpLocks/>
          </p:cNvCxnSpPr>
          <p:nvPr/>
        </p:nvCxnSpPr>
        <p:spPr>
          <a:xfrm flipH="1" flipV="1">
            <a:off x="10615448" y="4045660"/>
            <a:ext cx="178676" cy="25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2B5C87-7CBC-D14D-B76F-815DA6A5D919}"/>
              </a:ext>
            </a:extLst>
          </p:cNvPr>
          <p:cNvCxnSpPr>
            <a:cxnSpLocks/>
          </p:cNvCxnSpPr>
          <p:nvPr/>
        </p:nvCxnSpPr>
        <p:spPr>
          <a:xfrm flipV="1">
            <a:off x="5189093" y="4047472"/>
            <a:ext cx="518024" cy="25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460500-BA79-6743-9A41-1C86447A56D8}"/>
              </a:ext>
            </a:extLst>
          </p:cNvPr>
          <p:cNvCxnSpPr>
            <a:cxnSpLocks/>
          </p:cNvCxnSpPr>
          <p:nvPr/>
        </p:nvCxnSpPr>
        <p:spPr>
          <a:xfrm flipV="1">
            <a:off x="7378262" y="4040640"/>
            <a:ext cx="132157" cy="26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9379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1A5F3-A4FF-4CEE-8215-C08835B585C1}" type="slidenum"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2018 NetApp, Inc. All rights reserved.  — NETAPP CONFIDENTIAL — </a:t>
            </a:r>
          </a:p>
        </p:txBody>
      </p:sp>
    </p:spTree>
    <p:extLst>
      <p:ext uri="{BB962C8B-B14F-4D97-AF65-F5344CB8AC3E}">
        <p14:creationId xmlns:p14="http://schemas.microsoft.com/office/powerpoint/2010/main" val="17205969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31" y="143338"/>
            <a:ext cx="11661637" cy="400109"/>
          </a:xfrm>
        </p:spPr>
        <p:txBody>
          <a:bodyPr/>
          <a:lstStyle/>
          <a:p>
            <a:r>
              <a:rPr lang="en-US" dirty="0"/>
              <a:t>Next Best Action Data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6479B6-4E51-C24F-8029-3FA3A5CD2E18}"/>
              </a:ext>
            </a:extLst>
          </p:cNvPr>
          <p:cNvGraphicFramePr>
            <a:graphicFrameLocks noGrp="1"/>
          </p:cNvGraphicFramePr>
          <p:nvPr/>
        </p:nvGraphicFramePr>
        <p:xfrm>
          <a:off x="1" y="1161101"/>
          <a:ext cx="1205536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286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2970858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592901840"/>
                    </a:ext>
                  </a:extLst>
                </a:gridCol>
                <a:gridCol w="4256690">
                  <a:extLst>
                    <a:ext uri="{9D8B030D-6E8A-4147-A177-3AD203B41FA5}">
                      <a16:colId xmlns:a16="http://schemas.microsoft.com/office/drawing/2014/main" val="2346689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9713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Adobe_master_cookie_id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 (</a:t>
                      </a:r>
                      <a:r>
                        <a:rPr lang="en-US" sz="1400" dirty="0" err="1"/>
                        <a:t>posix</a:t>
                      </a:r>
                      <a:r>
                        <a:rPr lang="en-US" sz="1400" dirty="0"/>
                        <a:t>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url_tags</a:t>
                      </a:r>
                      <a:r>
                        <a:rPr lang="en-US" sz="1400" dirty="0"/>
                        <a:t> (from Eloqua) / BU categorization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2019-08-31T04:58:22+00:00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welcome.htm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(2019-08-31T04:59:44+00:00)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play_video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/products/</a:t>
                      </a:r>
                      <a:r>
                        <a:rPr lang="en-US" sz="1400" dirty="0" err="1"/>
                        <a:t>overview.htm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Product,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(2019-08-31T05:01:15+00:00)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view_product_sheet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/products/</a:t>
                      </a:r>
                      <a:r>
                        <a:rPr lang="en-US" sz="1400" dirty="0" err="1"/>
                        <a:t>solidfire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details.htm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Solidfire</a:t>
                      </a:r>
                      <a:r>
                        <a:rPr lang="en-US" sz="1400" dirty="0"/>
                        <a:t>,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8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409903" y="703772"/>
            <a:ext cx="6307624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u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ser_browsing</a:t>
            </a:r>
            <a:r>
              <a:rPr lang="en-US" sz="1400" dirty="0">
                <a:solidFill>
                  <a:sysClr val="windowText" lastClr="000000"/>
                </a:solidFill>
              </a:rPr>
              <a:t>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activity_table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(specifically 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NetApp.com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 Adobe Analytics)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728D47-468E-A04A-8B5E-4A70659BBCB7}"/>
              </a:ext>
            </a:extLst>
          </p:cNvPr>
          <p:cNvGraphicFramePr>
            <a:graphicFrameLocks noGrp="1"/>
          </p:cNvGraphicFramePr>
          <p:nvPr/>
        </p:nvGraphicFramePr>
        <p:xfrm>
          <a:off x="409902" y="3851395"/>
          <a:ext cx="57491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752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Adobe_master_cookie_id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Eloqua_email_addr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ivan.hom@netapp.com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5731415-39DF-5C44-BE44-0F15BD433360}"/>
              </a:ext>
            </a:extLst>
          </p:cNvPr>
          <p:cNvSpPr txBox="1"/>
          <p:nvPr/>
        </p:nvSpPr>
        <p:spPr>
          <a:xfrm>
            <a:off x="401679" y="3384486"/>
            <a:ext cx="3207929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u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ser_contact</a:t>
            </a:r>
            <a:r>
              <a:rPr lang="en-US" sz="1400" dirty="0">
                <a:solidFill>
                  <a:sysClr val="windowText" lastClr="000000"/>
                </a:solidFill>
              </a:rPr>
              <a:t>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mapping_table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(Eloqua)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56BAB58-0C31-BE48-90AF-B1B5B0DEAAF1}"/>
              </a:ext>
            </a:extLst>
          </p:cNvPr>
          <p:cNvGraphicFramePr>
            <a:graphicFrameLocks noGrp="1"/>
          </p:cNvGraphicFramePr>
          <p:nvPr/>
        </p:nvGraphicFramePr>
        <p:xfrm>
          <a:off x="401679" y="5429040"/>
          <a:ext cx="114224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397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4051412793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66347124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86806080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4272317581"/>
                    </a:ext>
                  </a:extLst>
                </a:gridCol>
                <a:gridCol w="1555531">
                  <a:extLst>
                    <a:ext uri="{9D8B030D-6E8A-4147-A177-3AD203B41FA5}">
                      <a16:colId xmlns:a16="http://schemas.microsoft.com/office/drawing/2014/main" val="4151171075"/>
                    </a:ext>
                  </a:extLst>
                </a:gridCol>
                <a:gridCol w="1629105">
                  <a:extLst>
                    <a:ext uri="{9D8B030D-6E8A-4147-A177-3AD203B41FA5}">
                      <a16:colId xmlns:a16="http://schemas.microsoft.com/office/drawing/2014/main" val="4018076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Eloqua_email_addr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Company annual revenues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ivan.hom@netapp.com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Information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$6.4B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2D5604A-9C12-CB48-AEF0-A991707BBAB2}"/>
              </a:ext>
            </a:extLst>
          </p:cNvPr>
          <p:cNvSpPr txBox="1"/>
          <p:nvPr/>
        </p:nvSpPr>
        <p:spPr>
          <a:xfrm>
            <a:off x="401680" y="4971711"/>
            <a:ext cx="3148619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c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ontact_demogra</a:t>
            </a:r>
            <a:r>
              <a:rPr lang="en-US" sz="1400" dirty="0" err="1">
                <a:solidFill>
                  <a:sysClr val="windowText" lastClr="000000"/>
                </a:solidFill>
              </a:rPr>
              <a:t>phic</a:t>
            </a:r>
            <a:r>
              <a:rPr lang="en-US" sz="1400" dirty="0">
                <a:solidFill>
                  <a:sysClr val="windowText" lastClr="000000"/>
                </a:solidFill>
              </a:rPr>
              <a:t>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table (Ascend)</a:t>
            </a:r>
          </a:p>
        </p:txBody>
      </p:sp>
    </p:spTree>
    <p:extLst>
      <p:ext uri="{BB962C8B-B14F-4D97-AF65-F5344CB8AC3E}">
        <p14:creationId xmlns:p14="http://schemas.microsoft.com/office/powerpoint/2010/main" val="277393509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369072" y="1268365"/>
            <a:ext cx="11453853" cy="17158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Overview of Click Through Rate vs Lifetime Value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Related Research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Reinforcement Learning Approach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Target Data Model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9730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Click Through Rate vs Lifetime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A805AC-C48D-4649-A06C-960B080A0034}"/>
                  </a:ext>
                </a:extLst>
              </p:cNvPr>
              <p:cNvSpPr txBox="1"/>
              <p:nvPr/>
            </p:nvSpPr>
            <p:spPr>
              <a:xfrm>
                <a:off x="809625" y="1390650"/>
                <a:ext cx="3085652" cy="41472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/>
              <a:p>
                <a:pPr marR="0" algn="l" defTabSz="914400" rtl="0" eaLnBrk="1" fontAlgn="auto" latinLnBrk="0" hangingPunct="1">
                  <a:lnSpc>
                    <a:spcPct val="95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Click</m:t>
                      </m:r>
                      <m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Through</m:t>
                      </m:r>
                      <m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clicks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visits</m:t>
                          </m:r>
                        </m:den>
                      </m:f>
                      <m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sz="1400" b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A805AC-C48D-4649-A06C-960B080A0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" y="1390650"/>
                <a:ext cx="3085652" cy="414729"/>
              </a:xfrm>
              <a:prstGeom prst="rect">
                <a:avLst/>
              </a:prstGeom>
              <a:blipFill>
                <a:blip r:embed="rId3"/>
                <a:stretch>
                  <a:fillRect t="-1212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16DE457-FE80-4F41-9166-421970D21C20}"/>
              </a:ext>
            </a:extLst>
          </p:cNvPr>
          <p:cNvSpPr txBox="1"/>
          <p:nvPr/>
        </p:nvSpPr>
        <p:spPr>
          <a:xfrm>
            <a:off x="5276850" y="1398446"/>
            <a:ext cx="3812262" cy="4431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2400" dirty="0">
                <a:solidFill>
                  <a:sysClr val="windowText" lastClr="000000"/>
                </a:solidFill>
              </a:rPr>
              <a:t>Suited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for short-term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82E34-6B36-DF4B-9593-B4FC0A8798F6}"/>
              </a:ext>
            </a:extLst>
          </p:cNvPr>
          <p:cNvSpPr txBox="1"/>
          <p:nvPr/>
        </p:nvSpPr>
        <p:spPr>
          <a:xfrm>
            <a:off x="5276850" y="2646221"/>
            <a:ext cx="3711272" cy="4431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2400" dirty="0">
                <a:solidFill>
                  <a:sysClr val="windowText" lastClr="000000"/>
                </a:solidFill>
              </a:rPr>
              <a:t>Suited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for long-term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69212-B621-5743-AA89-C7934E2A5F68}"/>
                  </a:ext>
                </a:extLst>
              </p:cNvPr>
              <p:cNvSpPr txBox="1"/>
              <p:nvPr/>
            </p:nvSpPr>
            <p:spPr>
              <a:xfrm>
                <a:off x="1000125" y="2674690"/>
                <a:ext cx="3209084" cy="41472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/>
              <a:p>
                <a:pPr marR="0" algn="l" defTabSz="914400" rtl="0" eaLnBrk="1" fontAlgn="auto" latinLnBrk="0" hangingPunct="1">
                  <a:lnSpc>
                    <a:spcPct val="95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/>
                  </a:buClr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ifetime</m:t>
                      </m:r>
                      <m: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clicks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visitors</m:t>
                          </m:r>
                        </m:den>
                      </m:f>
                      <m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100</m:t>
                      </m:r>
                    </m:oMath>
                  </m:oMathPara>
                </a14:m>
                <a:endParaRPr kumimoji="0" lang="en-US" sz="1400" b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69212-B621-5743-AA89-C7934E2A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2674690"/>
                <a:ext cx="3209084" cy="414729"/>
              </a:xfrm>
              <a:prstGeom prst="rect">
                <a:avLst/>
              </a:prstGeom>
              <a:blipFill>
                <a:blip r:embed="rId4"/>
                <a:stretch>
                  <a:fillRect l="-395" t="-12121" r="-7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C338CF7-B061-A642-A76A-9BF8ED543F1E}"/>
              </a:ext>
            </a:extLst>
          </p:cNvPr>
          <p:cNvSpPr txBox="1"/>
          <p:nvPr/>
        </p:nvSpPr>
        <p:spPr>
          <a:xfrm>
            <a:off x="514350" y="3627296"/>
            <a:ext cx="1792478" cy="4431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2400" dirty="0">
                <a:solidFill>
                  <a:sysClr val="windowText" lastClr="000000"/>
                </a:solidFill>
              </a:rPr>
              <a:t>Ex. Policy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E6061D-399E-5743-AD68-40664644AFFE}"/>
              </a:ext>
            </a:extLst>
          </p:cNvPr>
          <p:cNvSpPr/>
          <p:nvPr/>
        </p:nvSpPr>
        <p:spPr>
          <a:xfrm>
            <a:off x="1244013" y="4339976"/>
            <a:ext cx="314325" cy="29527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AC711F-F7C3-444B-B0F1-C5C64C1D539E}"/>
              </a:ext>
            </a:extLst>
          </p:cNvPr>
          <p:cNvSpPr/>
          <p:nvPr/>
        </p:nvSpPr>
        <p:spPr>
          <a:xfrm>
            <a:off x="1244012" y="4869812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BC49A9-BEDD-714A-9ED6-7150264B9147}"/>
              </a:ext>
            </a:extLst>
          </p:cNvPr>
          <p:cNvSpPr/>
          <p:nvPr/>
        </p:nvSpPr>
        <p:spPr>
          <a:xfrm>
            <a:off x="1224963" y="5373838"/>
            <a:ext cx="314325" cy="29527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B5F07F-E905-CD4D-BB66-1D31E7FD7356}"/>
              </a:ext>
            </a:extLst>
          </p:cNvPr>
          <p:cNvSpPr/>
          <p:nvPr/>
        </p:nvSpPr>
        <p:spPr>
          <a:xfrm>
            <a:off x="1224963" y="5908071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F0CBD8-40BE-304E-BFA0-75FD5505B4E3}"/>
                  </a:ext>
                </a:extLst>
              </p:cNvPr>
              <p:cNvSpPr/>
              <p:nvPr/>
            </p:nvSpPr>
            <p:spPr>
              <a:xfrm>
                <a:off x="1981714" y="4694013"/>
                <a:ext cx="243605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Click</m:t>
                      </m:r>
                      <m: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Through</m:t>
                      </m:r>
                      <m: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F0CBD8-40BE-304E-BFA0-75FD5505B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14" y="4694013"/>
                <a:ext cx="2436051" cy="495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BEF099-F96A-1D45-9DD2-50B2488F258E}"/>
                  </a:ext>
                </a:extLst>
              </p:cNvPr>
              <p:cNvSpPr/>
              <p:nvPr/>
            </p:nvSpPr>
            <p:spPr>
              <a:xfrm>
                <a:off x="1981714" y="5425826"/>
                <a:ext cx="203530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ifetime</m:t>
                      </m:r>
                      <m: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BEF099-F96A-1D45-9DD2-50B2488F2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14" y="5425826"/>
                <a:ext cx="2035301" cy="495649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0892A5B-C3C2-9B43-8C38-C8433F87FF55}"/>
              </a:ext>
            </a:extLst>
          </p:cNvPr>
          <p:cNvSpPr txBox="1"/>
          <p:nvPr/>
        </p:nvSpPr>
        <p:spPr>
          <a:xfrm>
            <a:off x="169448" y="4321651"/>
            <a:ext cx="930063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erson_1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550C5-16C1-C04D-8064-6EE0EA20AF0E}"/>
              </a:ext>
            </a:extLst>
          </p:cNvPr>
          <p:cNvSpPr txBox="1"/>
          <p:nvPr/>
        </p:nvSpPr>
        <p:spPr>
          <a:xfrm>
            <a:off x="169447" y="4851895"/>
            <a:ext cx="930063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erson_2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6892B6-97B5-2F47-B433-75906E4573D3}"/>
              </a:ext>
            </a:extLst>
          </p:cNvPr>
          <p:cNvSpPr txBox="1"/>
          <p:nvPr/>
        </p:nvSpPr>
        <p:spPr>
          <a:xfrm>
            <a:off x="165795" y="5382139"/>
            <a:ext cx="930063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erson_3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93582-15E4-164E-A58D-E86769CC8EC7}"/>
              </a:ext>
            </a:extLst>
          </p:cNvPr>
          <p:cNvSpPr txBox="1"/>
          <p:nvPr/>
        </p:nvSpPr>
        <p:spPr>
          <a:xfrm>
            <a:off x="143692" y="5921020"/>
            <a:ext cx="930063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erson_4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AB008B-93A7-7D4A-9488-C3CC80CE88DD}"/>
              </a:ext>
            </a:extLst>
          </p:cNvPr>
          <p:cNvSpPr txBox="1"/>
          <p:nvPr/>
        </p:nvSpPr>
        <p:spPr>
          <a:xfrm>
            <a:off x="5211800" y="3546983"/>
            <a:ext cx="1792478" cy="4431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2400" dirty="0">
                <a:solidFill>
                  <a:sysClr val="windowText" lastClr="000000"/>
                </a:solidFill>
              </a:rPr>
              <a:t>Ex. Policy 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180E95-1DF9-A943-95FE-331D0F17E69F}"/>
              </a:ext>
            </a:extLst>
          </p:cNvPr>
          <p:cNvSpPr/>
          <p:nvPr/>
        </p:nvSpPr>
        <p:spPr>
          <a:xfrm>
            <a:off x="5941463" y="4259663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731F0B-6D6B-E346-BC78-EAD201A4B042}"/>
              </a:ext>
            </a:extLst>
          </p:cNvPr>
          <p:cNvSpPr/>
          <p:nvPr/>
        </p:nvSpPr>
        <p:spPr>
          <a:xfrm>
            <a:off x="5941462" y="4789499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A84A94-07FE-1B4E-8D4F-E3098D9C3E2F}"/>
              </a:ext>
            </a:extLst>
          </p:cNvPr>
          <p:cNvSpPr/>
          <p:nvPr/>
        </p:nvSpPr>
        <p:spPr>
          <a:xfrm>
            <a:off x="5922413" y="5293525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2C641E-0123-2C48-8679-DE53BFD6EEC0}"/>
              </a:ext>
            </a:extLst>
          </p:cNvPr>
          <p:cNvSpPr/>
          <p:nvPr/>
        </p:nvSpPr>
        <p:spPr>
          <a:xfrm>
            <a:off x="5922413" y="5827758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45B28AA-A888-CD45-82CB-8D95C4FEBE69}"/>
                  </a:ext>
                </a:extLst>
              </p:cNvPr>
              <p:cNvSpPr/>
              <p:nvPr/>
            </p:nvSpPr>
            <p:spPr>
              <a:xfrm>
                <a:off x="9668141" y="4581482"/>
                <a:ext cx="2634824" cy="496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Click</m:t>
                      </m:r>
                      <m: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Through</m:t>
                      </m:r>
                      <m: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45B28AA-A888-CD45-82CB-8D95C4FEB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141" y="4581482"/>
                <a:ext cx="2634824" cy="496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80DD03B-444C-9A43-A280-5C2D18CD2E76}"/>
                  </a:ext>
                </a:extLst>
              </p:cNvPr>
              <p:cNvSpPr/>
              <p:nvPr/>
            </p:nvSpPr>
            <p:spPr>
              <a:xfrm>
                <a:off x="9668141" y="5313295"/>
                <a:ext cx="213468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ifetime</m:t>
                      </m:r>
                      <m: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4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80DD03B-444C-9A43-A280-5C2D18CD2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141" y="5313295"/>
                <a:ext cx="2134687" cy="495649"/>
              </a:xfrm>
              <a:prstGeom prst="rect">
                <a:avLst/>
              </a:prstGeom>
              <a:blipFill>
                <a:blip r:embed="rId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301E43D-2B04-264A-892A-EB96643FADDD}"/>
              </a:ext>
            </a:extLst>
          </p:cNvPr>
          <p:cNvSpPr txBox="1"/>
          <p:nvPr/>
        </p:nvSpPr>
        <p:spPr>
          <a:xfrm>
            <a:off x="4866898" y="4241338"/>
            <a:ext cx="930063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erson_1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A24D2F-B184-3045-8F02-0304E846BD73}"/>
              </a:ext>
            </a:extLst>
          </p:cNvPr>
          <p:cNvSpPr txBox="1"/>
          <p:nvPr/>
        </p:nvSpPr>
        <p:spPr>
          <a:xfrm>
            <a:off x="4866897" y="4771582"/>
            <a:ext cx="930063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erson_2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68710-4561-ED43-B416-5D99D25D668C}"/>
              </a:ext>
            </a:extLst>
          </p:cNvPr>
          <p:cNvSpPr txBox="1"/>
          <p:nvPr/>
        </p:nvSpPr>
        <p:spPr>
          <a:xfrm>
            <a:off x="4863245" y="5301826"/>
            <a:ext cx="930063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erson_3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9F5762-3A7B-3C48-858E-C3160F454DD1}"/>
              </a:ext>
            </a:extLst>
          </p:cNvPr>
          <p:cNvSpPr txBox="1"/>
          <p:nvPr/>
        </p:nvSpPr>
        <p:spPr>
          <a:xfrm>
            <a:off x="4841142" y="5840707"/>
            <a:ext cx="930063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erson_4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4A2DFB-F2A8-5D49-94E3-02CF151E1749}"/>
              </a:ext>
            </a:extLst>
          </p:cNvPr>
          <p:cNvSpPr/>
          <p:nvPr/>
        </p:nvSpPr>
        <p:spPr>
          <a:xfrm>
            <a:off x="6758899" y="4252020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B66061-EEFD-DE49-954B-0DF49A4F01AC}"/>
              </a:ext>
            </a:extLst>
          </p:cNvPr>
          <p:cNvSpPr/>
          <p:nvPr/>
        </p:nvSpPr>
        <p:spPr>
          <a:xfrm>
            <a:off x="6758898" y="4781856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9339CA-17E6-644B-AEA8-7CB9855796DB}"/>
              </a:ext>
            </a:extLst>
          </p:cNvPr>
          <p:cNvSpPr/>
          <p:nvPr/>
        </p:nvSpPr>
        <p:spPr>
          <a:xfrm>
            <a:off x="6739849" y="5285882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19989A-CB6F-8D47-B955-122C63407260}"/>
              </a:ext>
            </a:extLst>
          </p:cNvPr>
          <p:cNvSpPr/>
          <p:nvPr/>
        </p:nvSpPr>
        <p:spPr>
          <a:xfrm>
            <a:off x="6739849" y="5820115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6EF515-FC94-E744-BB83-36B85A527AE4}"/>
              </a:ext>
            </a:extLst>
          </p:cNvPr>
          <p:cNvSpPr/>
          <p:nvPr/>
        </p:nvSpPr>
        <p:spPr>
          <a:xfrm>
            <a:off x="7562456" y="4241338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28F9DC8-14C9-F240-AB98-A35671DE4853}"/>
              </a:ext>
            </a:extLst>
          </p:cNvPr>
          <p:cNvSpPr/>
          <p:nvPr/>
        </p:nvSpPr>
        <p:spPr>
          <a:xfrm>
            <a:off x="7562455" y="4771174"/>
            <a:ext cx="314325" cy="295275"/>
          </a:xfrm>
          <a:prstGeom prst="ellipse">
            <a:avLst/>
          </a:prstGeom>
          <a:solidFill>
            <a:srgbClr val="0067C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1E5CF7-08CF-AF48-AD7E-10FA0F9A0E41}"/>
              </a:ext>
            </a:extLst>
          </p:cNvPr>
          <p:cNvSpPr/>
          <p:nvPr/>
        </p:nvSpPr>
        <p:spPr>
          <a:xfrm>
            <a:off x="7543406" y="5275200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71A062-3595-E54A-9CE0-3F6737D63127}"/>
              </a:ext>
            </a:extLst>
          </p:cNvPr>
          <p:cNvSpPr/>
          <p:nvPr/>
        </p:nvSpPr>
        <p:spPr>
          <a:xfrm>
            <a:off x="7543406" y="5809433"/>
            <a:ext cx="314325" cy="295275"/>
          </a:xfrm>
          <a:prstGeom prst="ellipse">
            <a:avLst/>
          </a:prstGeom>
          <a:solidFill>
            <a:srgbClr val="0067C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6E7C00-73D0-0944-91E5-9AF115A26C7D}"/>
              </a:ext>
            </a:extLst>
          </p:cNvPr>
          <p:cNvSpPr/>
          <p:nvPr/>
        </p:nvSpPr>
        <p:spPr>
          <a:xfrm>
            <a:off x="8414020" y="4228389"/>
            <a:ext cx="314325" cy="29527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54E5BE-505B-3544-918D-11F2203E8B9C}"/>
              </a:ext>
            </a:extLst>
          </p:cNvPr>
          <p:cNvSpPr/>
          <p:nvPr/>
        </p:nvSpPr>
        <p:spPr>
          <a:xfrm>
            <a:off x="8394970" y="5262251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88EC71-2BA7-1642-98B1-9F8B6D1AFFFE}"/>
              </a:ext>
            </a:extLst>
          </p:cNvPr>
          <p:cNvSpPr/>
          <p:nvPr/>
        </p:nvSpPr>
        <p:spPr>
          <a:xfrm>
            <a:off x="8394970" y="5796484"/>
            <a:ext cx="314325" cy="295275"/>
          </a:xfrm>
          <a:prstGeom prst="ellipse">
            <a:avLst/>
          </a:prstGeom>
          <a:solidFill>
            <a:srgbClr val="0067C5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A1EF0A-C427-5040-B765-582563656D9F}"/>
              </a:ext>
            </a:extLst>
          </p:cNvPr>
          <p:cNvSpPr/>
          <p:nvPr/>
        </p:nvSpPr>
        <p:spPr>
          <a:xfrm>
            <a:off x="9140433" y="4224965"/>
            <a:ext cx="314325" cy="29527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016082-961F-CD49-AD59-DAF59A3EBD0C}"/>
              </a:ext>
            </a:extLst>
          </p:cNvPr>
          <p:cNvSpPr/>
          <p:nvPr/>
        </p:nvSpPr>
        <p:spPr>
          <a:xfrm>
            <a:off x="9121383" y="5258827"/>
            <a:ext cx="314325" cy="29527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FAE13E-B07D-9D43-AAE2-0C77AF81F188}"/>
              </a:ext>
            </a:extLst>
          </p:cNvPr>
          <p:cNvCxnSpPr>
            <a:stCxn id="22" idx="6"/>
            <a:endCxn id="32" idx="2"/>
          </p:cNvCxnSpPr>
          <p:nvPr/>
        </p:nvCxnSpPr>
        <p:spPr>
          <a:xfrm flipV="1">
            <a:off x="6255788" y="4399658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787127-88D8-B044-A934-F37D4530FD61}"/>
              </a:ext>
            </a:extLst>
          </p:cNvPr>
          <p:cNvCxnSpPr/>
          <p:nvPr/>
        </p:nvCxnSpPr>
        <p:spPr>
          <a:xfrm flipV="1">
            <a:off x="7040295" y="4407300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8572C2-2C3D-1B49-8B01-A53C62CA3366}"/>
              </a:ext>
            </a:extLst>
          </p:cNvPr>
          <p:cNvCxnSpPr/>
          <p:nvPr/>
        </p:nvCxnSpPr>
        <p:spPr>
          <a:xfrm flipV="1">
            <a:off x="7876780" y="4372309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350CEA-8FD9-7045-AB96-F6537391DD32}"/>
              </a:ext>
            </a:extLst>
          </p:cNvPr>
          <p:cNvCxnSpPr/>
          <p:nvPr/>
        </p:nvCxnSpPr>
        <p:spPr>
          <a:xfrm flipV="1">
            <a:off x="8618272" y="4364666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0AF7E5-0571-FB4F-A9BF-296FA2A26452}"/>
              </a:ext>
            </a:extLst>
          </p:cNvPr>
          <p:cNvCxnSpPr/>
          <p:nvPr/>
        </p:nvCxnSpPr>
        <p:spPr>
          <a:xfrm flipV="1">
            <a:off x="6275987" y="4939124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C15AE9-AC61-5040-A417-3143FFBA08AF}"/>
              </a:ext>
            </a:extLst>
          </p:cNvPr>
          <p:cNvCxnSpPr/>
          <p:nvPr/>
        </p:nvCxnSpPr>
        <p:spPr>
          <a:xfrm flipV="1">
            <a:off x="7066284" y="4929493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3A6573-9DB5-4E48-8763-BCB5CDB61084}"/>
              </a:ext>
            </a:extLst>
          </p:cNvPr>
          <p:cNvCxnSpPr/>
          <p:nvPr/>
        </p:nvCxnSpPr>
        <p:spPr>
          <a:xfrm flipV="1">
            <a:off x="6243873" y="5453521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2F4BD4-C136-974D-AA43-9B4794E60AA1}"/>
              </a:ext>
            </a:extLst>
          </p:cNvPr>
          <p:cNvCxnSpPr/>
          <p:nvPr/>
        </p:nvCxnSpPr>
        <p:spPr>
          <a:xfrm flipV="1">
            <a:off x="7030485" y="5442685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70B75E-F593-C040-9555-A41023217331}"/>
              </a:ext>
            </a:extLst>
          </p:cNvPr>
          <p:cNvCxnSpPr/>
          <p:nvPr/>
        </p:nvCxnSpPr>
        <p:spPr>
          <a:xfrm flipV="1">
            <a:off x="7876779" y="5406464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E4E28C-E613-1A4B-9151-0A5155AA6710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8709295" y="5406465"/>
            <a:ext cx="412262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51276D-93A8-A940-A7C2-ACF4D26D726F}"/>
              </a:ext>
            </a:extLst>
          </p:cNvPr>
          <p:cNvCxnSpPr/>
          <p:nvPr/>
        </p:nvCxnSpPr>
        <p:spPr>
          <a:xfrm flipV="1">
            <a:off x="6255787" y="5994397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DFE95E-EDB0-0C42-8D00-A7F9D7E1DAC6}"/>
              </a:ext>
            </a:extLst>
          </p:cNvPr>
          <p:cNvCxnSpPr/>
          <p:nvPr/>
        </p:nvCxnSpPr>
        <p:spPr>
          <a:xfrm flipV="1">
            <a:off x="7023231" y="5976805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E178CC-CC3C-E146-89D9-750E17B3DB23}"/>
              </a:ext>
            </a:extLst>
          </p:cNvPr>
          <p:cNvCxnSpPr/>
          <p:nvPr/>
        </p:nvCxnSpPr>
        <p:spPr>
          <a:xfrm flipV="1">
            <a:off x="7894705" y="5959616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D73E44A-1D05-6D46-8A4F-3655FF85D0CE}"/>
              </a:ext>
            </a:extLst>
          </p:cNvPr>
          <p:cNvSpPr/>
          <p:nvPr/>
        </p:nvSpPr>
        <p:spPr>
          <a:xfrm>
            <a:off x="8391878" y="4745320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B97CC7B-E496-AB48-87D5-602A8B44B3ED}"/>
              </a:ext>
            </a:extLst>
          </p:cNvPr>
          <p:cNvSpPr/>
          <p:nvPr/>
        </p:nvSpPr>
        <p:spPr>
          <a:xfrm>
            <a:off x="9187171" y="4742348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A2E14D-9ED5-A041-921F-39A1E1ABE65C}"/>
              </a:ext>
            </a:extLst>
          </p:cNvPr>
          <p:cNvSpPr/>
          <p:nvPr/>
        </p:nvSpPr>
        <p:spPr>
          <a:xfrm>
            <a:off x="9121383" y="5795487"/>
            <a:ext cx="314325" cy="2952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9F56B53-4857-F14B-9102-F5190CA745D3}"/>
              </a:ext>
            </a:extLst>
          </p:cNvPr>
          <p:cNvCxnSpPr/>
          <p:nvPr/>
        </p:nvCxnSpPr>
        <p:spPr>
          <a:xfrm flipV="1">
            <a:off x="7876778" y="4911167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9BEAB37-C847-9F4A-8532-CFF44AF5C86A}"/>
              </a:ext>
            </a:extLst>
          </p:cNvPr>
          <p:cNvCxnSpPr/>
          <p:nvPr/>
        </p:nvCxnSpPr>
        <p:spPr>
          <a:xfrm flipV="1">
            <a:off x="8684060" y="4882313"/>
            <a:ext cx="503111" cy="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28B979-9A14-CF46-89B5-BE743BF1E05A}"/>
              </a:ext>
            </a:extLst>
          </p:cNvPr>
          <p:cNvCxnSpPr>
            <a:cxnSpLocks/>
          </p:cNvCxnSpPr>
          <p:nvPr/>
        </p:nvCxnSpPr>
        <p:spPr>
          <a:xfrm flipV="1">
            <a:off x="8700108" y="5960013"/>
            <a:ext cx="412262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288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Related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104776" y="1268365"/>
            <a:ext cx="12087224" cy="39426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Main paper - </a:t>
            </a:r>
            <a:r>
              <a:rPr lang="en-US" b="1" dirty="0"/>
              <a:t>Ad Recommendation Systems for Life-Time Value Optimization</a:t>
            </a:r>
            <a:r>
              <a:rPr lang="en-US" dirty="0"/>
              <a:t> by </a:t>
            </a:r>
            <a:r>
              <a:rPr lang="en-US" dirty="0" err="1"/>
              <a:t>Theocharous</a:t>
            </a:r>
            <a:r>
              <a:rPr lang="en-US" dirty="0"/>
              <a:t> 2015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Main blog -  </a:t>
            </a:r>
            <a:r>
              <a:rPr lang="en-US" b="1" dirty="0"/>
              <a:t>Building a Next Best Action model using reinforcement learning </a:t>
            </a:r>
            <a:r>
              <a:rPr lang="en-US" dirty="0"/>
              <a:t>by Ilya </a:t>
            </a:r>
            <a:r>
              <a:rPr lang="en-US" dirty="0" err="1"/>
              <a:t>Katsov</a:t>
            </a:r>
            <a:r>
              <a:rPr lang="en-US" dirty="0"/>
              <a:t> at Grid Dynamics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Background papers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Lifetime Value Marketing Using Reinforcement Learning by </a:t>
            </a:r>
            <a:r>
              <a:rPr lang="en-US" dirty="0" err="1"/>
              <a:t>Theocharous</a:t>
            </a:r>
            <a:r>
              <a:rPr lang="en-US" dirty="0"/>
              <a:t> 2013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Sequential Cost-Sensitive Decision Making with Reinforcement Learning by </a:t>
            </a:r>
            <a:r>
              <a:rPr lang="en-US" dirty="0" err="1"/>
              <a:t>Pednault</a:t>
            </a:r>
            <a:r>
              <a:rPr lang="en-US" dirty="0"/>
              <a:t> 2002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Modeling Customer Relationships as Markov Chains by Pfeifer 2000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Joint optimization of customer segmentation and marketing policy to maximize long-term profitability by </a:t>
            </a:r>
            <a:r>
              <a:rPr lang="en-US" dirty="0" err="1"/>
              <a:t>Jedid</a:t>
            </a:r>
            <a:r>
              <a:rPr lang="en-US" dirty="0"/>
              <a:t>-Jah Jonker 2002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2005 INFORMS ISMS Practice Prize Winner—Customer Equity and Lifetime Management (CELM) Finnair Case Study by </a:t>
            </a:r>
            <a:r>
              <a:rPr lang="en-US" dirty="0" err="1"/>
              <a:t>Tirenni</a:t>
            </a:r>
            <a:r>
              <a:rPr lang="en-US" dirty="0"/>
              <a:t> 2005</a:t>
            </a: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Automatic Representation for Lifetime Value Recommender Systems by </a:t>
            </a:r>
            <a:r>
              <a:rPr lang="en-US" dirty="0" err="1"/>
              <a:t>Hallack</a:t>
            </a:r>
            <a:r>
              <a:rPr lang="en-US" dirty="0"/>
              <a:t> 2017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3091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Reinforcement Learning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369072" y="1268365"/>
            <a:ext cx="11453853" cy="43596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Reinforcement learning is a technique that learns through interactions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Example is to navigate a maze (diagram on right)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States are grid locations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Actions are up/down/left/right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Reward is reaching the exit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Analogy to marketing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States are offers presented to customer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Actions are clicked/ignored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Reward is cumulative clicks by customer</a:t>
            </a:r>
            <a:br>
              <a:rPr lang="en-US" dirty="0">
                <a:solidFill>
                  <a:sysClr val="windowText" lastClr="000000"/>
                </a:solidFill>
              </a:rPr>
            </a:br>
            <a:endParaRPr lang="en-US" dirty="0">
              <a:solidFill>
                <a:sysClr val="windowText" lastClr="000000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417B24-4307-E54E-8B94-1EEC426D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99168"/>
              </p:ext>
            </p:extLst>
          </p:nvPr>
        </p:nvGraphicFramePr>
        <p:xfrm>
          <a:off x="6175375" y="1729315"/>
          <a:ext cx="5416550" cy="439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310">
                  <a:extLst>
                    <a:ext uri="{9D8B030D-6E8A-4147-A177-3AD203B41FA5}">
                      <a16:colId xmlns:a16="http://schemas.microsoft.com/office/drawing/2014/main" val="289007654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4239386209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1810814023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1036194067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889097588"/>
                    </a:ext>
                  </a:extLst>
                </a:gridCol>
              </a:tblGrid>
              <a:tr h="1098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entry</a:t>
                      </a:r>
                    </a:p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exit</a:t>
                      </a:r>
                      <a:r>
                        <a:rPr lang="en-US" b="0" dirty="0" err="1"/>
                        <a:t>t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006900"/>
                  </a:ext>
                </a:extLst>
              </a:tr>
              <a:tr h="10988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25"/>
                  </a:ext>
                </a:extLst>
              </a:tr>
              <a:tr h="10988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44808"/>
                  </a:ext>
                </a:extLst>
              </a:tr>
              <a:tr h="109881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entry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312136"/>
                  </a:ext>
                </a:extLst>
              </a:tr>
            </a:tbl>
          </a:graphicData>
        </a:graphic>
      </p:graphicFrame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F785C56-C267-F14F-A70C-E445CFD05386}"/>
              </a:ext>
            </a:extLst>
          </p:cNvPr>
          <p:cNvCxnSpPr>
            <a:cxnSpLocks/>
          </p:cNvCxnSpPr>
          <p:nvPr/>
        </p:nvCxnSpPr>
        <p:spPr>
          <a:xfrm flipV="1">
            <a:off x="7124700" y="4448175"/>
            <a:ext cx="2876550" cy="1162051"/>
          </a:xfrm>
          <a:prstGeom prst="bentConnector3">
            <a:avLst>
              <a:gd name="adj1" fmla="val 58278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DB3B145-C41C-E349-B9BC-BF6272DB11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24987" y="3167063"/>
            <a:ext cx="1847852" cy="638177"/>
          </a:xfrm>
          <a:prstGeom prst="bentConnector3">
            <a:avLst>
              <a:gd name="adj1" fmla="val 98969"/>
            </a:avLst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76A8C05-8658-7E40-A4CB-B4E10AEACA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9500" y="3667126"/>
            <a:ext cx="2971801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D32323F-19C8-C345-9177-E26CB78277CC}"/>
              </a:ext>
            </a:extLst>
          </p:cNvPr>
          <p:cNvCxnSpPr>
            <a:cxnSpLocks/>
          </p:cNvCxnSpPr>
          <p:nvPr/>
        </p:nvCxnSpPr>
        <p:spPr>
          <a:xfrm flipV="1">
            <a:off x="8648700" y="3317874"/>
            <a:ext cx="1150124" cy="1130302"/>
          </a:xfrm>
          <a:prstGeom prst="bentConnector3">
            <a:avLst>
              <a:gd name="adj1" fmla="val 310"/>
            </a:avLst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CF4CC26-69CB-E74F-838F-00857E3C5A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26193" y="2210982"/>
            <a:ext cx="1204913" cy="859651"/>
          </a:xfrm>
          <a:prstGeom prst="bentConnector3">
            <a:avLst>
              <a:gd name="adj1" fmla="val 94269"/>
            </a:avLst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85B1237-A6DD-EB47-9D2E-446BEF7792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53474" y="3047604"/>
            <a:ext cx="2260600" cy="540541"/>
          </a:xfrm>
          <a:prstGeom prst="bentConnector3">
            <a:avLst>
              <a:gd name="adj1" fmla="val 98876"/>
            </a:avLst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66B6316-BBB2-7D4C-887E-38B085C66EF0}"/>
              </a:ext>
            </a:extLst>
          </p:cNvPr>
          <p:cNvCxnSpPr>
            <a:cxnSpLocks/>
          </p:cNvCxnSpPr>
          <p:nvPr/>
        </p:nvCxnSpPr>
        <p:spPr>
          <a:xfrm rot="10800000">
            <a:off x="6954045" y="4453898"/>
            <a:ext cx="1685132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2845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31" y="143338"/>
            <a:ext cx="11661637" cy="400109"/>
          </a:xfrm>
        </p:spPr>
        <p:txBody>
          <a:bodyPr/>
          <a:lstStyle/>
          <a:p>
            <a:r>
              <a:rPr lang="en-US" dirty="0"/>
              <a:t>Target Data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6479B6-4E51-C24F-8029-3FA3A5CD2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80038"/>
              </p:ext>
            </p:extLst>
          </p:nvPr>
        </p:nvGraphicFramePr>
        <p:xfrm>
          <a:off x="1" y="1161101"/>
          <a:ext cx="12055365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286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2970858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592901840"/>
                    </a:ext>
                  </a:extLst>
                </a:gridCol>
                <a:gridCol w="4256690">
                  <a:extLst>
                    <a:ext uri="{9D8B030D-6E8A-4147-A177-3AD203B41FA5}">
                      <a16:colId xmlns:a16="http://schemas.microsoft.com/office/drawing/2014/main" val="2346689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9713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Adobe_master_cookie_id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 (</a:t>
                      </a:r>
                      <a:r>
                        <a:rPr lang="en-US" sz="1400" dirty="0" err="1"/>
                        <a:t>posix</a:t>
                      </a:r>
                      <a:r>
                        <a:rPr lang="en-US" sz="1400" dirty="0"/>
                        <a:t>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url_tags</a:t>
                      </a:r>
                      <a:r>
                        <a:rPr lang="en-US" sz="1400" dirty="0"/>
                        <a:t> (from Eloqua) / BU categorization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2019-08-31T04:58:22+00:00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welcome.htm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(2019-08-31T04:59:44+00:00)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play_video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/products/</a:t>
                      </a:r>
                      <a:r>
                        <a:rPr lang="en-US" sz="1400" dirty="0" err="1"/>
                        <a:t>overview.htm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Product,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(2019-08-31T05:01:15+00:00)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view_product_sheet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/products/</a:t>
                      </a:r>
                      <a:r>
                        <a:rPr lang="en-US" sz="1400" dirty="0" err="1"/>
                        <a:t>solidfire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details.htm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Solidfire</a:t>
                      </a:r>
                      <a:r>
                        <a:rPr lang="en-US" sz="1400" dirty="0"/>
                        <a:t>,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(2019-08-31T05:01:16+00:00)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entered contact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signup.htm</a:t>
                      </a:r>
                      <a:endParaRPr lang="en-US" sz="1400" dirty="0"/>
                    </a:p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Contact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321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409903" y="703772"/>
            <a:ext cx="6307624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u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ser_browsing</a:t>
            </a:r>
            <a:r>
              <a:rPr lang="en-US" sz="1400" dirty="0">
                <a:solidFill>
                  <a:sysClr val="windowText" lastClr="000000"/>
                </a:solidFill>
              </a:rPr>
              <a:t>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activity_table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(specifically 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NetApp.com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 Adobe Analytics)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728D47-468E-A04A-8B5E-4A70659BB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47091"/>
              </p:ext>
            </p:extLst>
          </p:nvPr>
        </p:nvGraphicFramePr>
        <p:xfrm>
          <a:off x="409902" y="4069706"/>
          <a:ext cx="57491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752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Adobe_master_cookie_id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Eloqua_email_addr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ivan.hom@netapp.com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5731415-39DF-5C44-BE44-0F15BD433360}"/>
              </a:ext>
            </a:extLst>
          </p:cNvPr>
          <p:cNvSpPr txBox="1"/>
          <p:nvPr/>
        </p:nvSpPr>
        <p:spPr>
          <a:xfrm>
            <a:off x="401679" y="3602797"/>
            <a:ext cx="3207929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u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ser_contact</a:t>
            </a:r>
            <a:r>
              <a:rPr lang="en-US" sz="1400" dirty="0">
                <a:solidFill>
                  <a:sysClr val="windowText" lastClr="000000"/>
                </a:solidFill>
              </a:rPr>
              <a:t>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mapping_table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(Eloqua)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56BAB58-0C31-BE48-90AF-B1B5B0DEAAF1}"/>
              </a:ext>
            </a:extLst>
          </p:cNvPr>
          <p:cNvGraphicFramePr>
            <a:graphicFrameLocks noGrp="1"/>
          </p:cNvGraphicFramePr>
          <p:nvPr/>
        </p:nvGraphicFramePr>
        <p:xfrm>
          <a:off x="401679" y="5429040"/>
          <a:ext cx="114224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397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4051412793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66347124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86806080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4272317581"/>
                    </a:ext>
                  </a:extLst>
                </a:gridCol>
                <a:gridCol w="1555531">
                  <a:extLst>
                    <a:ext uri="{9D8B030D-6E8A-4147-A177-3AD203B41FA5}">
                      <a16:colId xmlns:a16="http://schemas.microsoft.com/office/drawing/2014/main" val="4151171075"/>
                    </a:ext>
                  </a:extLst>
                </a:gridCol>
                <a:gridCol w="1629105">
                  <a:extLst>
                    <a:ext uri="{9D8B030D-6E8A-4147-A177-3AD203B41FA5}">
                      <a16:colId xmlns:a16="http://schemas.microsoft.com/office/drawing/2014/main" val="4018076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Eloqua_email_addr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Company annual revenues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ivan.hom@netapp.com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Information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$6.4B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2D5604A-9C12-CB48-AEF0-A991707BBAB2}"/>
              </a:ext>
            </a:extLst>
          </p:cNvPr>
          <p:cNvSpPr txBox="1"/>
          <p:nvPr/>
        </p:nvSpPr>
        <p:spPr>
          <a:xfrm>
            <a:off x="401680" y="4971711"/>
            <a:ext cx="3148619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c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ontact_demogra</a:t>
            </a:r>
            <a:r>
              <a:rPr lang="en-US" sz="1400" dirty="0" err="1">
                <a:solidFill>
                  <a:sysClr val="windowText" lastClr="000000"/>
                </a:solidFill>
              </a:rPr>
              <a:t>phic</a:t>
            </a:r>
            <a:r>
              <a:rPr lang="en-US" sz="1400" dirty="0">
                <a:solidFill>
                  <a:sysClr val="windowText" lastClr="000000"/>
                </a:solidFill>
              </a:rPr>
              <a:t>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table (Ascend)</a:t>
            </a:r>
          </a:p>
        </p:txBody>
      </p:sp>
    </p:spTree>
    <p:extLst>
      <p:ext uri="{BB962C8B-B14F-4D97-AF65-F5344CB8AC3E}">
        <p14:creationId xmlns:p14="http://schemas.microsoft.com/office/powerpoint/2010/main" val="228796782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1A5F3-A4FF-4CEE-8215-C08835B585C1}" type="slidenum"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2018 NetApp, Inc. All rights reserved.  — NETAPP CONFIDENTIAL — </a:t>
            </a:r>
          </a:p>
        </p:txBody>
      </p:sp>
    </p:spTree>
    <p:extLst>
      <p:ext uri="{BB962C8B-B14F-4D97-AF65-F5344CB8AC3E}">
        <p14:creationId xmlns:p14="http://schemas.microsoft.com/office/powerpoint/2010/main" val="197557955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Analogy of Next Best Action to a Movie Recommender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472965" y="721827"/>
            <a:ext cx="11453853" cy="34163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Next Best Action is trying to recommend content to users that will induce them to provide contact info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Similar to Netflix recommender system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Two main approaches: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Collaborative Filtering: </a:t>
            </a:r>
            <a:r>
              <a:rPr lang="en-US" b="1" dirty="0">
                <a:solidFill>
                  <a:sysClr val="windowText" lastClr="000000"/>
                </a:solidFill>
              </a:rPr>
              <a:t>based on their ratings </a:t>
            </a:r>
            <a:r>
              <a:rPr lang="en-US" dirty="0">
                <a:solidFill>
                  <a:sysClr val="windowText" lastClr="000000"/>
                </a:solidFill>
              </a:rPr>
              <a:t>of movie they have watched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Content-base: </a:t>
            </a:r>
            <a:r>
              <a:rPr lang="en-US" b="1" dirty="0">
                <a:solidFill>
                  <a:sysClr val="windowText" lastClr="000000"/>
                </a:solidFill>
              </a:rPr>
              <a:t>based on the properties</a:t>
            </a:r>
            <a:r>
              <a:rPr lang="en-US" dirty="0">
                <a:solidFill>
                  <a:sysClr val="windowText" lastClr="000000"/>
                </a:solidFill>
              </a:rPr>
              <a:t> of the movies they have watched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 err="1">
                <a:solidFill>
                  <a:sysClr val="windowText" lastClr="000000"/>
                </a:solidFill>
              </a:rPr>
              <a:t>MovieLens</a:t>
            </a:r>
            <a:r>
              <a:rPr lang="en-US" dirty="0">
                <a:solidFill>
                  <a:sysClr val="windowText" lastClr="000000"/>
                </a:solidFill>
              </a:rPr>
              <a:t> is a popular movie database for recommender systems (small subset)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Based on 610 users and 9742 movies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Ratings given by the users (Note missing ratings by ?)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D3F9C9-EC95-9442-9B14-E273FB1F2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53544"/>
              </p:ext>
            </p:extLst>
          </p:nvPr>
        </p:nvGraphicFramePr>
        <p:xfrm>
          <a:off x="567557" y="4138147"/>
          <a:ext cx="9098455" cy="2545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63879843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150962425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23634920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25697419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1536456731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616148779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2120503677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967601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Little Mermaid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Jason 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Aladdin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Mission 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James Bond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2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0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91008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Collaborative Filtering: Step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0" y="824598"/>
            <a:ext cx="11973149" cy="36794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</a:rPr>
              <a:t>Step 1)</a:t>
            </a:r>
            <a:r>
              <a:rPr lang="en-US" dirty="0">
                <a:solidFill>
                  <a:sysClr val="windowText" lastClr="000000"/>
                </a:solidFill>
              </a:rPr>
              <a:t> Find people with similar ratings as you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Approach : Calculate the correlation coefficient between each pair of users.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Use cosine similarity metric: range [0, 1] where 0 is no alignment and 1 is perfect alignment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COS(angle) = A 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 B / ||A|| 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 ||B||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COS(Mary . Joe) = (5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5) + (1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1) + (2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1) + (2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2) + (4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5)/sqrt(5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+ 1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+ 4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 2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+ 2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+ 4</a:t>
            </a:r>
            <a:r>
              <a:rPr lang="en-US" baseline="30000" dirty="0">
                <a:solidFill>
                  <a:sysClr val="windowText" lastClr="000000"/>
                </a:solidFill>
              </a:rPr>
              <a:t>2)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 sqrt(5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+ 1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+ 1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+ 2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+ 5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+4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= 32 / sqrt(66) 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 sqrt(72) = 32 / (8.12 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 8.48) = .46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ysClr val="windowText" lastClr="000000"/>
                </a:solidFill>
              </a:rPr>
              <a:t>Tom and Stuart have similar ratings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ysClr val="windowText" lastClr="000000"/>
                </a:solidFill>
              </a:rPr>
              <a:t>Mary, Joe and Amy have similar ratings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4E25FD-9ED6-C745-B249-FED305E68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76169"/>
              </p:ext>
            </p:extLst>
          </p:nvPr>
        </p:nvGraphicFramePr>
        <p:xfrm>
          <a:off x="802290" y="4219610"/>
          <a:ext cx="9098455" cy="2545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63879843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150962425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23634920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25697419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1536456731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616148779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2120503677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967601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Little Mermaid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Jason 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Aladdin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Mission 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James Bond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2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0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3357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C6A3A4E0-378C-1644-86FE-46431818F023}"/>
              </a:ext>
            </a:extLst>
          </p:cNvPr>
          <p:cNvSpPr/>
          <p:nvPr/>
        </p:nvSpPr>
        <p:spPr>
          <a:xfrm>
            <a:off x="515007" y="4855779"/>
            <a:ext cx="9637986" cy="409904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9C5FF9-B3E8-404E-9836-9D3A1886C38E}"/>
              </a:ext>
            </a:extLst>
          </p:cNvPr>
          <p:cNvSpPr/>
          <p:nvPr/>
        </p:nvSpPr>
        <p:spPr>
          <a:xfrm>
            <a:off x="409902" y="5973786"/>
            <a:ext cx="9637986" cy="409904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AF191-D589-BE4E-B37A-9DF246FBA5E8}"/>
              </a:ext>
            </a:extLst>
          </p:cNvPr>
          <p:cNvSpPr/>
          <p:nvPr/>
        </p:nvSpPr>
        <p:spPr>
          <a:xfrm>
            <a:off x="409902" y="5253534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1B1056-BEA0-3A44-B8FC-FD6571F3BCC6}"/>
              </a:ext>
            </a:extLst>
          </p:cNvPr>
          <p:cNvSpPr/>
          <p:nvPr/>
        </p:nvSpPr>
        <p:spPr>
          <a:xfrm>
            <a:off x="532524" y="5624194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F7E3F3-722E-3E4D-A5D8-77DA9645C16C}"/>
              </a:ext>
            </a:extLst>
          </p:cNvPr>
          <p:cNvSpPr/>
          <p:nvPr/>
        </p:nvSpPr>
        <p:spPr>
          <a:xfrm>
            <a:off x="532524" y="6328851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20065979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ight">
  <a:themeElements>
    <a:clrScheme name="Custom 114">
      <a:dk1>
        <a:sysClr val="windowText" lastClr="000000"/>
      </a:dk1>
      <a:lt1>
        <a:sysClr val="window" lastClr="FFFFFF"/>
      </a:lt1>
      <a:dk2>
        <a:srgbClr val="32872D"/>
      </a:dk2>
      <a:lt2>
        <a:srgbClr val="A2A5A2"/>
      </a:lt2>
      <a:accent1>
        <a:srgbClr val="0067C5"/>
      </a:accent1>
      <a:accent2>
        <a:srgbClr val="6DBEDC"/>
      </a:accent2>
      <a:accent3>
        <a:srgbClr val="F6D371"/>
      </a:accent3>
      <a:accent4>
        <a:srgbClr val="EC7653"/>
      </a:accent4>
      <a:accent5>
        <a:srgbClr val="C5271B"/>
      </a:accent5>
      <a:accent6>
        <a:srgbClr val="7A1A92"/>
      </a:accent6>
      <a:hlink>
        <a:srgbClr val="0067C5"/>
      </a:hlink>
      <a:folHlink>
        <a:srgbClr val="A2A5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>
        <a:spAutoFit/>
      </a:bodyPr>
      <a:lstStyle>
        <a:defPPr marR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1_Light">
  <a:themeElements>
    <a:clrScheme name="Custom 114">
      <a:dk1>
        <a:sysClr val="windowText" lastClr="000000"/>
      </a:dk1>
      <a:lt1>
        <a:sysClr val="window" lastClr="FFFFFF"/>
      </a:lt1>
      <a:dk2>
        <a:srgbClr val="32872D"/>
      </a:dk2>
      <a:lt2>
        <a:srgbClr val="A2A5A2"/>
      </a:lt2>
      <a:accent1>
        <a:srgbClr val="0067C5"/>
      </a:accent1>
      <a:accent2>
        <a:srgbClr val="6DBEDC"/>
      </a:accent2>
      <a:accent3>
        <a:srgbClr val="F6D371"/>
      </a:accent3>
      <a:accent4>
        <a:srgbClr val="EC7653"/>
      </a:accent4>
      <a:accent5>
        <a:srgbClr val="C5271B"/>
      </a:accent5>
      <a:accent6>
        <a:srgbClr val="7A1A92"/>
      </a:accent6>
      <a:hlink>
        <a:srgbClr val="0067C5"/>
      </a:hlink>
      <a:folHlink>
        <a:srgbClr val="A2A5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>
        <a:spAutoFit/>
      </a:bodyPr>
      <a:lstStyle>
        <a:defPPr marR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13590</TotalTime>
  <Words>3021</Words>
  <Application>Microsoft Macintosh PowerPoint</Application>
  <PresentationFormat>Widescreen</PresentationFormat>
  <Paragraphs>537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 Math</vt:lpstr>
      <vt:lpstr>Ciscolight</vt:lpstr>
      <vt:lpstr>CiscoSans ExtraLight</vt:lpstr>
      <vt:lpstr>CiscoSansTT ExtraLight</vt:lpstr>
      <vt:lpstr>Wingdings</vt:lpstr>
      <vt:lpstr>Light</vt:lpstr>
      <vt:lpstr>Blue theme 2015 16x9</vt:lpstr>
      <vt:lpstr>1_Light</vt:lpstr>
      <vt:lpstr>Lifetime Value in Marketing </vt:lpstr>
      <vt:lpstr>Overview</vt:lpstr>
      <vt:lpstr>Click Through Rate vs Lifetime Value</vt:lpstr>
      <vt:lpstr>Related Research</vt:lpstr>
      <vt:lpstr>Reinforcement Learning Approach</vt:lpstr>
      <vt:lpstr>Target Data Model</vt:lpstr>
      <vt:lpstr>PowerPoint Presentation</vt:lpstr>
      <vt:lpstr>Analogy of Next Best Action to a Movie Recommender System</vt:lpstr>
      <vt:lpstr>Collaborative Filtering: Step 1</vt:lpstr>
      <vt:lpstr>Collaborative Filtering: Step 2</vt:lpstr>
      <vt:lpstr>Collaborative Filtering: Step 3</vt:lpstr>
      <vt:lpstr>R-code POC of Movie Recommender System</vt:lpstr>
      <vt:lpstr>R-code POC of Movie Recommender System</vt:lpstr>
      <vt:lpstr>Next Step: Extracting Adobe Analytics data to MovieLens data format</vt:lpstr>
      <vt:lpstr>PowerPoint Presentation</vt:lpstr>
      <vt:lpstr>Next Best Action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Slide</dc:title>
  <dc:creator>Wilson, James</dc:creator>
  <cp:lastModifiedBy>Hom, Ivan</cp:lastModifiedBy>
  <cp:revision>208</cp:revision>
  <dcterms:created xsi:type="dcterms:W3CDTF">2019-02-04T19:23:54Z</dcterms:created>
  <dcterms:modified xsi:type="dcterms:W3CDTF">2019-11-15T21:14:45Z</dcterms:modified>
</cp:coreProperties>
</file>