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4.jpg" ContentType="image/pn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7647" r:id="rId4"/>
    <p:sldId id="1176" r:id="rId5"/>
    <p:sldId id="7652" r:id="rId6"/>
    <p:sldId id="7653" r:id="rId7"/>
    <p:sldId id="7654" r:id="rId8"/>
    <p:sldId id="7655" r:id="rId9"/>
    <p:sldId id="7656" r:id="rId10"/>
    <p:sldId id="7658" r:id="rId11"/>
    <p:sldId id="7657" r:id="rId12"/>
    <p:sldId id="7667" r:id="rId13"/>
    <p:sldId id="7668" r:id="rId14"/>
    <p:sldId id="596" r:id="rId15"/>
    <p:sldId id="7659" r:id="rId16"/>
    <p:sldId id="7660" r:id="rId17"/>
    <p:sldId id="7669" r:id="rId18"/>
    <p:sldId id="7648" r:id="rId19"/>
    <p:sldId id="7662" r:id="rId20"/>
    <p:sldId id="493" r:id="rId21"/>
    <p:sldId id="7670" r:id="rId22"/>
    <p:sldId id="1248" r:id="rId23"/>
    <p:sldId id="7665" r:id="rId24"/>
    <p:sldId id="7671" r:id="rId25"/>
    <p:sldId id="7666" r:id="rId26"/>
    <p:sldId id="7614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8"/>
    <a:srgbClr val="E6E9E6"/>
    <a:srgbClr val="C1C7CB"/>
    <a:srgbClr val="AFB4B8"/>
    <a:srgbClr val="E0E8EB"/>
    <a:srgbClr val="085799"/>
    <a:srgbClr val="06447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6747" autoAdjust="0"/>
  </p:normalViewPr>
  <p:slideViewPr>
    <p:cSldViewPr snapToGrid="0">
      <p:cViewPr varScale="1">
        <p:scale>
          <a:sx n="66" d="100"/>
          <a:sy n="66" d="100"/>
        </p:scale>
        <p:origin x="23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78DBA-14DA-4A5E-B05D-85F7A5B73E75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7293F-7C25-4187-86A1-538228AE7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946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这次我分享的主要是怎么入门</a:t>
            </a:r>
            <a:r>
              <a:rPr lang="en-US" altLang="zh-CN" dirty="0"/>
              <a:t>Vim</a:t>
            </a:r>
            <a:r>
              <a:rPr lang="zh-CN" altLang="en-US" dirty="0"/>
              <a:t>，一些学习</a:t>
            </a:r>
            <a:r>
              <a:rPr lang="en-US" altLang="zh-CN" dirty="0"/>
              <a:t>Vim</a:t>
            </a:r>
            <a:r>
              <a:rPr lang="zh-CN" altLang="en-US" dirty="0"/>
              <a:t>的技巧、工具、书籍、以及我自己的见解等等，并不是单纯的讲</a:t>
            </a:r>
            <a:r>
              <a:rPr lang="en-US" altLang="zh-CN" dirty="0"/>
              <a:t>Vim</a:t>
            </a:r>
            <a:r>
              <a:rPr lang="zh-CN" altLang="en-US" dirty="0"/>
              <a:t>指令</a:t>
            </a:r>
            <a:r>
              <a:rPr lang="en-US" altLang="zh-CN" dirty="0"/>
              <a:t>(</a:t>
            </a:r>
            <a:r>
              <a:rPr lang="zh-CN" altLang="en-US" dirty="0"/>
              <a:t>当然为了凑时间，还是会讲一部分常用指令的</a:t>
            </a:r>
            <a:r>
              <a:rPr lang="en-US" altLang="zh-CN" dirty="0"/>
              <a:t>-.-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724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字符可视模式</a:t>
            </a:r>
            <a:endParaRPr lang="en-US" altLang="zh-CN" dirty="0" smtClean="0"/>
          </a:p>
          <a:p>
            <a:r>
              <a:rPr lang="zh-CN" altLang="en-US" dirty="0" smtClean="0"/>
              <a:t>行可是模式</a:t>
            </a:r>
            <a:endParaRPr lang="en-US" altLang="zh-CN" dirty="0" smtClean="0"/>
          </a:p>
          <a:p>
            <a:r>
              <a:rPr lang="zh-CN" altLang="en-US" dirty="0" smtClean="0"/>
              <a:t>块可视模式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下面看一张图搭配演示来了解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58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Ctrl+[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退出插入模式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在光标左侧插入正文 </a:t>
            </a:r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zh-CN" altLang="en-US" dirty="0" smtClean="0"/>
              <a:t>在光标右侧插入正文</a:t>
            </a:r>
            <a:endParaRPr lang="en-US" altLang="zh-CN" dirty="0" smtClean="0"/>
          </a:p>
          <a:p>
            <a:r>
              <a:rPr lang="en-US" altLang="zh-CN" dirty="0" smtClean="0"/>
              <a:t>o </a:t>
            </a:r>
            <a:r>
              <a:rPr lang="zh-CN" altLang="en-US" dirty="0" smtClean="0"/>
              <a:t>在光标所在行的下一行增添新行 </a:t>
            </a:r>
            <a:endParaRPr lang="en-US" altLang="zh-CN" dirty="0" smtClean="0"/>
          </a:p>
          <a:p>
            <a:r>
              <a:rPr lang="en-US" altLang="zh-CN" dirty="0" smtClean="0"/>
              <a:t>O </a:t>
            </a:r>
            <a:r>
              <a:rPr lang="zh-CN" altLang="en-US" dirty="0" smtClean="0"/>
              <a:t>在光标所在行的上一行增添新行</a:t>
            </a:r>
            <a:endParaRPr lang="en-US" altLang="zh-CN" dirty="0" smtClean="0"/>
          </a:p>
          <a:p>
            <a:r>
              <a:rPr lang="en-US" altLang="zh-CN" dirty="0" smtClean="0"/>
              <a:t>I </a:t>
            </a:r>
            <a:r>
              <a:rPr lang="zh-CN" altLang="en-US" dirty="0" smtClean="0"/>
              <a:t>在光标所在行的开头插入 </a:t>
            </a:r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zh-CN" altLang="en-US" dirty="0" smtClean="0"/>
              <a:t>在光标所在行的末尾插入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删除一行</a:t>
            </a:r>
            <a:r>
              <a:rPr lang="en-US" altLang="zh-CN" dirty="0" smtClean="0"/>
              <a:t>(S)</a:t>
            </a:r>
            <a:r>
              <a:rPr lang="zh-CN" altLang="en-US" dirty="0" smtClean="0"/>
              <a:t>、一个字</a:t>
            </a:r>
            <a:r>
              <a:rPr lang="en-US" altLang="zh-CN" dirty="0" smtClean="0"/>
              <a:t>(s)</a:t>
            </a:r>
            <a:r>
              <a:rPr lang="zh-CN" altLang="en-US" dirty="0" smtClean="0"/>
              <a:t>进入插入模式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进入字符可视化模式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进入行可视化模式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进入块可视化模式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熟悉完模式之后来进行一些常用操作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54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738AA-90D9-4CA8-85D9-0DED5530469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311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一般</a:t>
            </a:r>
            <a:r>
              <a:rPr lang="en-US" altLang="zh-CN" dirty="0" err="1" smtClean="0"/>
              <a:t>wq</a:t>
            </a:r>
            <a:r>
              <a:rPr lang="en-US" altLang="zh-CN" dirty="0" smtClean="0"/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先保存，后退出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944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还有很多：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移至前一个字字首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  </a:t>
            </a:r>
          </a:p>
          <a:p>
            <a:r>
              <a:rPr lang="zh-CN" altLang="en-US" dirty="0" smtClean="0"/>
              <a:t>右移光标到下一个字的开头 </a:t>
            </a:r>
            <a:r>
              <a:rPr lang="en-US" altLang="zh-CN" dirty="0" smtClean="0"/>
              <a:t>w</a:t>
            </a:r>
          </a:p>
          <a:p>
            <a:r>
              <a:rPr lang="zh-CN" altLang="en-US" dirty="0" smtClean="0"/>
              <a:t>右移光标到一个字的末尾 </a:t>
            </a: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152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全局替换：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:s/old/new/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该命令会将当前这一行中第一个出现的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模式替换为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:s/old/new/g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会将当前这一行中的所有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模式替换为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%s/old/new/g 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就能将文件中所有的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模式替换为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正则替换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删除一行</a:t>
            </a:r>
            <a:r>
              <a:rPr lang="en-US" altLang="zh-CN" dirty="0" smtClean="0"/>
              <a:t>(S)</a:t>
            </a:r>
            <a:r>
              <a:rPr lang="zh-CN" altLang="en-US" dirty="0" smtClean="0"/>
              <a:t>、一个字</a:t>
            </a:r>
            <a:r>
              <a:rPr lang="en-US" altLang="zh-CN" dirty="0" smtClean="0"/>
              <a:t>(s)</a:t>
            </a:r>
            <a:r>
              <a:rPr lang="zh-CN" altLang="en-US" dirty="0" smtClean="0"/>
              <a:t>进入插入模式</a:t>
            </a:r>
            <a:endParaRPr lang="en-US" altLang="zh-CN" dirty="0" smtClean="0"/>
          </a:p>
          <a:p>
            <a:r>
              <a:rPr lang="zh-CN" altLang="en-US" dirty="0" smtClean="0"/>
              <a:t>删除光标后面的 </a:t>
            </a:r>
            <a:r>
              <a:rPr lang="en-US" altLang="zh-CN" dirty="0" smtClean="0"/>
              <a:t>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J </a:t>
            </a:r>
            <a:r>
              <a:rPr lang="zh-CN" altLang="en-US" dirty="0" smtClean="0"/>
              <a:t>删除本行的回车符（</a:t>
            </a:r>
            <a:r>
              <a:rPr lang="en-US" altLang="zh-CN" dirty="0" smtClean="0"/>
              <a:t>CR</a:t>
            </a:r>
            <a:r>
              <a:rPr lang="zh-CN" altLang="en-US" dirty="0" smtClean="0"/>
              <a:t>），并和下一行合并。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625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+y </a:t>
            </a:r>
            <a:r>
              <a:rPr lang="zh-CN" altLang="en-US" dirty="0" smtClean="0"/>
              <a:t>复制 </a:t>
            </a:r>
            <a:r>
              <a:rPr lang="en-US" altLang="zh-CN" dirty="0" smtClean="0"/>
              <a:t>1 </a:t>
            </a:r>
            <a:r>
              <a:rPr lang="zh-CN" altLang="en-US" dirty="0" smtClean="0"/>
              <a:t>行到操作系统的粘贴板； “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nyy</a:t>
            </a:r>
            <a:r>
              <a:rPr lang="en-US" altLang="zh-CN" dirty="0" smtClean="0"/>
              <a:t> </a:t>
            </a:r>
            <a:r>
              <a:rPr lang="zh-CN" altLang="en-US" dirty="0" smtClean="0"/>
              <a:t>复制 </a:t>
            </a:r>
            <a:r>
              <a:rPr lang="en-US" altLang="zh-CN" dirty="0" smtClean="0"/>
              <a:t>n </a:t>
            </a:r>
            <a:r>
              <a:rPr lang="zh-CN" altLang="en-US" dirty="0" smtClean="0"/>
              <a:t>行到操作系统的粘贴板。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复制一个字符</a:t>
            </a:r>
            <a:r>
              <a:rPr lang="en-US" altLang="zh-CN" dirty="0" err="1" smtClean="0"/>
              <a:t>yl</a:t>
            </a:r>
            <a:r>
              <a:rPr lang="zh-CN" altLang="en-US" dirty="0" smtClean="0"/>
              <a:t>、字</a:t>
            </a:r>
            <a:r>
              <a:rPr lang="en-US" altLang="zh-CN" dirty="0" err="1" smtClean="0"/>
              <a:t>yw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yb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aseline="0" dirty="0" smtClean="0"/>
              <a:t>配合可视模式进行复制</a:t>
            </a:r>
            <a:r>
              <a:rPr lang="en-US" altLang="zh-CN" baseline="0" dirty="0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行撤销 </a:t>
            </a:r>
            <a:r>
              <a:rPr lang="en-US" altLang="zh-CN" dirty="0" smtClean="0"/>
              <a:t>U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915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保存退出</a:t>
            </a:r>
            <a:r>
              <a:rPr lang="en-US" altLang="zh-CN" dirty="0" err="1" smtClean="0"/>
              <a:t>wq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上一页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ctrl+b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、下一页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ctrl+f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移至档尾</a:t>
            </a:r>
            <a:r>
              <a:rPr lang="en-US" altLang="zh-CN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endParaRPr lang="en-US" altLang="zh-CN" dirty="0" smtClean="0"/>
          </a:p>
          <a:p>
            <a:r>
              <a:rPr lang="zh-CN" altLang="en-US" dirty="0" smtClean="0"/>
              <a:t>删除一行 </a:t>
            </a:r>
            <a:r>
              <a:rPr lang="en-US" altLang="zh-CN" dirty="0" err="1" smtClean="0"/>
              <a:t>dd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命令很多，真的很难一时记清。</a:t>
            </a:r>
            <a:endParaRPr lang="en-US" altLang="zh-CN" dirty="0" smtClean="0"/>
          </a:p>
          <a:p>
            <a:r>
              <a:rPr lang="zh-CN" altLang="en-US" dirty="0" smtClean="0"/>
              <a:t>而且刚才分享的常见操作只是冰山一角，还有很多高级的、不常用的，</a:t>
            </a:r>
            <a:endParaRPr lang="en-US" altLang="zh-CN" dirty="0" smtClean="0"/>
          </a:p>
          <a:p>
            <a:r>
              <a:rPr lang="zh-CN" altLang="en-US" dirty="0" smtClean="0"/>
              <a:t>这次入门只分享一部分简单的操作，后面我将分享一些学习</a:t>
            </a:r>
            <a:r>
              <a:rPr lang="en-US" altLang="zh-CN" dirty="0" smtClean="0"/>
              <a:t>Vim</a:t>
            </a:r>
            <a:r>
              <a:rPr lang="zh-CN" altLang="en-US" dirty="0" smtClean="0"/>
              <a:t>的技巧</a:t>
            </a:r>
            <a:r>
              <a:rPr lang="en-US" altLang="zh-CN" dirty="0" smtClean="0"/>
              <a:t>(</a:t>
            </a:r>
            <a:r>
              <a:rPr lang="zh-CN" altLang="en-US" dirty="0" smtClean="0"/>
              <a:t>当然只是针对我自己看法的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，怎么记忆，分享一些工具或者资料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738AA-90D9-4CA8-85D9-0DED5530469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831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D8F29-A9DF-42E7-B922-882FEDC887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666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、它一个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分钟的教程，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它能教会你大部分基本的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功能，命令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vimtutor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即可打开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、我觉得还是有必要的，因为它直接在输入键盘上，所以你的手不需要移动太远距离，仅节省了键盘操作时间，提高了效率，而且让我的双手得以更加放松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、下面会讲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、多练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738AA-90D9-4CA8-85D9-0DED5530469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078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、什么是</a:t>
            </a:r>
            <a:r>
              <a:rPr lang="en-US" altLang="zh-CN" dirty="0"/>
              <a:t>Vim</a:t>
            </a:r>
            <a:r>
              <a:rPr lang="zh-CN" altLang="en-US" dirty="0"/>
              <a:t>、为什么要用</a:t>
            </a:r>
            <a:r>
              <a:rPr lang="en-US" altLang="zh-CN" dirty="0"/>
              <a:t>Vim</a:t>
            </a:r>
            <a:r>
              <a:rPr lang="zh-CN" altLang="en-US" dirty="0"/>
              <a:t>、以及和一些常用编辑器的对比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</a:t>
            </a:r>
            <a:r>
              <a:rPr lang="zh-CN" altLang="en-US" dirty="0"/>
              <a:t>、讲一些</a:t>
            </a:r>
            <a:r>
              <a:rPr lang="en-US" altLang="zh-CN" dirty="0"/>
              <a:t>Vim</a:t>
            </a:r>
            <a:r>
              <a:rPr lang="zh-CN" altLang="en-US" dirty="0"/>
              <a:t>的基础知识、常用命令等</a:t>
            </a:r>
            <a:r>
              <a:rPr lang="en-US" altLang="zh-CN" dirty="0"/>
              <a:t>(</a:t>
            </a:r>
            <a:r>
              <a:rPr lang="zh-CN" altLang="en-US" dirty="0"/>
              <a:t>满足日常使用</a:t>
            </a:r>
            <a:r>
              <a:rPr lang="en-US" altLang="zh-CN" dirty="0"/>
              <a:t>)</a:t>
            </a:r>
            <a:r>
              <a:rPr lang="zh-CN" altLang="en-US" dirty="0"/>
              <a:t>，不会讲一些高深的东西，啥插件啊、自定义、宏这些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</a:t>
            </a:r>
            <a:r>
              <a:rPr lang="zh-CN" altLang="en-US" dirty="0"/>
              <a:t>、分享一下学习</a:t>
            </a:r>
            <a:r>
              <a:rPr lang="en-US" altLang="zh-CN" dirty="0"/>
              <a:t>Vim</a:t>
            </a:r>
            <a:r>
              <a:rPr lang="zh-CN" altLang="en-US" dirty="0"/>
              <a:t>的一些小技巧、记忆技巧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4</a:t>
            </a:r>
            <a:r>
              <a:rPr lang="zh-CN" altLang="en-US" dirty="0"/>
              <a:t>、工具</a:t>
            </a:r>
            <a:r>
              <a:rPr lang="en-US" altLang="zh-CN" dirty="0"/>
              <a:t>&amp;</a:t>
            </a:r>
            <a:r>
              <a:rPr lang="zh-CN" altLang="en-US" dirty="0"/>
              <a:t>资料分享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738AA-90D9-4CA8-85D9-0DED5530469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104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现在大家相处的最久的不是电脑就是手机</a:t>
            </a:r>
            <a:endParaRPr lang="en-US" altLang="zh-CN" dirty="0" smtClean="0"/>
          </a:p>
          <a:p>
            <a:r>
              <a:rPr lang="zh-CN" altLang="en-US" dirty="0" smtClean="0"/>
              <a:t>只能</a:t>
            </a:r>
            <a:r>
              <a:rPr lang="zh-CN" altLang="en-US" dirty="0" smtClean="0"/>
              <a:t>在谷歌</a:t>
            </a:r>
            <a:r>
              <a:rPr lang="en-US" altLang="zh-CN" dirty="0" smtClean="0"/>
              <a:t>play</a:t>
            </a:r>
            <a:r>
              <a:rPr lang="zh-CN" altLang="en-US" dirty="0" smtClean="0"/>
              <a:t>里下载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738AA-90D9-4CA8-85D9-0DED5530469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78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Vim</a:t>
            </a:r>
            <a:r>
              <a:rPr lang="zh-CN" altLang="en-US" dirty="0" smtClean="0"/>
              <a:t>的命令文档，无聊的时候可以拿出来看一下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BA12E-7FFF-4F46-9B4A-ECA91CF409F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2453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强烈推荐！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BA12E-7FFF-4F46-9B4A-ECA91CF409F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5773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 + Vim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，让你在使用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的过程中，无论是浏览网页、切换标签或是其它任何操作，全都可以只通过键盘完成。想像一下，你再也不需要移动鼠标去打开一个链接，手指不用离开键盘，一切都是这么流畅。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借用了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的设计理念，很多操作的快捷键和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是一样的，可以用这款插件来体验一下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，学习更快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</a:p>
          <a:p>
            <a:r>
              <a:rPr lang="en-US" altLang="zh-CN" dirty="0" err="1" smtClean="0"/>
              <a:t>gg</a:t>
            </a:r>
            <a:r>
              <a:rPr lang="zh-CN" altLang="en-US" dirty="0" smtClean="0"/>
              <a:t>顶部</a:t>
            </a:r>
            <a:endParaRPr lang="en-US" altLang="zh-CN" dirty="0" smtClean="0"/>
          </a:p>
          <a:p>
            <a:r>
              <a:rPr lang="en-US" altLang="zh-CN" dirty="0" smtClean="0"/>
              <a:t>G</a:t>
            </a:r>
            <a:r>
              <a:rPr lang="zh-CN" altLang="en-US" dirty="0" smtClean="0"/>
              <a:t>底部</a:t>
            </a:r>
            <a:endParaRPr lang="en-US" altLang="zh-CN" dirty="0" smtClean="0"/>
          </a:p>
          <a:p>
            <a:r>
              <a:rPr lang="en-US" altLang="zh-CN" dirty="0" smtClean="0"/>
              <a:t>JK</a:t>
            </a:r>
            <a:r>
              <a:rPr lang="zh-CN" altLang="en-US" dirty="0" smtClean="0"/>
              <a:t>切换</a:t>
            </a:r>
            <a:r>
              <a:rPr lang="en-US" altLang="zh-CN" dirty="0" smtClean="0"/>
              <a:t>tab</a:t>
            </a:r>
          </a:p>
          <a:p>
            <a:r>
              <a:rPr lang="en-US" altLang="zh-CN" dirty="0" smtClean="0"/>
              <a:t>HL</a:t>
            </a:r>
            <a:r>
              <a:rPr lang="zh-CN" altLang="en-US" dirty="0" smtClean="0"/>
              <a:t>前进后退</a:t>
            </a:r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zh-CN" altLang="en-US" dirty="0" smtClean="0"/>
              <a:t>查找</a:t>
            </a:r>
            <a:endParaRPr lang="en-US" altLang="zh-CN" dirty="0" smtClean="0"/>
          </a:p>
          <a:p>
            <a:r>
              <a:rPr lang="en-US" altLang="zh-CN" dirty="0" smtClean="0"/>
              <a:t>f</a:t>
            </a:r>
            <a:r>
              <a:rPr lang="zh-CN" altLang="en-US" dirty="0" smtClean="0"/>
              <a:t>链接</a:t>
            </a:r>
            <a:endParaRPr lang="en-US" altLang="zh-CN" dirty="0" smtClean="0"/>
          </a:p>
          <a:p>
            <a:r>
              <a:rPr lang="en-US" altLang="zh-CN" dirty="0" smtClean="0"/>
              <a:t>Pp</a:t>
            </a:r>
            <a:r>
              <a:rPr lang="zh-CN" altLang="en-US" dirty="0" smtClean="0"/>
              <a:t>打开标签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o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从收藏夹、历史记录打开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刷新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738AA-90D9-4CA8-85D9-0DED5530469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5847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评分很高，很多人的入门书籍，包括我，反正很经典</a:t>
            </a:r>
            <a:endParaRPr lang="en-US" altLang="zh-CN" dirty="0" smtClean="0"/>
          </a:p>
          <a:p>
            <a:r>
              <a:rPr lang="en-US" altLang="zh-CN" dirty="0" smtClean="0"/>
              <a:t>Pdf</a:t>
            </a:r>
            <a:r>
              <a:rPr lang="zh-CN" altLang="en-US" dirty="0" smtClean="0"/>
              <a:t>已放在本次分享的目录下，大家下去之后可以找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或者找我借，我哪有一本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738AA-90D9-4CA8-85D9-0DED5530469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4843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278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D8F29-A9DF-42E7-B922-882FEDC887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75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没错</a:t>
            </a:r>
            <a:r>
              <a:rPr lang="zh-CN" altLang="en-US" dirty="0"/>
              <a:t>，说白了就是一个文本编辑器，只不过是以命令行的形式操作，不需要鼠标，从名字来看，它是</a:t>
            </a:r>
            <a:r>
              <a:rPr lang="en-US" altLang="zh-CN" dirty="0"/>
              <a:t>Vi</a:t>
            </a:r>
            <a:r>
              <a:rPr lang="zh-CN" altLang="en-US" dirty="0"/>
              <a:t>的升级，有点类似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C++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我现在从三个方面来简单</a:t>
            </a:r>
            <a:r>
              <a:rPr lang="zh-CN" altLang="en-US" dirty="0" smtClean="0"/>
              <a:t>的讲一下</a:t>
            </a:r>
            <a:r>
              <a:rPr lang="en-US" altLang="zh-CN" dirty="0" smtClean="0"/>
              <a:t>Vim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高度可</a:t>
            </a:r>
            <a:r>
              <a:rPr lang="zh-CN" altLang="en-US" dirty="0" smtClean="0"/>
              <a:t>配置、功能强大：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最简单的自身配置：一个</a:t>
            </a:r>
            <a:r>
              <a:rPr lang="en-US" altLang="zh-CN" dirty="0" smtClean="0"/>
              <a:t>tab</a:t>
            </a:r>
            <a:r>
              <a:rPr lang="zh-CN" altLang="en-US" dirty="0" smtClean="0"/>
              <a:t>多少空格、自动对齐 </a:t>
            </a:r>
            <a:r>
              <a:rPr lang="en-US" altLang="zh-CN" dirty="0" err="1" smtClean="0"/>
              <a:t>ai</a:t>
            </a:r>
            <a:r>
              <a:rPr lang="zh-CN" altLang="en-US" dirty="0" smtClean="0"/>
              <a:t>、设置编码、</a:t>
            </a:r>
            <a:r>
              <a:rPr lang="en-US" altLang="zh-CN" dirty="0" err="1" smtClean="0"/>
              <a:t>autoindent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正文自动缩进  </a:t>
            </a:r>
            <a:r>
              <a:rPr lang="en-US" altLang="zh-CN" dirty="0" smtClean="0"/>
              <a:t>number </a:t>
            </a:r>
            <a:r>
              <a:rPr lang="zh-CN" altLang="en-US" dirty="0" smtClean="0"/>
              <a:t>显示正文行号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支持数百种编程语言和文件格式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与很多很多工具</a:t>
            </a:r>
            <a:r>
              <a:rPr lang="zh-CN" altLang="en-US" dirty="0" smtClean="0"/>
              <a:t>集成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广泛的插件系统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演示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插件和后两张图片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执行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:!</a:t>
            </a:r>
            <a:r>
              <a:rPr lang="en-US" altLang="zh-CN" dirty="0" err="1" smtClean="0"/>
              <a:t>shell_command</a:t>
            </a:r>
            <a:r>
              <a:rPr lang="en-US" altLang="zh-CN" dirty="0" smtClean="0"/>
              <a:t> </a:t>
            </a:r>
            <a:r>
              <a:rPr lang="zh-CN" altLang="en-US" dirty="0" smtClean="0"/>
              <a:t>执行完命令后回到</a:t>
            </a:r>
            <a:r>
              <a:rPr lang="en-US" altLang="zh-CN" dirty="0" smtClean="0"/>
              <a:t>Vim</a:t>
            </a:r>
            <a:endParaRPr lang="en-US" altLang="zh-CN" dirty="0" smtClean="0"/>
          </a:p>
          <a:p>
            <a:r>
              <a:rPr lang="zh-CN" altLang="en-US" dirty="0" smtClean="0"/>
              <a:t>分屏：</a:t>
            </a:r>
            <a:r>
              <a:rPr lang="en-US" altLang="zh-CN" dirty="0" err="1" smtClean="0"/>
              <a:t>sp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vsp</a:t>
            </a:r>
            <a:endParaRPr lang="en-US" altLang="zh-CN" dirty="0" smtClean="0"/>
          </a:p>
          <a:p>
            <a:r>
              <a:rPr lang="zh-CN" altLang="en-US" dirty="0" smtClean="0"/>
              <a:t>宏</a:t>
            </a:r>
            <a:r>
              <a:rPr lang="en-US" altLang="zh-CN" dirty="0" smtClean="0"/>
              <a:t>(</a:t>
            </a:r>
            <a:r>
              <a:rPr lang="zh-CN" altLang="en-US" dirty="0" smtClean="0"/>
              <a:t>录制一串命令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zh-CN" altLang="en-US" dirty="0" smtClean="0"/>
              <a:t>正</a:t>
            </a:r>
            <a:r>
              <a:rPr lang="zh-CN" altLang="en-US" dirty="0" smtClean="0"/>
              <a:t>则操作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一句话总结：基本</a:t>
            </a:r>
            <a:r>
              <a:rPr lang="en-US" altLang="zh-CN" dirty="0"/>
              <a:t>IDE</a:t>
            </a:r>
            <a:r>
              <a:rPr lang="zh-CN" altLang="en-US" dirty="0"/>
              <a:t>有的功能，</a:t>
            </a:r>
            <a:r>
              <a:rPr lang="en-US" altLang="zh-CN" dirty="0"/>
              <a:t>Vim</a:t>
            </a:r>
            <a:r>
              <a:rPr lang="zh-CN" altLang="en-US" dirty="0"/>
              <a:t>都</a:t>
            </a:r>
            <a:r>
              <a:rPr lang="zh-CN" altLang="en-US" dirty="0" smtClean="0"/>
              <a:t>能配置出来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稳定的：</a:t>
            </a:r>
            <a:endParaRPr lang="en-US" altLang="zh-CN" dirty="0"/>
          </a:p>
          <a:p>
            <a:r>
              <a:rPr lang="zh-CN" altLang="en-US" dirty="0"/>
              <a:t>最早的</a:t>
            </a:r>
            <a:r>
              <a:rPr lang="en-US" altLang="zh-CN" dirty="0"/>
              <a:t>Vi</a:t>
            </a:r>
            <a:r>
              <a:rPr lang="zh-CN" altLang="en-US" dirty="0"/>
              <a:t>编辑器，也就是</a:t>
            </a:r>
            <a:r>
              <a:rPr lang="en-US" altLang="zh-CN" dirty="0"/>
              <a:t>Vim</a:t>
            </a:r>
            <a:r>
              <a:rPr lang="zh-CN" altLang="en-US" dirty="0"/>
              <a:t>的前身，</a:t>
            </a:r>
            <a:r>
              <a:rPr lang="zh-CN" altLang="en-US" dirty="0" smtClean="0"/>
              <a:t>由著名计算机科学</a:t>
            </a:r>
            <a:r>
              <a:rPr lang="zh-CN" altLang="en-US" dirty="0"/>
              <a:t>家、</a:t>
            </a:r>
            <a:r>
              <a:rPr lang="en-US" altLang="zh-CN" dirty="0"/>
              <a:t>Sun</a:t>
            </a:r>
            <a:r>
              <a:rPr lang="zh-CN" altLang="en-US" dirty="0"/>
              <a:t>公司的创始人，</a:t>
            </a:r>
            <a:r>
              <a:rPr lang="en-US" altLang="zh-CN" dirty="0"/>
              <a:t>Bill</a:t>
            </a:r>
            <a:r>
              <a:rPr lang="en-US" altLang="zh-CN" baseline="0" dirty="0"/>
              <a:t> joy</a:t>
            </a:r>
            <a:r>
              <a:rPr lang="zh-CN" altLang="en-US" dirty="0"/>
              <a:t>发布于</a:t>
            </a:r>
            <a:r>
              <a:rPr lang="en-US" altLang="zh-CN" dirty="0"/>
              <a:t>1976</a:t>
            </a:r>
            <a:r>
              <a:rPr lang="zh-CN" altLang="en-US" dirty="0"/>
              <a:t>年</a:t>
            </a:r>
            <a:r>
              <a:rPr lang="zh-CN" altLang="en-US" dirty="0" smtClean="0"/>
              <a:t>，距离现在</a:t>
            </a:r>
            <a:r>
              <a:rPr lang="en-US" altLang="zh-CN" dirty="0" smtClean="0"/>
              <a:t>40</a:t>
            </a:r>
            <a:r>
              <a:rPr lang="zh-CN" altLang="en-US" dirty="0" smtClean="0"/>
              <a:t>多年了，大家</a:t>
            </a:r>
            <a:r>
              <a:rPr lang="zh-CN" altLang="en-US" dirty="0"/>
              <a:t>都知道最早的个人电脑始于上世纪</a:t>
            </a:r>
            <a:r>
              <a:rPr lang="en-US" altLang="zh-CN" dirty="0"/>
              <a:t>80</a:t>
            </a:r>
            <a:r>
              <a:rPr lang="zh-CN" altLang="en-US" dirty="0"/>
              <a:t>年代左右，意思就是这个编辑器的历史比个人电脑的的历史都要长</a:t>
            </a:r>
            <a:r>
              <a:rPr lang="zh-CN" altLang="en-US" dirty="0" smtClean="0"/>
              <a:t>，一</a:t>
            </a:r>
            <a:r>
              <a:rPr lang="zh-CN" altLang="en-US" dirty="0"/>
              <a:t>个软件能存活到现在，而且经历了数代程序员的打磨，用坚如磐石来形容也不为过，</a:t>
            </a:r>
            <a:endParaRPr lang="en-US" altLang="zh-CN" dirty="0"/>
          </a:p>
          <a:p>
            <a:r>
              <a:rPr lang="zh-CN" altLang="en-US" dirty="0"/>
              <a:t>而且背后还有一个开源组织在维护</a:t>
            </a:r>
            <a:r>
              <a:rPr lang="zh-CN" altLang="en-US" dirty="0" smtClean="0"/>
              <a:t>，我看到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上最近的更新日期是几天前，发了个补丁。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无处不在的：</a:t>
            </a:r>
            <a:endParaRPr lang="en-US" altLang="zh-CN" dirty="0"/>
          </a:p>
          <a:p>
            <a:r>
              <a:rPr lang="zh-CN" altLang="en-US" dirty="0"/>
              <a:t>大部分</a:t>
            </a:r>
            <a:r>
              <a:rPr lang="en-US" altLang="zh-CN" dirty="0"/>
              <a:t>(90%)</a:t>
            </a:r>
            <a:r>
              <a:rPr lang="zh-CN" altLang="en-US" dirty="0"/>
              <a:t>操作系统，上面肯定有</a:t>
            </a:r>
            <a:r>
              <a:rPr lang="en-US" altLang="zh-CN" dirty="0"/>
              <a:t>Vim</a:t>
            </a:r>
            <a:r>
              <a:rPr lang="zh-CN" altLang="en-US" dirty="0"/>
              <a:t>编辑器或者支持安装</a:t>
            </a:r>
            <a:r>
              <a:rPr lang="en-US" altLang="zh-CN" dirty="0"/>
              <a:t>Vim</a:t>
            </a:r>
            <a:r>
              <a:rPr lang="zh-CN" altLang="en-US" dirty="0"/>
              <a:t>编辑器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Vim</a:t>
            </a:r>
            <a:r>
              <a:rPr lang="zh-CN" altLang="en-US" dirty="0" smtClean="0"/>
              <a:t>主要包含在各种类</a:t>
            </a:r>
            <a:r>
              <a:rPr lang="en-US" altLang="zh-CN" dirty="0"/>
              <a:t>Unix</a:t>
            </a:r>
            <a:r>
              <a:rPr lang="zh-CN" altLang="en-US" dirty="0"/>
              <a:t>系统，比如各种</a:t>
            </a:r>
            <a:r>
              <a:rPr lang="en-US" altLang="zh-CN" dirty="0" err="1"/>
              <a:t>linux</a:t>
            </a:r>
            <a:r>
              <a:rPr lang="zh-CN" altLang="en-US" dirty="0"/>
              <a:t>的发行</a:t>
            </a:r>
            <a:r>
              <a:rPr lang="zh-CN" altLang="en-US" dirty="0" smtClean="0"/>
              <a:t>版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410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不仅是</a:t>
            </a:r>
            <a:r>
              <a:rPr lang="en-US" altLang="zh-CN" dirty="0"/>
              <a:t>C++</a:t>
            </a:r>
            <a:r>
              <a:rPr lang="zh-CN" altLang="en-US" dirty="0"/>
              <a:t>，能支持各种语言，只要装上相关插件即可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833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在右侧展示当前的文件结构，以及各个类之间的关系，能快速定位到指定位置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681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、帮助可怜的乌干达儿童</a:t>
            </a:r>
            <a:r>
              <a:rPr lang="en-US" altLang="zh-CN" dirty="0"/>
              <a:t>(vim</a:t>
            </a:r>
            <a:r>
              <a:rPr lang="zh-CN" altLang="en-US" dirty="0"/>
              <a:t>初始界面会显示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 poor children in Uganda!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、运维配置各种服务器上的软件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、对我们开发来说最重要的是方便快捷，举个例子</a:t>
            </a:r>
            <a:r>
              <a:rPr lang="en-US" altLang="zh-CN" dirty="0"/>
              <a:t>(</a:t>
            </a:r>
            <a:r>
              <a:rPr lang="zh-CN" altLang="en-US" dirty="0"/>
              <a:t>线上</a:t>
            </a:r>
            <a:r>
              <a:rPr lang="en-US" altLang="zh-CN" dirty="0"/>
              <a:t>debug</a:t>
            </a:r>
            <a:r>
              <a:rPr lang="zh-CN" altLang="en-US" dirty="0"/>
              <a:t>、线上非常严重的</a:t>
            </a:r>
            <a:r>
              <a:rPr lang="en-US" altLang="zh-CN" dirty="0"/>
              <a:t>bug</a:t>
            </a:r>
            <a:r>
              <a:rPr lang="zh-CN" altLang="en-US" dirty="0"/>
              <a:t>、设置个</a:t>
            </a:r>
            <a:r>
              <a:rPr lang="en-US" altLang="zh-CN" dirty="0" err="1"/>
              <a:t>crontab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，都需要在线上改文件。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、和现在的的</a:t>
            </a:r>
            <a:r>
              <a:rPr lang="en-US" altLang="zh-CN" dirty="0" smtClean="0"/>
              <a:t>ide</a:t>
            </a:r>
            <a:r>
              <a:rPr lang="zh-CN" altLang="en-US" dirty="0" smtClean="0"/>
              <a:t>很不一样，现在很多</a:t>
            </a:r>
            <a:r>
              <a:rPr lang="en-US" altLang="zh-CN" dirty="0" smtClean="0"/>
              <a:t>ide</a:t>
            </a:r>
            <a:r>
              <a:rPr lang="zh-CN" altLang="en-US" dirty="0" smtClean="0"/>
              <a:t>都是组合键</a:t>
            </a:r>
            <a:r>
              <a:rPr lang="en-US" altLang="zh-CN" dirty="0" smtClean="0"/>
              <a:t>(</a:t>
            </a:r>
            <a:r>
              <a:rPr lang="zh-CN" altLang="en-US" dirty="0" smtClean="0"/>
              <a:t>几个键一起按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，但是</a:t>
            </a:r>
            <a:r>
              <a:rPr lang="en-US" altLang="zh-CN" dirty="0" smtClean="0"/>
              <a:t>vim</a:t>
            </a:r>
            <a:r>
              <a:rPr lang="zh-CN" altLang="en-US" dirty="0" smtClean="0"/>
              <a:t>不一样，而且以前，四十年前，那个电脑资源</a:t>
            </a:r>
            <a:r>
              <a:rPr lang="en-US" altLang="zh-CN" dirty="0" smtClean="0"/>
              <a:t>(</a:t>
            </a:r>
            <a:r>
              <a:rPr lang="zh-CN" altLang="en-US" dirty="0" smtClean="0"/>
              <a:t>内存啊，硬盘啊）非常有限，所以老一辈人开发的软件都非常注重资源利用、精益求精，用最少的资源干着很厉害的事，很不容易，还有就是不用鼠标，永久之后就能感受</a:t>
            </a:r>
            <a:r>
              <a:rPr lang="zh-CN" altLang="en-US" dirty="0"/>
              <a:t>指尖跳动、丝滑的</a:t>
            </a:r>
            <a:r>
              <a:rPr lang="zh-CN" altLang="en-US" dirty="0" smtClean="0"/>
              <a:t>感觉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、多学一门技艺</a:t>
            </a:r>
            <a:r>
              <a:rPr lang="zh-CN" altLang="en-US" dirty="0" smtClean="0"/>
              <a:t>，提升自己</a:t>
            </a:r>
            <a:r>
              <a:rPr lang="en-US" altLang="zh-CN" dirty="0" smtClean="0"/>
              <a:t>(</a:t>
            </a:r>
            <a:r>
              <a:rPr lang="zh-CN" altLang="en-US" dirty="0"/>
              <a:t>不干开发了，去做运维，人家问你会不会</a:t>
            </a:r>
            <a:r>
              <a:rPr lang="en-US" altLang="zh-CN" dirty="0"/>
              <a:t>Vim</a:t>
            </a:r>
            <a:r>
              <a:rPr lang="zh-CN" altLang="en-US" dirty="0"/>
              <a:t>，你说不会，直接</a:t>
            </a:r>
            <a:r>
              <a:rPr lang="en-US" altLang="zh-CN" dirty="0"/>
              <a:t>pass)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316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Vim</a:t>
            </a:r>
            <a:r>
              <a:rPr lang="zh-CN" altLang="en-US" dirty="0" smtClean="0"/>
              <a:t>在网上被大家称为编辑器之神，其实还有一款编辑器叫神的编辑器，你们有谁知道吗。</a:t>
            </a:r>
            <a:endParaRPr lang="en-US" altLang="zh-CN" dirty="0" smtClean="0"/>
          </a:p>
          <a:p>
            <a:r>
              <a:rPr lang="zh-CN" altLang="en-US" dirty="0" smtClean="0"/>
              <a:t>只要在网上搜</a:t>
            </a:r>
            <a:r>
              <a:rPr lang="en-US" altLang="zh-CN" dirty="0" smtClean="0"/>
              <a:t>Vim</a:t>
            </a:r>
            <a:r>
              <a:rPr lang="zh-CN" altLang="en-US" dirty="0" smtClean="0"/>
              <a:t>、就有争轮、到底是</a:t>
            </a:r>
            <a:r>
              <a:rPr lang="en-US" altLang="zh-CN" dirty="0" smtClean="0"/>
              <a:t>Vim</a:t>
            </a:r>
            <a:r>
              <a:rPr lang="zh-CN" altLang="en-US" dirty="0" smtClean="0"/>
              <a:t>好还是</a:t>
            </a:r>
            <a:r>
              <a:rPr lang="en-US" altLang="zh-CN" dirty="0" err="1" smtClean="0"/>
              <a:t>Emacs</a:t>
            </a:r>
            <a:r>
              <a:rPr lang="zh-CN" altLang="en-US" dirty="0" smtClean="0"/>
              <a:t>好，这个争议就没停过。</a:t>
            </a:r>
            <a:endParaRPr lang="en-US" altLang="zh-CN" dirty="0" smtClean="0"/>
          </a:p>
          <a:p>
            <a:r>
              <a:rPr lang="zh-CN" altLang="en-US" dirty="0" smtClean="0"/>
              <a:t>可怕的就是有一类人</a:t>
            </a:r>
            <a:r>
              <a:rPr lang="en-US" altLang="zh-CN" dirty="0" smtClean="0"/>
              <a:t>(</a:t>
            </a:r>
            <a:r>
              <a:rPr lang="zh-CN" altLang="en-US" dirty="0" smtClean="0"/>
              <a:t>喜欢装逼的人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，他们非得把编辑器分个高低贵贱，用</a:t>
            </a:r>
            <a:r>
              <a:rPr lang="en-US" altLang="zh-CN" dirty="0" err="1" smtClean="0"/>
              <a:t>emacs</a:t>
            </a:r>
            <a:r>
              <a:rPr lang="zh-CN" altLang="en-US" dirty="0" smtClean="0"/>
              <a:t>看不起</a:t>
            </a:r>
            <a:r>
              <a:rPr lang="en-US" altLang="zh-CN" dirty="0" smtClean="0"/>
              <a:t>vim</a:t>
            </a:r>
            <a:r>
              <a:rPr lang="zh-CN" altLang="en-US" dirty="0" smtClean="0"/>
              <a:t>的，用</a:t>
            </a:r>
            <a:r>
              <a:rPr lang="en-US" altLang="zh-CN" dirty="0" smtClean="0"/>
              <a:t>vim</a:t>
            </a:r>
            <a:r>
              <a:rPr lang="zh-CN" altLang="en-US" dirty="0" smtClean="0"/>
              <a:t>的看不起</a:t>
            </a:r>
            <a:r>
              <a:rPr lang="en-US" altLang="zh-CN" dirty="0" err="1" smtClean="0"/>
              <a:t>emacs</a:t>
            </a:r>
            <a:r>
              <a:rPr lang="zh-CN" altLang="en-US" dirty="0" smtClean="0"/>
              <a:t>的，鄙视用</a:t>
            </a:r>
            <a:r>
              <a:rPr lang="en-US" altLang="zh-CN" dirty="0" smtClean="0"/>
              <a:t>ide</a:t>
            </a:r>
            <a:r>
              <a:rPr lang="zh-CN" altLang="en-US" dirty="0" smtClean="0"/>
              <a:t>的，有些终极装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的人，喜欢说一句话，世界上有两种程序员，一种是会</a:t>
            </a:r>
            <a:r>
              <a:rPr lang="en-US" altLang="zh-CN" dirty="0" smtClean="0"/>
              <a:t>vim</a:t>
            </a:r>
            <a:r>
              <a:rPr lang="zh-CN" altLang="en-US" dirty="0" smtClean="0"/>
              <a:t>的，一种是不会</a:t>
            </a:r>
            <a:r>
              <a:rPr lang="en-US" altLang="zh-CN" dirty="0" smtClean="0"/>
              <a:t>vim</a:t>
            </a:r>
            <a:r>
              <a:rPr lang="zh-CN" altLang="en-US" dirty="0" smtClean="0"/>
              <a:t>的，这些人就很傻，以为自己会</a:t>
            </a:r>
            <a:r>
              <a:rPr lang="en-US" altLang="zh-CN" dirty="0" smtClean="0"/>
              <a:t>Vim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Emacs</a:t>
            </a:r>
            <a:r>
              <a:rPr lang="zh-CN" altLang="en-US" dirty="0" smtClean="0"/>
              <a:t>很厉害，有优越感，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其实两种编辑器的设计哲学完全不同，风格迥异，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使用键序列输入，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Emacs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则经常使用组合键（同时按）输入。完全没有争议的必要，你喜欢用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就去用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，喜欢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就去用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，用最适合自己的才是最好的，就像武侠片里面一样，一个大侠不只是单纯的选择剑，但同样重要的是剑也会选择他，互相适应才能人剑合一，没有最好的，只有适合自己的。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所以我们不去做比较。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862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D8F29-A9DF-42E7-B922-882FEDC887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17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E9C757D-1C5F-448F-990B-E0F784EB5F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5277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17A77BB-AC7F-41B9-8C9F-E944098E6F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42" t="-234" r="36" b="234"/>
          <a:stretch/>
        </p:blipFill>
        <p:spPr>
          <a:xfrm>
            <a:off x="6096000" y="-16042"/>
            <a:ext cx="6096000" cy="68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0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1F7627-F74A-47BE-BAE1-D8A89DD0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512B532-C66E-498C-A527-3A0B3CF30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328237A-EF21-4242-8036-230107F9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C9C6DA8-33D3-4EC0-9983-7683F0B8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7894C42-A668-4A7A-A018-D561413D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23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E96432A7-937E-4813-BCF6-E1D9CBDDD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BBD1448-4F5E-43E6-A4E4-9E37C9C68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F2BC18F-CD8A-4865-B3DB-7E72EF90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9BF520-00D6-4663-9AF2-086F3E99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943F123-FBA7-4FBB-89C0-B02EB94D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38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83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61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62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0C4F77B-5371-4712-9E6E-B28F658B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5E2D405-27D5-4DB1-B0EA-7EF278439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961177F-E428-4E89-8308-8CF4F67E3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120DAA3-94FD-4478-B7C4-57B288D7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C87003C-C7B5-46F3-9F2A-56C45744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6765218-AB98-4294-8634-1D84D18D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33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54399A7-0386-462A-91A5-F27BE146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8A95918-53E7-4905-A5B5-5AF1EC91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E274F41-BA04-4252-B7C2-BE1EDFA25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33BE004-636B-4787-97E1-47634D757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FDE8A64-B84E-4E9B-BB14-372CF6C14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50D0AA18-12D5-4E19-BD79-94B3F410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6B421872-D37A-4754-B38F-3E303E91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ABB6DEA1-5D4C-49D9-A978-C3552B43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5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7845626-E9FA-40C3-B712-2640060E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CF03DA49-AEF3-469B-A041-74D314FA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3423F08C-C7BB-4AE3-82A5-6C9AAAC4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9B2680A-E899-43D8-A79A-EBEF3A70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9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6A03AD8E-DBAA-4E06-A116-006CBC5A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6AE0A4AF-9CF9-4843-BA28-D6E249E5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D17B34C-8711-487A-8C79-849154E4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94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15CC3B-8433-43EA-A36D-C169A999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2C388EA-232D-4F29-AC6E-F2EBE4051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585399F-87BF-41EE-A617-8467EA275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A002F6E-7734-4244-9AB4-016A2F23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5238A41-7B0B-492F-AFA7-E4CDBDBF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CD6D5B5-17CD-4981-B8A3-97F5D2DE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60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329BA48-6FF7-466D-B72D-25E1AE8E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8C0DBB5-D0D4-40E0-A0D3-7FEE34518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8571F67-ECAE-498B-94B7-79CF23C1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58B2C0F-02D3-4F5E-AB90-8EE07C11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6FD987E-E735-4E00-B706-9A3C83E1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51F3D15-9119-43F3-933F-B3C5AA80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00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chemeClr val="bg1"/>
            </a:gs>
            <a:gs pos="100000">
              <a:srgbClr val="E6E6E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795D9B5F-CE5F-41AA-89FD-551FA898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282CC29-FD05-4CED-A525-0C19865AF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D8D5F05-8904-4031-A68E-645822F9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94EAC-7851-419C-9561-47E833F0B301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1C3DD37-8CB0-4E7F-8647-CACE7AC73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EAB2A78-CDF0-438D-BC20-8B3F95371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82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images.blogjava.net/blogjava_net/unmi/23786/vi-vim-cheat-sheet.gif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374650" ty="127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E30E889F-82AD-4468-8FB5-DB6E71953424}"/>
              </a:ext>
            </a:extLst>
          </p:cNvPr>
          <p:cNvCxnSpPr>
            <a:cxnSpLocks/>
          </p:cNvCxnSpPr>
          <p:nvPr/>
        </p:nvCxnSpPr>
        <p:spPr>
          <a:xfrm flipH="1">
            <a:off x="9473456" y="1066691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2374B8BA-E1A5-4F96-A711-A1301B6872D2}"/>
              </a:ext>
            </a:extLst>
          </p:cNvPr>
          <p:cNvCxnSpPr>
            <a:cxnSpLocks/>
          </p:cNvCxnSpPr>
          <p:nvPr/>
        </p:nvCxnSpPr>
        <p:spPr>
          <a:xfrm flipH="1">
            <a:off x="8632850" y="1261096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xmlns="" id="{70E81229-FADF-487D-929C-4ED20521D106}"/>
              </a:ext>
            </a:extLst>
          </p:cNvPr>
          <p:cNvCxnSpPr>
            <a:cxnSpLocks/>
          </p:cNvCxnSpPr>
          <p:nvPr/>
        </p:nvCxnSpPr>
        <p:spPr>
          <a:xfrm flipH="1">
            <a:off x="2910545" y="5347172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50C234BB-6BAA-41DF-A988-4ED207C73FA7}"/>
              </a:ext>
            </a:extLst>
          </p:cNvPr>
          <p:cNvCxnSpPr>
            <a:cxnSpLocks/>
          </p:cNvCxnSpPr>
          <p:nvPr/>
        </p:nvCxnSpPr>
        <p:spPr>
          <a:xfrm flipH="1">
            <a:off x="2069939" y="5541577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xmlns="" id="{506C9309-DA9A-4E52-B9D6-A88C4EF798D2}"/>
              </a:ext>
            </a:extLst>
          </p:cNvPr>
          <p:cNvSpPr txBox="1"/>
          <p:nvPr/>
        </p:nvSpPr>
        <p:spPr>
          <a:xfrm>
            <a:off x="2921219" y="2861455"/>
            <a:ext cx="63495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rPr>
              <a:t>Vim</a:t>
            </a:r>
            <a:r>
              <a:rPr lang="zh-CN" altLang="en-US" sz="4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rPr>
              <a:t>入门（一）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xmlns="" id="{88E5D509-E508-4364-886D-8C3B6D5CD86A}"/>
              </a:ext>
            </a:extLst>
          </p:cNvPr>
          <p:cNvSpPr/>
          <p:nvPr/>
        </p:nvSpPr>
        <p:spPr>
          <a:xfrm rot="9600000">
            <a:off x="4045782" y="4504896"/>
            <a:ext cx="4101352" cy="774786"/>
          </a:xfrm>
          <a:prstGeom prst="ellipse">
            <a:avLst/>
          </a:prstGeom>
          <a:noFill/>
          <a:ln w="31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23231" y="5933559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鲁天松</a:t>
            </a:r>
            <a:endParaRPr lang="en-US" altLang="zh-CN" dirty="0"/>
          </a:p>
          <a:p>
            <a:r>
              <a:rPr lang="en-US" altLang="zh-CN" dirty="0"/>
              <a:t>2019.07.25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34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789123" y="3867712"/>
            <a:ext cx="10796432" cy="576163"/>
            <a:chOff x="386" y="2371"/>
            <a:chExt cx="6803" cy="363"/>
          </a:xfrm>
        </p:grpSpPr>
        <p:sp>
          <p:nvSpPr>
            <p:cNvPr id="7" name="矩形 53"/>
            <p:cNvSpPr>
              <a:spLocks noChangeArrowheads="1"/>
            </p:cNvSpPr>
            <p:nvPr/>
          </p:nvSpPr>
          <p:spPr bwMode="auto">
            <a:xfrm>
              <a:off x="386" y="2371"/>
              <a:ext cx="6803" cy="363"/>
            </a:xfrm>
            <a:prstGeom prst="rect">
              <a:avLst/>
            </a:prstGeom>
            <a:noFill/>
            <a:ln w="2540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8" name="TextBox 146"/>
            <p:cNvSpPr txBox="1">
              <a:spLocks noChangeArrowheads="1"/>
            </p:cNvSpPr>
            <p:nvPr/>
          </p:nvSpPr>
          <p:spPr bwMode="auto">
            <a:xfrm>
              <a:off x="1881" y="2425"/>
              <a:ext cx="530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2000" dirty="0">
                  <a:latin typeface="+mn-ea"/>
                  <a:ea typeface="+mn-ea"/>
                </a:rPr>
                <a:t>选中一块编辑区域，然后在上面执行一些操作</a:t>
              </a:r>
              <a:endParaRPr lang="zh-CN" altLang="en-US" dirty="0">
                <a:solidFill>
                  <a:schemeClr val="bg2">
                    <a:lumMod val="10000"/>
                  </a:schemeClr>
                </a:solidFill>
                <a:latin typeface="+mn-ea"/>
                <a:ea typeface="+mn-ea"/>
                <a:sym typeface="FZHei-B01S" panose="02010601030101010101" pitchFamily="2" charset="-122"/>
              </a:endParaRPr>
            </a:p>
          </p:txBody>
        </p:sp>
        <p:sp>
          <p:nvSpPr>
            <p:cNvPr id="9" name="Rectangle 44"/>
            <p:cNvSpPr>
              <a:spLocks noChangeArrowheads="1"/>
            </p:cNvSpPr>
            <p:nvPr/>
          </p:nvSpPr>
          <p:spPr bwMode="auto">
            <a:xfrm>
              <a:off x="431" y="2411"/>
              <a:ext cx="1406" cy="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可视模式</a:t>
              </a:r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787537" y="1707500"/>
            <a:ext cx="10796432" cy="576164"/>
            <a:chOff x="386" y="2371"/>
            <a:chExt cx="6803" cy="363"/>
          </a:xfrm>
        </p:grpSpPr>
        <p:sp>
          <p:nvSpPr>
            <p:cNvPr id="11" name="矩形 53"/>
            <p:cNvSpPr>
              <a:spLocks noChangeArrowheads="1"/>
            </p:cNvSpPr>
            <p:nvPr/>
          </p:nvSpPr>
          <p:spPr bwMode="auto">
            <a:xfrm>
              <a:off x="386" y="2371"/>
              <a:ext cx="6803" cy="363"/>
            </a:xfrm>
            <a:prstGeom prst="rect">
              <a:avLst/>
            </a:prstGeom>
            <a:noFill/>
            <a:ln w="2540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12" name="TextBox 146"/>
            <p:cNvSpPr txBox="1">
              <a:spLocks noChangeArrowheads="1"/>
            </p:cNvSpPr>
            <p:nvPr/>
          </p:nvSpPr>
          <p:spPr bwMode="auto">
            <a:xfrm>
              <a:off x="1882" y="2433"/>
              <a:ext cx="5307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dirty="0">
                  <a:solidFill>
                    <a:schemeClr val="bg2">
                      <a:lumMod val="10000"/>
                    </a:schemeClr>
                  </a:solidFill>
                  <a:latin typeface="+mn-ea"/>
                  <a:ea typeface="+mn-ea"/>
                  <a:sym typeface="FZHei-B01S" panose="02010601030101010101" pitchFamily="2" charset="-122"/>
                </a:rPr>
                <a:t>启动</a:t>
              </a:r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  <a:latin typeface="+mn-ea"/>
                  <a:ea typeface="+mn-ea"/>
                  <a:sym typeface="FZHei-B01S" panose="02010601030101010101" pitchFamily="2" charset="-122"/>
                </a:rPr>
                <a:t>vim</a:t>
              </a:r>
              <a:r>
                <a:rPr lang="zh-CN" altLang="en-US" dirty="0">
                  <a:solidFill>
                    <a:schemeClr val="bg2">
                      <a:lumMod val="10000"/>
                    </a:schemeClr>
                  </a:solidFill>
                  <a:latin typeface="+mn-ea"/>
                  <a:ea typeface="+mn-ea"/>
                  <a:sym typeface="FZHei-B01S" panose="02010601030101010101" pitchFamily="2" charset="-122"/>
                </a:rPr>
                <a:t>后默认处于一般命令模式，用户在该模式下能进行一些常用操作。</a:t>
              </a:r>
            </a:p>
          </p:txBody>
        </p:sp>
        <p:sp>
          <p:nvSpPr>
            <p:cNvPr id="13" name="Rectangle 58"/>
            <p:cNvSpPr>
              <a:spLocks noChangeArrowheads="1"/>
            </p:cNvSpPr>
            <p:nvPr/>
          </p:nvSpPr>
          <p:spPr bwMode="auto">
            <a:xfrm>
              <a:off x="431" y="2411"/>
              <a:ext cx="1406" cy="2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一般命令模式</a:t>
              </a:r>
            </a:p>
          </p:txBody>
        </p:sp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787537" y="3148699"/>
            <a:ext cx="10796432" cy="576164"/>
            <a:chOff x="386" y="2371"/>
            <a:chExt cx="6803" cy="363"/>
          </a:xfrm>
        </p:grpSpPr>
        <p:sp>
          <p:nvSpPr>
            <p:cNvPr id="15" name="矩形 53"/>
            <p:cNvSpPr>
              <a:spLocks noChangeArrowheads="1"/>
            </p:cNvSpPr>
            <p:nvPr/>
          </p:nvSpPr>
          <p:spPr bwMode="auto">
            <a:xfrm>
              <a:off x="386" y="2371"/>
              <a:ext cx="6803" cy="363"/>
            </a:xfrm>
            <a:prstGeom prst="rect">
              <a:avLst/>
            </a:prstGeom>
            <a:noFill/>
            <a:ln w="2540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16" name="TextBox 146"/>
            <p:cNvSpPr txBox="1">
              <a:spLocks noChangeArrowheads="1"/>
            </p:cNvSpPr>
            <p:nvPr/>
          </p:nvSpPr>
          <p:spPr bwMode="auto">
            <a:xfrm>
              <a:off x="1882" y="2402"/>
              <a:ext cx="530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dirty="0">
                  <a:solidFill>
                    <a:schemeClr val="bg2">
                      <a:lumMod val="10000"/>
                    </a:schemeClr>
                  </a:solidFill>
                  <a:latin typeface="+mn-ea"/>
                  <a:ea typeface="+mn-ea"/>
                  <a:sym typeface="FZHei-B01S" panose="02010601030101010101" pitchFamily="2" charset="-122"/>
                </a:rPr>
                <a:t>也是执行命令，比如</a:t>
              </a:r>
              <a:r>
                <a:rPr lang="zh-CN" altLang="en-US" sz="2000" dirty="0">
                  <a:latin typeface="+mn-ea"/>
                  <a:ea typeface="+mn-ea"/>
                </a:rPr>
                <a:t>设置环境、文件操作、插件配置、调用某个功能等</a:t>
              </a:r>
              <a:endParaRPr lang="zh-CN" altLang="en-US" dirty="0">
                <a:solidFill>
                  <a:schemeClr val="bg2">
                    <a:lumMod val="10000"/>
                  </a:schemeClr>
                </a:solidFill>
                <a:latin typeface="+mn-ea"/>
                <a:ea typeface="+mn-ea"/>
                <a:sym typeface="FZHei-B01S" panose="02010601030101010101" pitchFamily="2" charset="-122"/>
              </a:endParaRPr>
            </a:p>
          </p:txBody>
        </p:sp>
        <p:sp>
          <p:nvSpPr>
            <p:cNvPr id="17" name="Rectangle 62"/>
            <p:cNvSpPr>
              <a:spLocks noChangeArrowheads="1"/>
            </p:cNvSpPr>
            <p:nvPr/>
          </p:nvSpPr>
          <p:spPr bwMode="auto">
            <a:xfrm>
              <a:off x="431" y="2411"/>
              <a:ext cx="1406" cy="2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底线命令模式</a:t>
              </a:r>
            </a:p>
          </p:txBody>
        </p:sp>
      </p:grpSp>
      <p:grpSp>
        <p:nvGrpSpPr>
          <p:cNvPr id="10" name="Group 63"/>
          <p:cNvGrpSpPr>
            <a:grpSpLocks/>
          </p:cNvGrpSpPr>
          <p:nvPr/>
        </p:nvGrpSpPr>
        <p:grpSpPr bwMode="auto">
          <a:xfrm>
            <a:off x="787537" y="2428100"/>
            <a:ext cx="10796432" cy="576164"/>
            <a:chOff x="386" y="2371"/>
            <a:chExt cx="6803" cy="363"/>
          </a:xfrm>
        </p:grpSpPr>
        <p:sp>
          <p:nvSpPr>
            <p:cNvPr id="19" name="矩形 53"/>
            <p:cNvSpPr>
              <a:spLocks noChangeArrowheads="1"/>
            </p:cNvSpPr>
            <p:nvPr/>
          </p:nvSpPr>
          <p:spPr bwMode="auto">
            <a:xfrm>
              <a:off x="386" y="2371"/>
              <a:ext cx="6803" cy="363"/>
            </a:xfrm>
            <a:prstGeom prst="rect">
              <a:avLst/>
            </a:prstGeom>
            <a:noFill/>
            <a:ln w="2540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20" name="TextBox 146"/>
            <p:cNvSpPr txBox="1">
              <a:spLocks noChangeArrowheads="1"/>
            </p:cNvSpPr>
            <p:nvPr/>
          </p:nvSpPr>
          <p:spPr bwMode="auto">
            <a:xfrm>
              <a:off x="1882" y="2411"/>
              <a:ext cx="5307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dirty="0">
                  <a:solidFill>
                    <a:schemeClr val="bg2">
                      <a:lumMod val="10000"/>
                    </a:schemeClr>
                  </a:solidFill>
                  <a:latin typeface="+mn-ea"/>
                  <a:ea typeface="+mn-ea"/>
                  <a:sym typeface="FZHei-B01S" panose="02010601030101010101" pitchFamily="2" charset="-122"/>
                </a:rPr>
                <a:t>编辑文件内容</a:t>
              </a:r>
            </a:p>
          </p:txBody>
        </p:sp>
        <p:sp>
          <p:nvSpPr>
            <p:cNvPr id="21" name="Rectangle 66"/>
            <p:cNvSpPr>
              <a:spLocks noChangeArrowheads="1"/>
            </p:cNvSpPr>
            <p:nvPr/>
          </p:nvSpPr>
          <p:spPr bwMode="auto">
            <a:xfrm>
              <a:off x="431" y="2411"/>
              <a:ext cx="1406" cy="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插入模式</a:t>
              </a:r>
            </a:p>
          </p:txBody>
        </p:sp>
      </p:grpSp>
      <p:sp>
        <p:nvSpPr>
          <p:cNvPr id="18" name="文本框 10">
            <a:extLst>
              <a:ext uri="{FF2B5EF4-FFF2-40B4-BE49-F238E27FC236}">
                <a16:creationId xmlns:a16="http://schemas.microsoft.com/office/drawing/2014/main" xmlns="" id="{4928A6E0-7E87-4EA2-A9CF-23FBF134E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+mn-ea"/>
                <a:ea typeface="+mn-ea"/>
                <a:sym typeface="FZHei-B01S" panose="02010601030101010101" pitchFamily="2" charset="-122"/>
              </a:rPr>
              <a:t>Vim</a:t>
            </a:r>
            <a:r>
              <a:rPr lang="zh-CN" altLang="en-US" sz="2800" dirty="0">
                <a:latin typeface="+mn-ea"/>
                <a:ea typeface="+mn-ea"/>
                <a:sym typeface="FZHei-B01S" panose="02010601030101010101" pitchFamily="2" charset="-122"/>
              </a:rPr>
              <a:t>的四种模式</a:t>
            </a:r>
          </a:p>
        </p:txBody>
      </p:sp>
      <p:sp>
        <p:nvSpPr>
          <p:cNvPr id="22" name="矩形 1">
            <a:extLst>
              <a:ext uri="{FF2B5EF4-FFF2-40B4-BE49-F238E27FC236}">
                <a16:creationId xmlns:a16="http://schemas.microsoft.com/office/drawing/2014/main" xmlns="" id="{3324E183-B534-4F84-B2A4-C8884FE87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 dirty="0">
              <a:solidFill>
                <a:srgbClr val="FFFFFF"/>
              </a:solidFill>
              <a:latin typeface="+mn-ea"/>
              <a:ea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818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10">
            <a:extLst>
              <a:ext uri="{FF2B5EF4-FFF2-40B4-BE49-F238E27FC236}">
                <a16:creationId xmlns:a16="http://schemas.microsoft.com/office/drawing/2014/main" xmlns="" id="{E4DE79B9-EAC3-42B4-A9AE-6BFA61773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4"/>
            <a:ext cx="29657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四种模式之间的转换</a:t>
            </a:r>
          </a:p>
        </p:txBody>
      </p:sp>
      <p:sp>
        <p:nvSpPr>
          <p:cNvPr id="29" name="矩形 1">
            <a:extLst>
              <a:ext uri="{FF2B5EF4-FFF2-40B4-BE49-F238E27FC236}">
                <a16:creationId xmlns:a16="http://schemas.microsoft.com/office/drawing/2014/main" xmlns="" id="{F72A7CD6-0EBB-4CE9-840C-B0FDD405C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0FBD7D4-5840-426B-B874-4C44AD092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93" y="887164"/>
            <a:ext cx="9239214" cy="560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3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10">
            <a:extLst>
              <a:ext uri="{FF2B5EF4-FFF2-40B4-BE49-F238E27FC236}">
                <a16:creationId xmlns:a16="http://schemas.microsoft.com/office/drawing/2014/main" xmlns="" id="{42A6DA13-3B69-495F-9505-F6F9771BC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4" y="220664"/>
            <a:ext cx="42654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想想文件有哪些常用操作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43" name="矩形 1">
            <a:extLst>
              <a:ext uri="{FF2B5EF4-FFF2-40B4-BE49-F238E27FC236}">
                <a16:creationId xmlns:a16="http://schemas.microsoft.com/office/drawing/2014/main" xmlns="" id="{82A9A557-E6C3-48F8-B8FF-FDC386B8F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3233" y="1938732"/>
            <a:ext cx="395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 smtClean="0"/>
              <a:t>、移动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483233" y="1224328"/>
            <a:ext cx="395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打开、保存、退出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83233" y="3409634"/>
            <a:ext cx="395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、复制粘贴、撤销恢复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483232" y="2653136"/>
            <a:ext cx="4382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、搜索、替换、删除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664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0">
            <a:extLst>
              <a:ext uri="{FF2B5EF4-FFF2-40B4-BE49-F238E27FC236}">
                <a16:creationId xmlns:a16="http://schemas.microsoft.com/office/drawing/2014/main" xmlns="" id="{B5EBD45B-FCA2-4B95-A215-15EF532F8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4" y="220665"/>
            <a:ext cx="45204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常用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操作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文件操作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1">
            <a:extLst>
              <a:ext uri="{FF2B5EF4-FFF2-40B4-BE49-F238E27FC236}">
                <a16:creationId xmlns:a16="http://schemas.microsoft.com/office/drawing/2014/main" xmlns="" id="{B184BC93-FEFA-4DB2-99CC-47F3C6EE3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011923"/>
              </p:ext>
            </p:extLst>
          </p:nvPr>
        </p:nvGraphicFramePr>
        <p:xfrm>
          <a:off x="307248" y="1695796"/>
          <a:ext cx="11762831" cy="3541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551"/>
                <a:gridCol w="4832863"/>
                <a:gridCol w="1714748"/>
                <a:gridCol w="4166669"/>
              </a:tblGrid>
              <a:tr h="68243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所在模式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命令</a:t>
                      </a:r>
                      <a:endParaRPr lang="zh-CN" altLang="en-US" dirty="0"/>
                    </a:p>
                  </a:txBody>
                  <a:tcPr/>
                </a:tc>
              </a:tr>
              <a:tr h="71469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打开文件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底线命令模式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Vim </a:t>
                      </a:r>
                      <a:r>
                        <a:rPr lang="zh-CN" altLang="en-US" dirty="0" smtClean="0"/>
                        <a:t>文件名 或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e </a:t>
                      </a:r>
                      <a:r>
                        <a:rPr lang="zh-CN" altLang="en-US" dirty="0" smtClean="0"/>
                        <a:t>文件名</a:t>
                      </a:r>
                      <a:endParaRPr lang="zh-CN" altLang="en-US" dirty="0"/>
                    </a:p>
                  </a:txBody>
                  <a:tcPr/>
                </a:tc>
              </a:tr>
              <a:tr h="71469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保存文件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底线命令模式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</a:tr>
              <a:tr h="71469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退出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底线命令模式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q(</a:t>
                      </a:r>
                      <a:r>
                        <a:rPr lang="zh-CN" altLang="en-US" dirty="0" smtClean="0"/>
                        <a:t>未做修改退出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q!(</a:t>
                      </a:r>
                      <a:r>
                        <a:rPr lang="zh-CN" altLang="en-US" dirty="0" smtClean="0"/>
                        <a:t>放弃所有修改退出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71469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5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0">
            <a:extLst>
              <a:ext uri="{FF2B5EF4-FFF2-40B4-BE49-F238E27FC236}">
                <a16:creationId xmlns:a16="http://schemas.microsoft.com/office/drawing/2014/main" xmlns="" id="{B5EBD45B-FCA2-4B95-A215-15EF532F8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常用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操作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移动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1">
            <a:extLst>
              <a:ext uri="{FF2B5EF4-FFF2-40B4-BE49-F238E27FC236}">
                <a16:creationId xmlns:a16="http://schemas.microsoft.com/office/drawing/2014/main" xmlns="" id="{B184BC93-FEFA-4DB2-99CC-47F3C6EE3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180397"/>
              </p:ext>
            </p:extLst>
          </p:nvPr>
        </p:nvGraphicFramePr>
        <p:xfrm>
          <a:off x="633045" y="805717"/>
          <a:ext cx="10709034" cy="5735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615"/>
                <a:gridCol w="4399902"/>
                <a:gridCol w="1561128"/>
                <a:gridCol w="3793389"/>
              </a:tblGrid>
              <a:tr h="4412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所在模式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命令</a:t>
                      </a:r>
                      <a:endParaRPr lang="zh-CN" altLang="en-US" dirty="0"/>
                    </a:p>
                  </a:txBody>
                  <a:tcPr/>
                </a:tc>
              </a:tr>
              <a:tr h="4412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光标移动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一般命令模式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</a:t>
                      </a:r>
                      <a:r>
                        <a:rPr lang="en-US" altLang="zh-CN" dirty="0" smtClean="0"/>
                        <a:t>(k)</a:t>
                      </a:r>
                      <a:r>
                        <a:rPr lang="zh-CN" altLang="en-US" dirty="0" smtClean="0"/>
                        <a:t>、下</a:t>
                      </a:r>
                      <a:r>
                        <a:rPr lang="en-US" altLang="zh-CN" dirty="0" smtClean="0"/>
                        <a:t>(j)</a:t>
                      </a:r>
                      <a:r>
                        <a:rPr lang="zh-CN" altLang="en-US" dirty="0" smtClean="0"/>
                        <a:t>、左</a:t>
                      </a:r>
                      <a:r>
                        <a:rPr lang="en-US" altLang="zh-CN" dirty="0" smtClean="0"/>
                        <a:t>(h)</a:t>
                      </a:r>
                      <a:r>
                        <a:rPr lang="zh-CN" altLang="en-US" dirty="0" smtClean="0"/>
                        <a:t>、右</a:t>
                      </a:r>
                      <a:r>
                        <a:rPr lang="en-US" altLang="zh-CN" dirty="0" smtClean="0"/>
                        <a:t>(l)</a:t>
                      </a:r>
                      <a:endParaRPr lang="zh-CN" altLang="en-US" dirty="0"/>
                    </a:p>
                  </a:txBody>
                  <a:tcPr/>
                </a:tc>
              </a:tr>
              <a:tr h="4412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翻页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一般命令模式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上一页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ctrl+b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、下一页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ctrl+f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4412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翻半页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一般命令模式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上半页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ctrl+u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、下半页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ctrl+d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412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滚一行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一般命令模式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向下滚一行</a:t>
                      </a:r>
                      <a:r>
                        <a:rPr lang="en-US" altLang="zh-CN" dirty="0" smtClean="0"/>
                        <a:t>(ctrl-e)</a:t>
                      </a:r>
                      <a:r>
                        <a:rPr lang="zh-CN" altLang="en-US" dirty="0" smtClean="0"/>
                        <a:t>、向上</a:t>
                      </a:r>
                      <a:r>
                        <a:rPr lang="en-US" altLang="zh-CN" dirty="0" smtClean="0"/>
                        <a:t>ctrl-y</a:t>
                      </a:r>
                      <a:endParaRPr lang="zh-CN" altLang="en-US" dirty="0"/>
                    </a:p>
                  </a:txBody>
                  <a:tcPr/>
                </a:tc>
              </a:tr>
              <a:tr h="4412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移至档首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一般命令模式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gg</a:t>
                      </a:r>
                      <a:endParaRPr lang="zh-CN" altLang="en-US" dirty="0"/>
                    </a:p>
                  </a:txBody>
                  <a:tcPr/>
                </a:tc>
              </a:tr>
              <a:tr h="4412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移至档尾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一般命令模式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</a:tr>
              <a:tr h="4412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移至萤幕顶第一个非空白字元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一般命令模式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  <a:tr h="4412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移至萤幕中间第一个非空白字元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一般命令模式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</a:tr>
              <a:tr h="4412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移至萤幕底第一个非空白字元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一般命令模式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</a:tr>
              <a:tr h="4412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移至行首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一般命令模式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^</a:t>
                      </a:r>
                      <a:endParaRPr lang="zh-CN" altLang="en-US" dirty="0"/>
                    </a:p>
                  </a:txBody>
                  <a:tcPr/>
                </a:tc>
              </a:tr>
              <a:tr h="4412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移至行尾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一般命令模式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</a:t>
                      </a:r>
                      <a:endParaRPr lang="zh-CN" altLang="en-US" dirty="0"/>
                    </a:p>
                  </a:txBody>
                  <a:tcPr/>
                </a:tc>
              </a:tr>
              <a:tr h="4412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移至某行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底线命令模式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37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0">
            <a:extLst>
              <a:ext uri="{FF2B5EF4-FFF2-40B4-BE49-F238E27FC236}">
                <a16:creationId xmlns:a16="http://schemas.microsoft.com/office/drawing/2014/main" xmlns="" id="{B5EBD45B-FCA2-4B95-A215-15EF532F8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4" y="220665"/>
            <a:ext cx="45204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常用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操作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搜索、替换、删除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1">
            <a:extLst>
              <a:ext uri="{FF2B5EF4-FFF2-40B4-BE49-F238E27FC236}">
                <a16:creationId xmlns:a16="http://schemas.microsoft.com/office/drawing/2014/main" xmlns="" id="{B184BC93-FEFA-4DB2-99CC-47F3C6EE3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41959"/>
              </p:ext>
            </p:extLst>
          </p:nvPr>
        </p:nvGraphicFramePr>
        <p:xfrm>
          <a:off x="861644" y="1808040"/>
          <a:ext cx="10796955" cy="4100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452"/>
                <a:gridCol w="4436025"/>
                <a:gridCol w="1573945"/>
                <a:gridCol w="3824533"/>
              </a:tblGrid>
              <a:tr h="58577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所在模式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命令</a:t>
                      </a:r>
                      <a:endParaRPr lang="zh-CN" altLang="en-US" dirty="0"/>
                    </a:p>
                  </a:txBody>
                  <a:tcPr/>
                </a:tc>
              </a:tr>
              <a:tr h="58577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搜索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一般命令模式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正向</a:t>
                      </a:r>
                      <a:r>
                        <a:rPr lang="en-US" altLang="zh-CN" dirty="0" smtClean="0"/>
                        <a:t>(/)</a:t>
                      </a:r>
                      <a:r>
                        <a:rPr lang="zh-CN" altLang="en-US" dirty="0" smtClean="0"/>
                        <a:t>、反向</a:t>
                      </a:r>
                      <a:r>
                        <a:rPr lang="en-US" altLang="zh-CN" dirty="0" smtClean="0"/>
                        <a:t>(?)</a:t>
                      </a:r>
                      <a:endParaRPr lang="zh-CN" altLang="en-US" dirty="0"/>
                    </a:p>
                  </a:txBody>
                  <a:tcPr/>
                </a:tc>
              </a:tr>
              <a:tr h="58577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继续搜索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一般命令模式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正向</a:t>
                      </a:r>
                      <a:r>
                        <a:rPr lang="en-US" altLang="zh-CN" dirty="0" smtClean="0"/>
                        <a:t>(n)</a:t>
                      </a:r>
                      <a:r>
                        <a:rPr lang="zh-CN" altLang="en-US" dirty="0" smtClean="0"/>
                        <a:t>、反向</a:t>
                      </a:r>
                      <a:r>
                        <a:rPr lang="en-US" altLang="zh-CN" dirty="0" smtClean="0"/>
                        <a:t>(N)</a:t>
                      </a:r>
                      <a:endParaRPr lang="zh-CN" altLang="en-US" dirty="0"/>
                    </a:p>
                  </a:txBody>
                  <a:tcPr/>
                </a:tc>
              </a:tr>
              <a:tr h="58577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</a:t>
                      </a:r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替换光标所指向的前</a:t>
                      </a:r>
                      <a:r>
                        <a:rPr lang="en-US" altLang="zh-CN" dirty="0" smtClean="0"/>
                        <a:t>n</a:t>
                      </a:r>
                      <a:r>
                        <a:rPr lang="zh-CN" altLang="en-US" dirty="0" smtClean="0"/>
                        <a:t>个字符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一般命令模式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nrx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58577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删除（剪切） </a:t>
                      </a:r>
                      <a:r>
                        <a:rPr lang="en-US" altLang="zh-CN" dirty="0" smtClean="0"/>
                        <a:t>n </a:t>
                      </a:r>
                      <a:r>
                        <a:rPr lang="zh-CN" altLang="en-US" dirty="0" smtClean="0"/>
                        <a:t>行内容，并去除空隙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一般命令模式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ndd</a:t>
                      </a:r>
                      <a:endParaRPr lang="zh-CN" altLang="en-US" dirty="0"/>
                    </a:p>
                  </a:txBody>
                  <a:tcPr/>
                </a:tc>
              </a:tr>
              <a:tr h="58577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删除光标所指向的前</a:t>
                      </a:r>
                      <a:r>
                        <a:rPr lang="en-US" altLang="zh-CN" dirty="0" smtClean="0"/>
                        <a:t>n</a:t>
                      </a:r>
                      <a:r>
                        <a:rPr lang="zh-CN" altLang="en-US" dirty="0" smtClean="0"/>
                        <a:t>个字符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一般命令模式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nx</a:t>
                      </a:r>
                      <a:endParaRPr lang="zh-CN" altLang="en-US" dirty="0"/>
                    </a:p>
                  </a:txBody>
                  <a:tcPr/>
                </a:tc>
              </a:tr>
              <a:tr h="58577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删除光标右侧或者左侧的</a:t>
                      </a:r>
                      <a:r>
                        <a:rPr lang="en-US" altLang="zh-CN" dirty="0" smtClean="0"/>
                        <a:t>n</a:t>
                      </a:r>
                      <a:r>
                        <a:rPr lang="zh-CN" altLang="en-US" dirty="0" smtClean="0"/>
                        <a:t>个字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一般命令模式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ndw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ndb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50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0">
            <a:extLst>
              <a:ext uri="{FF2B5EF4-FFF2-40B4-BE49-F238E27FC236}">
                <a16:creationId xmlns:a16="http://schemas.microsoft.com/office/drawing/2014/main" xmlns="" id="{B5EBD45B-FCA2-4B95-A215-15EF532F8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4" y="220665"/>
            <a:ext cx="45204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常用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操作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复制粘贴、撤销恢复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1">
            <a:extLst>
              <a:ext uri="{FF2B5EF4-FFF2-40B4-BE49-F238E27FC236}">
                <a16:creationId xmlns:a16="http://schemas.microsoft.com/office/drawing/2014/main" xmlns="" id="{B184BC93-FEFA-4DB2-99CC-47F3C6EE3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14131"/>
              </p:ext>
            </p:extLst>
          </p:nvPr>
        </p:nvGraphicFramePr>
        <p:xfrm>
          <a:off x="756137" y="1597025"/>
          <a:ext cx="10867294" cy="322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722"/>
                <a:gridCol w="4464924"/>
                <a:gridCol w="1584199"/>
                <a:gridCol w="3849449"/>
              </a:tblGrid>
              <a:tr h="80529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所在模式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命令</a:t>
                      </a:r>
                      <a:endParaRPr lang="zh-CN" altLang="en-US" dirty="0"/>
                    </a:p>
                  </a:txBody>
                  <a:tcPr/>
                </a:tc>
              </a:tr>
              <a:tr h="80529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复制 </a:t>
                      </a:r>
                      <a:r>
                        <a:rPr lang="en-US" altLang="zh-CN" dirty="0" smtClean="0"/>
                        <a:t>n </a:t>
                      </a:r>
                      <a:r>
                        <a:rPr lang="zh-CN" altLang="en-US" dirty="0" smtClean="0"/>
                        <a:t>行内容到内存缓冲区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一般命令模式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nyy</a:t>
                      </a:r>
                      <a:endParaRPr lang="zh-CN" altLang="en-US" dirty="0"/>
                    </a:p>
                  </a:txBody>
                  <a:tcPr/>
                </a:tc>
              </a:tr>
              <a:tr h="80529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粘贴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一般命令模式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粘贴到光标后面</a:t>
                      </a:r>
                      <a:r>
                        <a:rPr lang="en-US" altLang="zh-CN" dirty="0" smtClean="0"/>
                        <a:t>(p)</a:t>
                      </a:r>
                      <a:r>
                        <a:rPr lang="zh-CN" altLang="en-US" dirty="0" smtClean="0"/>
                        <a:t>、前面</a:t>
                      </a:r>
                      <a:r>
                        <a:rPr lang="en-US" altLang="zh-CN" dirty="0" smtClean="0"/>
                        <a:t>(P)</a:t>
                      </a:r>
                      <a:endParaRPr lang="zh-CN" altLang="en-US" dirty="0"/>
                    </a:p>
                  </a:txBody>
                  <a:tcPr/>
                </a:tc>
              </a:tr>
              <a:tr h="80529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撤销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一般命令模式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撤销</a:t>
                      </a:r>
                      <a:r>
                        <a:rPr lang="en-US" altLang="zh-CN" dirty="0" smtClean="0"/>
                        <a:t>(u)</a:t>
                      </a:r>
                      <a:r>
                        <a:rPr lang="zh-CN" altLang="en-US" dirty="0" smtClean="0"/>
                        <a:t>、反撤销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ctrl+r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35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44800" y="2519680"/>
            <a:ext cx="6868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前面的内容大家记住了吗</a:t>
            </a:r>
            <a:r>
              <a:rPr lang="en-US" altLang="zh-CN" sz="4400" dirty="0" smtClean="0"/>
              <a:t>?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8603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2700000">
            <a:off x="2549843" y="2496677"/>
            <a:ext cx="2017032" cy="201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700000">
            <a:off x="3234254" y="1296477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1349643" y="3181089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1442912" y="4059165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620443" y="1428489"/>
            <a:ext cx="384187" cy="384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矩形 21"/>
          <p:cNvSpPr>
            <a:spLocks noChangeAspect="1"/>
          </p:cNvSpPr>
          <p:nvPr/>
        </p:nvSpPr>
        <p:spPr>
          <a:xfrm rot="2700000">
            <a:off x="667061" y="3688141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873088" y="5461532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9793359" y="4386731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10174335" y="4856667"/>
            <a:ext cx="264047" cy="2640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 rot="2700000">
            <a:off x="10647656" y="2519569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49472" y="2548820"/>
            <a:ext cx="2220480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 </a:t>
            </a:r>
            <a:r>
              <a:rPr kumimoji="0" lang="en-US" altLang="zh-CN" sz="1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03</a:t>
            </a:r>
            <a:endParaRPr kumimoji="0" lang="en-US" altLang="zh-CN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84617" y="3089694"/>
            <a:ext cx="6312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技巧</a:t>
            </a:r>
            <a:r>
              <a:rPr kumimoji="1"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&amp;</a:t>
            </a:r>
            <a:r>
              <a:rPr kumimoji="1"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工具</a:t>
            </a:r>
            <a:r>
              <a:rPr kumimoji="1"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&amp;</a:t>
            </a:r>
            <a:r>
              <a:rPr kumimoji="1"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资料分享</a:t>
            </a:r>
          </a:p>
        </p:txBody>
      </p:sp>
    </p:spTree>
    <p:extLst>
      <p:ext uri="{BB962C8B-B14F-4D97-AF65-F5344CB8AC3E}">
        <p14:creationId xmlns:p14="http://schemas.microsoft.com/office/powerpoint/2010/main" val="294645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10">
            <a:extLst>
              <a:ext uri="{FF2B5EF4-FFF2-40B4-BE49-F238E27FC236}">
                <a16:creationId xmlns:a16="http://schemas.microsoft.com/office/drawing/2014/main" xmlns="" id="{42A6DA13-3B69-495F-9505-F6F9771BC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建议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&amp;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技巧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43" name="矩形 1">
            <a:extLst>
              <a:ext uri="{FF2B5EF4-FFF2-40B4-BE49-F238E27FC236}">
                <a16:creationId xmlns:a16="http://schemas.microsoft.com/office/drawing/2014/main" xmlns="" id="{82A9A557-E6C3-48F8-B8FF-FDC386B8F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4713" y="1970932"/>
            <a:ext cx="5751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 smtClean="0"/>
              <a:t>、使用 </a:t>
            </a:r>
            <a:r>
              <a:rPr lang="en-US" altLang="zh-CN" sz="2400" dirty="0" smtClean="0"/>
              <a:t>h/j/k/l </a:t>
            </a:r>
            <a:r>
              <a:rPr lang="zh-CN" altLang="en-US" sz="2400" dirty="0" smtClean="0"/>
              <a:t>键代替方向键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604713" y="1256528"/>
            <a:ext cx="5751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、阅读</a:t>
            </a:r>
            <a:r>
              <a:rPr lang="en-US" altLang="zh-CN" sz="2400" dirty="0" err="1" smtClean="0"/>
              <a:t>Vimtutor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04713" y="3299007"/>
            <a:ext cx="5751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、孰能生巧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604712" y="2685336"/>
            <a:ext cx="6369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、使用相关工具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相关资料辅助记忆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9870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317C4C34-FF54-4740-BD9D-EA91850DE209}"/>
              </a:ext>
            </a:extLst>
          </p:cNvPr>
          <p:cNvGrpSpPr/>
          <p:nvPr/>
        </p:nvGrpSpPr>
        <p:grpSpPr>
          <a:xfrm>
            <a:off x="5862865" y="1572420"/>
            <a:ext cx="3390899" cy="827881"/>
            <a:chOff x="6591300" y="1650829"/>
            <a:chExt cx="3390899" cy="827881"/>
          </a:xfrm>
        </p:grpSpPr>
        <p:sp>
          <p:nvSpPr>
            <p:cNvPr id="3" name="菱形 2">
              <a:extLst>
                <a:ext uri="{FF2B5EF4-FFF2-40B4-BE49-F238E27FC236}">
                  <a16:creationId xmlns:a16="http://schemas.microsoft.com/office/drawing/2014/main" xmlns="" id="{CC2AC891-CF77-4576-BF9E-58002D224353}"/>
                </a:ext>
              </a:extLst>
            </p:cNvPr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1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B1F89E15-D6BD-4440-A3F2-45089C2149F9}"/>
                </a:ext>
              </a:extLst>
            </p:cNvPr>
            <p:cNvSpPr txBox="1"/>
            <p:nvPr/>
          </p:nvSpPr>
          <p:spPr>
            <a:xfrm>
              <a:off x="7590630" y="1803159"/>
              <a:ext cx="23915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kumimoji="1"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Vim</a:t>
              </a:r>
              <a:r>
                <a:rPr kumimoji="1"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简介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6BEAEF6F-C199-47E1-AC71-0269503F78E7}"/>
              </a:ext>
            </a:extLst>
          </p:cNvPr>
          <p:cNvGrpSpPr/>
          <p:nvPr/>
        </p:nvGrpSpPr>
        <p:grpSpPr>
          <a:xfrm>
            <a:off x="5862865" y="2721904"/>
            <a:ext cx="3738335" cy="827881"/>
            <a:chOff x="6591300" y="1650829"/>
            <a:chExt cx="3738335" cy="827881"/>
          </a:xfrm>
        </p:grpSpPr>
        <p:sp>
          <p:nvSpPr>
            <p:cNvPr id="8" name="菱形 7">
              <a:extLst>
                <a:ext uri="{FF2B5EF4-FFF2-40B4-BE49-F238E27FC236}">
                  <a16:creationId xmlns:a16="http://schemas.microsoft.com/office/drawing/2014/main" xmlns="" id="{AC367E3A-FFFE-4749-8D19-2317BC1ED9EC}"/>
                </a:ext>
              </a:extLst>
            </p:cNvPr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2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089BC19E-9D4F-47F7-AF11-ECFF4391272C}"/>
                </a:ext>
              </a:extLst>
            </p:cNvPr>
            <p:cNvSpPr txBox="1"/>
            <p:nvPr/>
          </p:nvSpPr>
          <p:spPr>
            <a:xfrm>
              <a:off x="7590629" y="1804679"/>
              <a:ext cx="27390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kumimoji="1" lang="zh-CN" altLang="en-US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常用操作</a:t>
              </a:r>
              <a:endParaRPr kumimoji="1"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32C97C78-00E7-4B8A-8D49-F746877AC85F}"/>
              </a:ext>
            </a:extLst>
          </p:cNvPr>
          <p:cNvGrpSpPr/>
          <p:nvPr/>
        </p:nvGrpSpPr>
        <p:grpSpPr>
          <a:xfrm>
            <a:off x="5862865" y="3871389"/>
            <a:ext cx="5209688" cy="827881"/>
            <a:chOff x="6591300" y="1650829"/>
            <a:chExt cx="5209688" cy="827881"/>
          </a:xfrm>
        </p:grpSpPr>
        <p:sp>
          <p:nvSpPr>
            <p:cNvPr id="13" name="菱形 12">
              <a:extLst>
                <a:ext uri="{FF2B5EF4-FFF2-40B4-BE49-F238E27FC236}">
                  <a16:creationId xmlns:a16="http://schemas.microsoft.com/office/drawing/2014/main" xmlns="" id="{1A52B230-FF25-4022-BDC9-B684375010EE}"/>
                </a:ext>
              </a:extLst>
            </p:cNvPr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3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xmlns="" id="{6F989260-5F95-461C-9197-EF6E9266C468}"/>
                </a:ext>
              </a:extLst>
            </p:cNvPr>
            <p:cNvSpPr txBox="1"/>
            <p:nvPr/>
          </p:nvSpPr>
          <p:spPr>
            <a:xfrm>
              <a:off x="7590629" y="1803159"/>
              <a:ext cx="42103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kumimoji="1"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技巧</a:t>
              </a:r>
              <a:r>
                <a:rPr kumimoji="1"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&amp;</a:t>
              </a:r>
              <a:r>
                <a:rPr kumimoji="1"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工具</a:t>
              </a:r>
              <a:r>
                <a:rPr kumimoji="1"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&amp;</a:t>
              </a:r>
              <a:r>
                <a:rPr kumimoji="1"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资料分享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9D505EE5-A18F-4FD7-A812-A17426DB2DA8}"/>
              </a:ext>
            </a:extLst>
          </p:cNvPr>
          <p:cNvSpPr txBox="1"/>
          <p:nvPr/>
        </p:nvSpPr>
        <p:spPr>
          <a:xfrm>
            <a:off x="1514703" y="1501634"/>
            <a:ext cx="3356061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77">
              <a:defRPr/>
            </a:pPr>
            <a:r>
              <a:rPr lang="en-US" altLang="zh-CN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CONTENTS</a:t>
            </a:r>
            <a:endParaRPr lang="zh-CN" altLang="en-US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0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10">
            <a:extLst>
              <a:ext uri="{FF2B5EF4-FFF2-40B4-BE49-F238E27FC236}">
                <a16:creationId xmlns:a16="http://schemas.microsoft.com/office/drawing/2014/main" xmlns="" id="{42A6DA13-3B69-495F-9505-F6F9771BC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4"/>
            <a:ext cx="33933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辅助记忆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-Vim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键盘图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43" name="矩形 1">
            <a:extLst>
              <a:ext uri="{FF2B5EF4-FFF2-40B4-BE49-F238E27FC236}">
                <a16:creationId xmlns:a16="http://schemas.microsoft.com/office/drawing/2014/main" xmlns="" id="{82A9A557-E6C3-48F8-B8FF-FDC386B8F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1" y="944926"/>
            <a:ext cx="7299339" cy="516086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3758" y="6360808"/>
            <a:ext cx="823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src</a:t>
            </a:r>
            <a:r>
              <a:rPr lang="en-US" altLang="zh-CN" dirty="0" err="1"/>
              <a:t>:</a:t>
            </a:r>
            <a:r>
              <a:rPr lang="en-US" altLang="zh-CN" dirty="0" err="1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://images.blogjava.net/</a:t>
            </a:r>
            <a:r>
              <a:rPr lang="en-US" altLang="zh-CN" dirty="0" err="1">
                <a:hlinkClick r:id="rId4"/>
              </a:rPr>
              <a:t>blogjava_net</a:t>
            </a:r>
            <a:r>
              <a:rPr lang="en-US" altLang="zh-CN" dirty="0">
                <a:hlinkClick r:id="rId4"/>
              </a:rPr>
              <a:t>/</a:t>
            </a:r>
            <a:r>
              <a:rPr lang="en-US" altLang="zh-CN" dirty="0" err="1">
                <a:hlinkClick r:id="rId4"/>
              </a:rPr>
              <a:t>unmi</a:t>
            </a:r>
            <a:r>
              <a:rPr lang="en-US" altLang="zh-CN" dirty="0">
                <a:hlinkClick r:id="rId4"/>
              </a:rPr>
              <a:t>/23786/vi-vim-cheat-sheet.gif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75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10">
            <a:extLst>
              <a:ext uri="{FF2B5EF4-FFF2-40B4-BE49-F238E27FC236}">
                <a16:creationId xmlns:a16="http://schemas.microsoft.com/office/drawing/2014/main" xmlns="" id="{42A6DA13-3B69-495F-9505-F6F9771BC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4" y="220664"/>
            <a:ext cx="373235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辅助记忆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&amp;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练习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手机软件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43" name="矩形 1">
            <a:extLst>
              <a:ext uri="{FF2B5EF4-FFF2-40B4-BE49-F238E27FC236}">
                <a16:creationId xmlns:a16="http://schemas.microsoft.com/office/drawing/2014/main" xmlns="" id="{82A9A557-E6C3-48F8-B8FF-FDC386B8F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039" y="2134618"/>
            <a:ext cx="6771428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8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7576F185-DA0E-4825-A406-989AB2691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4" y="220664"/>
            <a:ext cx="54910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工具推荐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-Vim Quick Reference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4" name="矩形 1">
            <a:extLst>
              <a:ext uri="{FF2B5EF4-FFF2-40B4-BE49-F238E27FC236}">
                <a16:creationId xmlns:a16="http://schemas.microsoft.com/office/drawing/2014/main" xmlns="" id="{A588085F-E627-4657-BD91-BA6F42A29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992" y="831271"/>
            <a:ext cx="2803549" cy="58355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804" y="831272"/>
            <a:ext cx="2803549" cy="583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6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7576F185-DA0E-4825-A406-989AB2691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36492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工具推荐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-Vim Master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4" name="矩形 1">
            <a:extLst>
              <a:ext uri="{FF2B5EF4-FFF2-40B4-BE49-F238E27FC236}">
                <a16:creationId xmlns:a16="http://schemas.microsoft.com/office/drawing/2014/main" xmlns="" id="{A588085F-E627-4657-BD91-BA6F42A29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58" y="897775"/>
            <a:ext cx="2700330" cy="56206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616" y="897775"/>
            <a:ext cx="2700330" cy="56206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040" y="897775"/>
            <a:ext cx="2700330" cy="56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2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10">
            <a:extLst>
              <a:ext uri="{FF2B5EF4-FFF2-40B4-BE49-F238E27FC236}">
                <a16:creationId xmlns:a16="http://schemas.microsoft.com/office/drawing/2014/main" xmlns="" id="{42A6DA13-3B69-495F-9505-F6F9771BC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3" y="236964"/>
            <a:ext cx="4738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工具推荐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-Chrome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插件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-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Vimium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43" name="矩形 1">
            <a:extLst>
              <a:ext uri="{FF2B5EF4-FFF2-40B4-BE49-F238E27FC236}">
                <a16:creationId xmlns:a16="http://schemas.microsoft.com/office/drawing/2014/main" xmlns="" id="{82A9A557-E6C3-48F8-B8FF-FDC386B8F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530" y="2404930"/>
            <a:ext cx="3810000" cy="1552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035" y="985292"/>
            <a:ext cx="5570664" cy="547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3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10">
            <a:extLst>
              <a:ext uri="{FF2B5EF4-FFF2-40B4-BE49-F238E27FC236}">
                <a16:creationId xmlns:a16="http://schemas.microsoft.com/office/drawing/2014/main" xmlns="" id="{42A6DA13-3B69-495F-9505-F6F9771BC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4" y="220664"/>
            <a:ext cx="373235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书籍推荐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-Vim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实用技巧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43" name="矩形 1">
            <a:extLst>
              <a:ext uri="{FF2B5EF4-FFF2-40B4-BE49-F238E27FC236}">
                <a16:creationId xmlns:a16="http://schemas.microsoft.com/office/drawing/2014/main" xmlns="" id="{82A9A557-E6C3-48F8-B8FF-FDC386B8F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2050" name="Picture 2" descr="âpractical vimâçå¾çæç´¢ç»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981" y="1221970"/>
            <a:ext cx="3545728" cy="423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3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E30E889F-82AD-4468-8FB5-DB6E71953424}"/>
              </a:ext>
            </a:extLst>
          </p:cNvPr>
          <p:cNvCxnSpPr>
            <a:cxnSpLocks/>
          </p:cNvCxnSpPr>
          <p:nvPr/>
        </p:nvCxnSpPr>
        <p:spPr>
          <a:xfrm flipH="1">
            <a:off x="9473456" y="1066691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2374B8BA-E1A5-4F96-A711-A1301B6872D2}"/>
              </a:ext>
            </a:extLst>
          </p:cNvPr>
          <p:cNvCxnSpPr>
            <a:cxnSpLocks/>
          </p:cNvCxnSpPr>
          <p:nvPr/>
        </p:nvCxnSpPr>
        <p:spPr>
          <a:xfrm flipH="1">
            <a:off x="8632850" y="1261096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xmlns="" id="{70E81229-FADF-487D-929C-4ED20521D106}"/>
              </a:ext>
            </a:extLst>
          </p:cNvPr>
          <p:cNvCxnSpPr>
            <a:cxnSpLocks/>
          </p:cNvCxnSpPr>
          <p:nvPr/>
        </p:nvCxnSpPr>
        <p:spPr>
          <a:xfrm flipH="1">
            <a:off x="2910545" y="5347172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50C234BB-6BAA-41DF-A988-4ED207C73FA7}"/>
              </a:ext>
            </a:extLst>
          </p:cNvPr>
          <p:cNvCxnSpPr>
            <a:cxnSpLocks/>
          </p:cNvCxnSpPr>
          <p:nvPr/>
        </p:nvCxnSpPr>
        <p:spPr>
          <a:xfrm flipH="1">
            <a:off x="2069939" y="5541577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xmlns="" id="{506C9309-DA9A-4E52-B9D6-A88C4EF798D2}"/>
              </a:ext>
            </a:extLst>
          </p:cNvPr>
          <p:cNvSpPr txBox="1"/>
          <p:nvPr/>
        </p:nvSpPr>
        <p:spPr>
          <a:xfrm>
            <a:off x="2921219" y="2861455"/>
            <a:ext cx="63495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rPr>
              <a:t>非常感谢您的观看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xmlns="" id="{88E5D509-E508-4364-886D-8C3B6D5CD86A}"/>
              </a:ext>
            </a:extLst>
          </p:cNvPr>
          <p:cNvSpPr/>
          <p:nvPr/>
        </p:nvSpPr>
        <p:spPr>
          <a:xfrm rot="9600000">
            <a:off x="4045782" y="4504896"/>
            <a:ext cx="4101352" cy="774786"/>
          </a:xfrm>
          <a:prstGeom prst="ellipse">
            <a:avLst/>
          </a:prstGeom>
          <a:noFill/>
          <a:ln w="31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645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2700000">
            <a:off x="2549843" y="2496677"/>
            <a:ext cx="2017032" cy="201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700000">
            <a:off x="3234254" y="1296477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1349643" y="3181089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1442912" y="4059165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620443" y="1428489"/>
            <a:ext cx="384187" cy="384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矩形 21"/>
          <p:cNvSpPr>
            <a:spLocks noChangeAspect="1"/>
          </p:cNvSpPr>
          <p:nvPr/>
        </p:nvSpPr>
        <p:spPr>
          <a:xfrm rot="2700000">
            <a:off x="667061" y="3688141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873088" y="5461532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9793359" y="4386731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10174335" y="4856667"/>
            <a:ext cx="264047" cy="2640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 rot="2700000">
            <a:off x="10647656" y="2519569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49472" y="2548820"/>
            <a:ext cx="2220481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 </a:t>
            </a: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01</a:t>
            </a:r>
            <a:endParaRPr kumimoji="0" lang="en-US" altLang="zh-CN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74993" y="3088951"/>
            <a:ext cx="458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Vim</a:t>
            </a:r>
            <a:r>
              <a:rPr kumimoji="1"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65756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0">
            <a:extLst>
              <a:ext uri="{FF2B5EF4-FFF2-40B4-BE49-F238E27FC236}">
                <a16:creationId xmlns:a16="http://schemas.microsoft.com/office/drawing/2014/main" xmlns="" id="{20AC68DF-2C0D-415C-9DE3-387A2EFBA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4"/>
            <a:ext cx="3295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什么是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Vim(</a:t>
            </a:r>
            <a:r>
              <a:rPr lang="en-US" altLang="zh-CN" sz="2400" dirty="0"/>
              <a:t>Vi </a:t>
            </a:r>
            <a:r>
              <a:rPr lang="en-US" altLang="zh-CN" sz="2400" dirty="0" err="1"/>
              <a:t>IMproved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2" name="矩形 1">
            <a:extLst>
              <a:ext uri="{FF2B5EF4-FFF2-40B4-BE49-F238E27FC236}">
                <a16:creationId xmlns:a16="http://schemas.microsoft.com/office/drawing/2014/main" xmlns="" id="{40280004-6E01-4AC0-9C8F-E75BAB53E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34022" y="3038182"/>
            <a:ext cx="8786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是一个高度可配置的</a:t>
            </a:r>
            <a:r>
              <a:rPr lang="zh-CN" altLang="en-US" sz="2800" dirty="0" smtClean="0"/>
              <a:t>、稳定</a:t>
            </a:r>
            <a:r>
              <a:rPr lang="zh-CN" altLang="en-US" sz="2800" dirty="0"/>
              <a:t>的、无处不在的文本编辑器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18" y="2802512"/>
            <a:ext cx="992904" cy="9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10">
            <a:extLst>
              <a:ext uri="{FF2B5EF4-FFF2-40B4-BE49-F238E27FC236}">
                <a16:creationId xmlns:a16="http://schemas.microsoft.com/office/drawing/2014/main" xmlns="" id="{5ED70592-56C4-4E22-963B-FF2441859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Vim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高级演示</a:t>
            </a:r>
          </a:p>
        </p:txBody>
      </p:sp>
      <p:sp>
        <p:nvSpPr>
          <p:cNvPr id="30" name="矩形 1">
            <a:extLst>
              <a:ext uri="{FF2B5EF4-FFF2-40B4-BE49-F238E27FC236}">
                <a16:creationId xmlns:a16="http://schemas.microsoft.com/office/drawing/2014/main" xmlns="" id="{90D3F168-822C-45EF-AFC6-8D742C693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009650"/>
            <a:ext cx="8191500" cy="40576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38675" y="5324475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C++</a:t>
            </a:r>
            <a:r>
              <a:rPr lang="zh-CN" altLang="en-US" dirty="0"/>
              <a:t>自动补全</a:t>
            </a:r>
          </a:p>
        </p:txBody>
      </p:sp>
    </p:spTree>
    <p:extLst>
      <p:ext uri="{BB962C8B-B14F-4D97-AF65-F5344CB8AC3E}">
        <p14:creationId xmlns:p14="http://schemas.microsoft.com/office/powerpoint/2010/main" val="163966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10">
            <a:extLst>
              <a:ext uri="{FF2B5EF4-FFF2-40B4-BE49-F238E27FC236}">
                <a16:creationId xmlns:a16="http://schemas.microsoft.com/office/drawing/2014/main" xmlns="" id="{5ED70592-56C4-4E22-963B-FF2441859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Vim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高级演示</a:t>
            </a:r>
          </a:p>
        </p:txBody>
      </p:sp>
      <p:sp>
        <p:nvSpPr>
          <p:cNvPr id="30" name="矩形 1">
            <a:extLst>
              <a:ext uri="{FF2B5EF4-FFF2-40B4-BE49-F238E27FC236}">
                <a16:creationId xmlns:a16="http://schemas.microsoft.com/office/drawing/2014/main" xmlns="" id="{90D3F168-822C-45EF-AFC6-8D742C693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38700" y="6039001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TagBar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17" y="844701"/>
            <a:ext cx="7477125" cy="503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5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0">
            <a:extLst>
              <a:ext uri="{FF2B5EF4-FFF2-40B4-BE49-F238E27FC236}">
                <a16:creationId xmlns:a16="http://schemas.microsoft.com/office/drawing/2014/main" xmlns="" id="{20AC68DF-2C0D-415C-9DE3-387A2EFBA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4"/>
            <a:ext cx="3295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为什么要用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Vim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2" name="矩形 1">
            <a:extLst>
              <a:ext uri="{FF2B5EF4-FFF2-40B4-BE49-F238E27FC236}">
                <a16:creationId xmlns:a16="http://schemas.microsoft.com/office/drawing/2014/main" xmlns="" id="{40280004-6E01-4AC0-9C8F-E75BAB53E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0966" y="2394792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</a:t>
            </a:r>
            <a:r>
              <a:rPr lang="zh-CN" altLang="en-US" sz="2800" dirty="0" smtClean="0"/>
              <a:t>、</a:t>
            </a:r>
            <a:r>
              <a:rPr lang="zh-CN" altLang="en-US" sz="2800" dirty="0"/>
              <a:t>方便快捷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0966" y="2997988"/>
            <a:ext cx="4323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 smtClean="0"/>
              <a:t>、感受前辈们的</a:t>
            </a:r>
            <a:r>
              <a:rPr lang="zh-CN" altLang="en-US" sz="2800" dirty="0"/>
              <a:t>设计理念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40966" y="3601184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</a:t>
            </a:r>
            <a:r>
              <a:rPr lang="zh-CN" altLang="en-US" sz="2800" dirty="0" smtClean="0"/>
              <a:t>、</a:t>
            </a:r>
            <a:r>
              <a:rPr lang="zh-CN" altLang="en-US" sz="2800" dirty="0"/>
              <a:t>提升自己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0966" y="1773266"/>
            <a:ext cx="39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 smtClean="0"/>
              <a:t>、配置服务器上的软件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440965" y="1122221"/>
            <a:ext cx="1451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 smtClean="0"/>
              <a:t>、编程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123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0">
            <a:extLst>
              <a:ext uri="{FF2B5EF4-FFF2-40B4-BE49-F238E27FC236}">
                <a16:creationId xmlns:a16="http://schemas.microsoft.com/office/drawing/2014/main" xmlns="" id="{20AC68DF-2C0D-415C-9DE3-387A2EFBA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4" y="220665"/>
            <a:ext cx="5253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Vim Vs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常用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编辑器、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IDE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2" name="矩形 1">
            <a:extLst>
              <a:ext uri="{FF2B5EF4-FFF2-40B4-BE49-F238E27FC236}">
                <a16:creationId xmlns:a16="http://schemas.microsoft.com/office/drawing/2014/main" xmlns="" id="{40280004-6E01-4AC0-9C8F-E75BAB53E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006" y="241862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4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2700000">
            <a:off x="2549843" y="2496677"/>
            <a:ext cx="2017032" cy="201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700000">
            <a:off x="3234254" y="1296477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1349643" y="3181089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1442912" y="4059165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620443" y="1428489"/>
            <a:ext cx="384187" cy="384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矩形 21"/>
          <p:cNvSpPr>
            <a:spLocks noChangeAspect="1"/>
          </p:cNvSpPr>
          <p:nvPr/>
        </p:nvSpPr>
        <p:spPr>
          <a:xfrm rot="2700000">
            <a:off x="667061" y="3688141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873088" y="5461532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9793359" y="4386731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10174335" y="4856667"/>
            <a:ext cx="264047" cy="2640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 rot="2700000">
            <a:off x="10647656" y="2519569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49472" y="2548820"/>
            <a:ext cx="2220481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 </a:t>
            </a: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02</a:t>
            </a:r>
            <a:endParaRPr kumimoji="0" lang="en-US" altLang="zh-CN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74993" y="3088951"/>
            <a:ext cx="458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常用操作</a:t>
            </a:r>
            <a:endParaRPr kumimoji="1"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03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5-1228-40"/>
</p:tagLst>
</file>

<file path=ppt/theme/theme1.xml><?xml version="1.0" encoding="utf-8"?>
<a:theme xmlns:a="http://schemas.openxmlformats.org/drawingml/2006/main" name="AAAAAAAAAAAAAAAAAAA">
  <a:themeElements>
    <a:clrScheme name="自定义 119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5959"/>
      </a:accent1>
      <a:accent2>
        <a:srgbClr val="3F3F3F"/>
      </a:accent2>
      <a:accent3>
        <a:srgbClr val="595959"/>
      </a:accent3>
      <a:accent4>
        <a:srgbClr val="3F3F3F"/>
      </a:accent4>
      <a:accent5>
        <a:srgbClr val="595959"/>
      </a:accent5>
      <a:accent6>
        <a:srgbClr val="3F3F3F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3881</TotalTime>
  <Words>2042</Words>
  <Application>Microsoft Office PowerPoint</Application>
  <PresentationFormat>宽屏</PresentationFormat>
  <Paragraphs>316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FZHei-B01S</vt:lpstr>
      <vt:lpstr>等线</vt:lpstr>
      <vt:lpstr>等线 Light</vt:lpstr>
      <vt:lpstr>宋体</vt:lpstr>
      <vt:lpstr>微软雅黑</vt:lpstr>
      <vt:lpstr>Arial</vt:lpstr>
      <vt:lpstr>Calibri</vt:lpstr>
      <vt:lpstr>Segoe UI</vt:lpstr>
      <vt:lpstr>AAAAAAAAAAAAAAAAAAA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5-1228-40</dc:title>
  <dc:creator>Administrator</dc:creator>
  <cp:lastModifiedBy>鲁天松</cp:lastModifiedBy>
  <cp:revision>110</cp:revision>
  <dcterms:created xsi:type="dcterms:W3CDTF">2018-04-25T02:39:48Z</dcterms:created>
  <dcterms:modified xsi:type="dcterms:W3CDTF">2019-08-01T03:16:31Z</dcterms:modified>
</cp:coreProperties>
</file>