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311" r:id="rId4"/>
    <p:sldId id="313" r:id="rId5"/>
    <p:sldId id="312" r:id="rId6"/>
    <p:sldId id="314" r:id="rId7"/>
    <p:sldId id="315" r:id="rId8"/>
    <p:sldId id="258" r:id="rId9"/>
    <p:sldId id="259" r:id="rId10"/>
    <p:sldId id="267" r:id="rId11"/>
    <p:sldId id="260" r:id="rId12"/>
    <p:sldId id="304" r:id="rId13"/>
    <p:sldId id="303" r:id="rId14"/>
    <p:sldId id="263" r:id="rId15"/>
    <p:sldId id="320" r:id="rId16"/>
    <p:sldId id="321" r:id="rId17"/>
    <p:sldId id="324" r:id="rId18"/>
    <p:sldId id="294" r:id="rId19"/>
    <p:sldId id="295" r:id="rId20"/>
    <p:sldId id="306" r:id="rId21"/>
    <p:sldId id="296" r:id="rId22"/>
    <p:sldId id="322" r:id="rId23"/>
    <p:sldId id="323" r:id="rId24"/>
    <p:sldId id="276" r:id="rId25"/>
    <p:sldId id="299" r:id="rId26"/>
    <p:sldId id="300" r:id="rId27"/>
    <p:sldId id="279"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1"/>
    <a:srgbClr val="F1F1F1"/>
    <a:srgbClr val="ED4022"/>
    <a:srgbClr val="1B2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2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t>2018/10/25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t>‹#›</a:t>
            </a:fld>
            <a:endParaRPr lang="zh-CN" altLang="en-US"/>
          </a:p>
        </p:txBody>
      </p:sp>
    </p:spTree>
    <p:extLst>
      <p:ext uri="{BB962C8B-B14F-4D97-AF65-F5344CB8AC3E}">
        <p14:creationId xmlns:p14="http://schemas.microsoft.com/office/powerpoint/2010/main" val="24265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8485DF-3FAB-45E9-A642-7745AB3E3AFD}" type="datetimeFigureOut">
              <a:rPr lang="zh-CN" altLang="en-US" smtClean="0"/>
              <a:t>2018/10/25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
        <p:nvSpPr>
          <p:cNvPr id="7" name="矩形 6"/>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extLst>
      <p:ext uri="{BB962C8B-B14F-4D97-AF65-F5344CB8AC3E}">
        <p14:creationId xmlns:p14="http://schemas.microsoft.com/office/powerpoint/2010/main" val="251650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98485DF-3FAB-45E9-A642-7745AB3E3AFD}" type="datetimeFigureOut">
              <a:rPr lang="zh-CN" altLang="en-US" smtClean="0"/>
              <a:t>2018/10/25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98485DF-3FAB-45E9-A642-7745AB3E3AFD}" type="datetimeFigureOut">
              <a:rPr lang="zh-CN" altLang="en-US" smtClean="0"/>
              <a:t>2018/10/25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8485DF-3FAB-45E9-A642-7745AB3E3AFD}" type="datetimeFigureOut">
              <a:rPr lang="zh-CN" altLang="en-US" smtClean="0"/>
              <a:t>2018/10/25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t>2018/10/25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t>2018/10/25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ozilla.org/en-US/docs/Web/HTTP/Headers/Cache-Control" TargetMode="External"/><Relationship Id="rId2" Type="http://schemas.openxmlformats.org/officeDocument/2006/relationships/hyperlink" Target="https://developer.mozilla.org/en-US/docs/Web/HTTP/Headers/Expire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ools.ietf.org/html/rfc1035.html"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ools.ietf.org/html/rfc793"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tools.ietf.org/html/rfc768"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eveloper.mozilla.org/en-US/docs/Web/HTTP"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mozilla.org/en-US/docs/Web/HTTP/Headers/If-Modified-Since" TargetMode="External"/><Relationship Id="rId2" Type="http://schemas.openxmlformats.org/officeDocument/2006/relationships/hyperlink" Target="https://developer.mozilla.org/en-US/docs/Web/HTTP/Headers/Last-Modified"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HTTP/Headers/If-None-Match" TargetMode="External"/><Relationship Id="rId4" Type="http://schemas.openxmlformats.org/officeDocument/2006/relationships/hyperlink" Target="https://developer.mozilla.org/en-US/docs/Web/HTTP/Headers/ETa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框 4"/>
          <p:cNvSpPr txBox="1"/>
          <p:nvPr/>
        </p:nvSpPr>
        <p:spPr>
          <a:xfrm>
            <a:off x="277598" y="2860740"/>
            <a:ext cx="7570032" cy="769441"/>
          </a:xfrm>
          <a:prstGeom prst="rect">
            <a:avLst/>
          </a:prstGeom>
          <a:noFill/>
        </p:spPr>
        <p:txBody>
          <a:bodyPr wrap="square" rtlCol="0">
            <a:spAutoFit/>
          </a:bodyPr>
          <a:lstStyle/>
          <a:p>
            <a:r>
              <a:rPr lang="zh-CN" altLang="en-US" sz="4400" dirty="0" smtClean="0">
                <a:solidFill>
                  <a:srgbClr val="002B41"/>
                </a:solidFill>
                <a:latin typeface="微软雅黑" panose="020B0503020204020204" pitchFamily="34" charset="-122"/>
                <a:ea typeface="微软雅黑" panose="020B0503020204020204" pitchFamily="34" charset="-122"/>
              </a:rPr>
              <a:t>浏览器与服务器之间的通信</a:t>
            </a:r>
            <a:endParaRPr lang="zh-CN" altLang="en-US" sz="4400" dirty="0">
              <a:solidFill>
                <a:srgbClr val="002B4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40874" y="4605925"/>
            <a:ext cx="3207517" cy="577081"/>
          </a:xfrm>
          <a:prstGeom prst="rect">
            <a:avLst/>
          </a:prstGeom>
          <a:noFill/>
        </p:spPr>
        <p:txBody>
          <a:bodyPr wrap="square" rtlCol="0">
            <a:spAutoFit/>
          </a:bodyPr>
          <a:lstStyle/>
          <a:p>
            <a:r>
              <a:rPr lang="en-US" altLang="zh-CN" sz="1050" dirty="0">
                <a:solidFill>
                  <a:schemeClr val="bg1">
                    <a:lumMod val="95000"/>
                  </a:schemeClr>
                </a:solidFill>
                <a:latin typeface="微软雅黑" panose="020B0503020204020204" pitchFamily="34" charset="-122"/>
                <a:ea typeface="微软雅黑" panose="020B0503020204020204" pitchFamily="34" charset="-122"/>
              </a:rPr>
              <a:t>Fresh business general template</a:t>
            </a:r>
          </a:p>
          <a:p>
            <a:r>
              <a:rPr lang="en-US" altLang="zh-CN" sz="1050" dirty="0">
                <a:solidFill>
                  <a:schemeClr val="bg1">
                    <a:lumMod val="95000"/>
                  </a:schemeClr>
                </a:solidFill>
                <a:latin typeface="微软雅黑" panose="020B0503020204020204" pitchFamily="34" charset="-122"/>
                <a:ea typeface="微软雅黑" panose="020B0503020204020204" pitchFamily="34" charset="-122"/>
              </a:rPr>
              <a:t>Applicable to enterprise introduction, summary report, sales marketing, chart data</a:t>
            </a:r>
            <a:endParaRPr lang="zh-CN" altLang="en-US" sz="105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6" name="文本框 15"/>
          <p:cNvSpPr txBox="1"/>
          <p:nvPr/>
        </p:nvSpPr>
        <p:spPr>
          <a:xfrm>
            <a:off x="282387" y="3744733"/>
            <a:ext cx="2557192" cy="1052596"/>
          </a:xfrm>
          <a:prstGeom prst="rect">
            <a:avLst/>
          </a:prstGeom>
          <a:noFill/>
        </p:spPr>
        <p:txBody>
          <a:bodyPr wrap="square" rtlCol="0">
            <a:spAutoFit/>
          </a:bodyPr>
          <a:lstStyle/>
          <a:p>
            <a:pPr>
              <a:lnSpc>
                <a:spcPct val="130000"/>
              </a:lnSpc>
            </a:pPr>
            <a:r>
              <a:rPr lang="zh-CN" altLang="en-US" sz="2400" dirty="0" smtClean="0">
                <a:solidFill>
                  <a:srgbClr val="002B41"/>
                </a:solidFill>
                <a:latin typeface="微软雅黑" panose="020B0503020204020204" pitchFamily="34" charset="-122"/>
                <a:ea typeface="微软雅黑" panose="020B0503020204020204" pitchFamily="34" charset="-122"/>
              </a:rPr>
              <a:t>鲁天松</a:t>
            </a:r>
            <a:r>
              <a:rPr lang="en-US" altLang="zh-CN" sz="2400" dirty="0" smtClean="0">
                <a:solidFill>
                  <a:srgbClr val="002B41"/>
                </a:solidFill>
                <a:latin typeface="微软雅黑" panose="020B0503020204020204" pitchFamily="34" charset="-122"/>
                <a:ea typeface="微软雅黑" panose="020B0503020204020204" pitchFamily="34" charset="-122"/>
              </a:rPr>
              <a:t/>
            </a:r>
            <a:br>
              <a:rPr lang="en-US" altLang="zh-CN" sz="2400" dirty="0" smtClean="0">
                <a:solidFill>
                  <a:srgbClr val="002B41"/>
                </a:solidFill>
                <a:latin typeface="微软雅黑" panose="020B0503020204020204" pitchFamily="34" charset="-122"/>
                <a:ea typeface="微软雅黑" panose="020B0503020204020204" pitchFamily="34" charset="-122"/>
              </a:rPr>
            </a:br>
            <a:r>
              <a:rPr lang="en-US" altLang="zh-CN" sz="2400" dirty="0" smtClean="0">
                <a:solidFill>
                  <a:srgbClr val="002B41"/>
                </a:solidFill>
                <a:latin typeface="微软雅黑" panose="020B0503020204020204" pitchFamily="34" charset="-122"/>
                <a:ea typeface="微软雅黑" panose="020B0503020204020204" pitchFamily="34" charset="-122"/>
              </a:rPr>
              <a:t>2018-10-25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655147" y="202737"/>
            <a:ext cx="2860078"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浏览器缓存机制</a:t>
            </a:r>
            <a:r>
              <a:rPr lang="en-US" altLang="zh-CN" sz="2000" dirty="0" smtClean="0">
                <a:solidFill>
                  <a:srgbClr val="002B41"/>
                </a:solidFill>
                <a:latin typeface="微软雅黑" panose="020B0503020204020204" pitchFamily="34" charset="-122"/>
                <a:ea typeface="微软雅黑" panose="020B0503020204020204" pitchFamily="34" charset="-122"/>
              </a:rPr>
              <a:t>-</a:t>
            </a:r>
            <a:r>
              <a:rPr lang="zh-CN" altLang="en-US" sz="2000" dirty="0" smtClean="0">
                <a:solidFill>
                  <a:srgbClr val="002B41"/>
                </a:solidFill>
                <a:latin typeface="微软雅黑" panose="020B0503020204020204" pitchFamily="34" charset="-122"/>
                <a:ea typeface="微软雅黑" panose="020B0503020204020204" pitchFamily="34" charset="-122"/>
              </a:rPr>
              <a:t>强缓存</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文本框 5"/>
          <p:cNvSpPr txBox="1"/>
          <p:nvPr/>
        </p:nvSpPr>
        <p:spPr>
          <a:xfrm>
            <a:off x="655147" y="1110343"/>
            <a:ext cx="4165047" cy="3139321"/>
          </a:xfrm>
          <a:prstGeom prst="rect">
            <a:avLst/>
          </a:prstGeom>
          <a:noFill/>
        </p:spPr>
        <p:txBody>
          <a:bodyPr wrap="square" rtlCol="0">
            <a:spAutoFit/>
          </a:bodyPr>
          <a:lstStyle/>
          <a:p>
            <a:r>
              <a:rPr lang="zh-CN" altLang="en-US" b="1" dirty="0"/>
              <a:t>定义</a:t>
            </a:r>
            <a:r>
              <a:rPr lang="zh-CN" altLang="en-US" b="1" dirty="0" smtClean="0"/>
              <a:t>：</a:t>
            </a:r>
            <a:endParaRPr lang="en-US" altLang="zh-CN" b="1" dirty="0" smtClean="0"/>
          </a:p>
          <a:p>
            <a:r>
              <a:rPr lang="zh-CN" altLang="en-US" dirty="0" smtClean="0"/>
              <a:t>用户</a:t>
            </a:r>
            <a:r>
              <a:rPr lang="zh-CN" altLang="en-US" dirty="0"/>
              <a:t>发送的请求，直接从客户端缓存中获取，不发送请求到服务器，不与服务器发生交互行为</a:t>
            </a:r>
            <a:r>
              <a:rPr lang="zh-CN" altLang="en-US" dirty="0" smtClean="0"/>
              <a:t>。</a:t>
            </a:r>
            <a:endParaRPr lang="en-US" altLang="zh-CN" dirty="0" smtClean="0"/>
          </a:p>
          <a:p>
            <a:endParaRPr lang="en-US" altLang="zh-CN" dirty="0" smtClean="0"/>
          </a:p>
          <a:p>
            <a:r>
              <a:rPr lang="zh-CN" altLang="en-US" b="1" dirty="0" smtClean="0"/>
              <a:t>实现原理：</a:t>
            </a:r>
            <a:endParaRPr lang="en-US" altLang="zh-CN" b="1" dirty="0" smtClean="0"/>
          </a:p>
          <a:p>
            <a:r>
              <a:rPr lang="zh-CN" altLang="en-US" dirty="0" smtClean="0"/>
              <a:t>通过</a:t>
            </a:r>
            <a:r>
              <a:rPr lang="en-US" altLang="zh-CN" dirty="0" smtClean="0">
                <a:hlinkClick r:id="rId2"/>
              </a:rPr>
              <a:t>E</a:t>
            </a:r>
            <a:r>
              <a:rPr lang="en-GB" altLang="zh-CN" dirty="0" err="1" smtClean="0">
                <a:hlinkClick r:id="rId2"/>
              </a:rPr>
              <a:t>xpires</a:t>
            </a:r>
            <a:r>
              <a:rPr lang="zh-CN" altLang="en-GB" dirty="0" smtClean="0"/>
              <a:t>、</a:t>
            </a:r>
            <a:r>
              <a:rPr lang="en-GB" altLang="zh-CN" dirty="0" smtClean="0">
                <a:hlinkClick r:id="rId3"/>
              </a:rPr>
              <a:t>Cache-Control</a:t>
            </a:r>
            <a:r>
              <a:rPr lang="zh-CN" altLang="en-US" dirty="0" smtClean="0"/>
              <a:t>这两个</a:t>
            </a:r>
            <a:r>
              <a:rPr lang="en-US" altLang="zh-CN" dirty="0" smtClean="0"/>
              <a:t>header</a:t>
            </a:r>
            <a:r>
              <a:rPr lang="zh-CN" altLang="en-US" dirty="0" smtClean="0"/>
              <a:t>实现</a:t>
            </a:r>
            <a:endParaRPr lang="en-US" altLang="zh-CN" dirty="0" smtClean="0"/>
          </a:p>
          <a:p>
            <a:endParaRPr lang="en-US" altLang="zh-CN" dirty="0"/>
          </a:p>
          <a:p>
            <a:r>
              <a:rPr lang="zh-CN" altLang="en-US" b="1" dirty="0" smtClean="0"/>
              <a:t>判断缓存是否过期：</a:t>
            </a:r>
            <a:endParaRPr lang="en-US" altLang="zh-CN" b="1" dirty="0" smtClean="0"/>
          </a:p>
          <a:p>
            <a:r>
              <a:rPr lang="zh-CN" altLang="en-US" dirty="0" smtClean="0"/>
              <a:t>见右图 </a:t>
            </a:r>
            <a:endParaRPr lang="en-US" altLang="zh-CN" dirty="0" smtClean="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7173" y="202737"/>
            <a:ext cx="6028508" cy="642850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591995" y="202737"/>
            <a:ext cx="1762021" cy="400110"/>
          </a:xfrm>
          <a:prstGeom prst="rect">
            <a:avLst/>
          </a:prstGeom>
          <a:noFill/>
        </p:spPr>
        <p:txBody>
          <a:bodyPr wrap="none" rtlCol="0">
            <a:spAutoFit/>
          </a:bodyPr>
          <a:lstStyle/>
          <a:p>
            <a:r>
              <a:rPr lang="en-US" altLang="zh-CN" sz="2000" dirty="0" smtClean="0">
                <a:solidFill>
                  <a:srgbClr val="002B41"/>
                </a:solidFill>
                <a:latin typeface="微软雅黑" panose="020B0503020204020204" pitchFamily="34" charset="-122"/>
                <a:ea typeface="微软雅黑" panose="020B0503020204020204" pitchFamily="34" charset="-122"/>
              </a:rPr>
              <a:t>DNS</a:t>
            </a:r>
            <a:r>
              <a:rPr lang="zh-CN" altLang="en-US" sz="2000" dirty="0" smtClean="0">
                <a:solidFill>
                  <a:srgbClr val="002B41"/>
                </a:solidFill>
                <a:latin typeface="微软雅黑" panose="020B0503020204020204" pitchFamily="34" charset="-122"/>
                <a:ea typeface="微软雅黑" panose="020B0503020204020204" pitchFamily="34" charset="-122"/>
              </a:rPr>
              <a:t>解析概览</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16" y="324596"/>
            <a:ext cx="10058400" cy="580513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91995" y="202737"/>
            <a:ext cx="2787943" cy="400110"/>
          </a:xfrm>
          <a:prstGeom prst="rect">
            <a:avLst/>
          </a:prstGeom>
          <a:noFill/>
        </p:spPr>
        <p:txBody>
          <a:bodyPr wrap="none" rtlCol="0">
            <a:spAutoFit/>
          </a:bodyPr>
          <a:lstStyle/>
          <a:p>
            <a:r>
              <a:rPr lang="en-US" altLang="zh-CN" sz="2000" dirty="0" smtClean="0">
                <a:solidFill>
                  <a:srgbClr val="002B41"/>
                </a:solidFill>
                <a:latin typeface="微软雅黑" panose="020B0503020204020204" pitchFamily="34" charset="-122"/>
                <a:ea typeface="微软雅黑" panose="020B0503020204020204" pitchFamily="34" charset="-122"/>
              </a:rPr>
              <a:t>DNS</a:t>
            </a:r>
            <a:r>
              <a:rPr lang="zh-CN" altLang="en-US" sz="2000" dirty="0" smtClean="0">
                <a:solidFill>
                  <a:srgbClr val="002B41"/>
                </a:solidFill>
                <a:latin typeface="微软雅黑" panose="020B0503020204020204" pitchFamily="34" charset="-122"/>
                <a:ea typeface="微软雅黑" panose="020B0503020204020204" pitchFamily="34" charset="-122"/>
              </a:rPr>
              <a:t>解析之域名服务器</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050" name="Picture 2" descr="https://jocent.me/wp-content/uploads/2017/06/domain-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383" y="1565984"/>
            <a:ext cx="10195302" cy="3792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301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91995" y="202737"/>
            <a:ext cx="2274982"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图解</a:t>
            </a:r>
            <a:r>
              <a:rPr lang="en-US" altLang="zh-CN" sz="2000" dirty="0" smtClean="0">
                <a:solidFill>
                  <a:srgbClr val="002B41"/>
                </a:solidFill>
                <a:latin typeface="微软雅黑" panose="020B0503020204020204" pitchFamily="34" charset="-122"/>
                <a:ea typeface="微软雅黑" panose="020B0503020204020204" pitchFamily="34" charset="-122"/>
              </a:rPr>
              <a:t>DNS</a:t>
            </a:r>
            <a:r>
              <a:rPr lang="zh-CN" altLang="en-US" sz="2000" dirty="0" smtClean="0">
                <a:solidFill>
                  <a:srgbClr val="002B41"/>
                </a:solidFill>
                <a:latin typeface="微软雅黑" panose="020B0503020204020204" pitchFamily="34" charset="-122"/>
                <a:ea typeface="微软雅黑" panose="020B0503020204020204" pitchFamily="34" charset="-122"/>
              </a:rPr>
              <a:t>解析过程</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486" y="818866"/>
            <a:ext cx="8246536" cy="5716868"/>
          </a:xfrm>
          <a:prstGeom prst="rect">
            <a:avLst/>
          </a:prstGeom>
        </p:spPr>
      </p:pic>
    </p:spTree>
    <p:extLst>
      <p:ext uri="{BB962C8B-B14F-4D97-AF65-F5344CB8AC3E}">
        <p14:creationId xmlns:p14="http://schemas.microsoft.com/office/powerpoint/2010/main" val="723144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82684" y="304244"/>
            <a:ext cx="1762021" cy="400110"/>
          </a:xfrm>
          <a:prstGeom prst="rect">
            <a:avLst/>
          </a:prstGeom>
          <a:noFill/>
        </p:spPr>
        <p:txBody>
          <a:bodyPr wrap="none" rtlCol="0">
            <a:spAutoFit/>
          </a:bodyPr>
          <a:lstStyle/>
          <a:p>
            <a:r>
              <a:rPr lang="en-US" altLang="zh-CN" sz="2000" dirty="0" smtClean="0">
                <a:solidFill>
                  <a:srgbClr val="002B41"/>
                </a:solidFill>
                <a:latin typeface="微软雅黑" panose="020B0503020204020204" pitchFamily="34" charset="-122"/>
                <a:ea typeface="微软雅黑" panose="020B0503020204020204" pitchFamily="34" charset="-122"/>
              </a:rPr>
              <a:t>DNS</a:t>
            </a:r>
            <a:r>
              <a:rPr lang="zh-CN" altLang="en-US" sz="2000" dirty="0" smtClean="0">
                <a:solidFill>
                  <a:srgbClr val="002B41"/>
                </a:solidFill>
                <a:latin typeface="微软雅黑" panose="020B0503020204020204" pitchFamily="34" charset="-122"/>
                <a:ea typeface="微软雅黑" panose="020B0503020204020204" pitchFamily="34" charset="-122"/>
              </a:rPr>
              <a:t>协议报文</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026" name="Picture 2" descr="https://jocent.me/wp-content/uploads/2017/06/dns-protocol-forma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616" y="1238996"/>
            <a:ext cx="9942014" cy="4635820"/>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8"/>
          <p:cNvSpPr txBox="1"/>
          <p:nvPr/>
        </p:nvSpPr>
        <p:spPr>
          <a:xfrm>
            <a:off x="1088702" y="6121537"/>
            <a:ext cx="2159117" cy="369332"/>
          </a:xfrm>
          <a:prstGeom prst="rect">
            <a:avLst/>
          </a:prstGeom>
          <a:noFill/>
        </p:spPr>
        <p:txBody>
          <a:bodyPr wrap="none" rtlCol="0">
            <a:spAutoFit/>
          </a:bodyPr>
          <a:lstStyle/>
          <a:p>
            <a:r>
              <a:rPr lang="zh-CN" altLang="en-US" dirty="0"/>
              <a:t>更多</a:t>
            </a:r>
            <a:r>
              <a:rPr lang="zh-CN" altLang="en-US" dirty="0" smtClean="0"/>
              <a:t>参考：</a:t>
            </a:r>
            <a:r>
              <a:rPr lang="en-US" altLang="zh-CN" dirty="0" smtClean="0">
                <a:hlinkClick r:id="rId3"/>
              </a:rPr>
              <a:t>RFC1035</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2838085"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传输层之</a:t>
            </a:r>
            <a:r>
              <a:rPr lang="en-US" altLang="zh-CN" sz="2000" dirty="0" smtClean="0">
                <a:solidFill>
                  <a:srgbClr val="002B41"/>
                </a:solidFill>
                <a:latin typeface="微软雅黑" panose="020B0503020204020204" pitchFamily="34" charset="-122"/>
                <a:ea typeface="微软雅黑" panose="020B0503020204020204" pitchFamily="34" charset="-122"/>
              </a:rPr>
              <a:t>TCP/UDP</a:t>
            </a:r>
            <a:r>
              <a:rPr lang="zh-CN" altLang="en-US" sz="2000" dirty="0" smtClean="0">
                <a:solidFill>
                  <a:srgbClr val="002B41"/>
                </a:solidFill>
                <a:latin typeface="微软雅黑" panose="020B0503020204020204" pitchFamily="34" charset="-122"/>
                <a:ea typeface="微软雅黑" panose="020B0503020204020204" pitchFamily="34" charset="-122"/>
              </a:rPr>
              <a:t>报文</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4098" name="Picture 2" descr="æ¥æé¦é¨ç»æ.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0934"/>
            <a:ext cx="5713979" cy="349187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2063931" y="5185954"/>
            <a:ext cx="1270348" cy="369332"/>
          </a:xfrm>
          <a:prstGeom prst="rect">
            <a:avLst/>
          </a:prstGeom>
          <a:noFill/>
        </p:spPr>
        <p:txBody>
          <a:bodyPr wrap="none" rtlCol="0">
            <a:spAutoFit/>
          </a:bodyPr>
          <a:lstStyle/>
          <a:p>
            <a:r>
              <a:rPr lang="en-US" altLang="zh-CN" dirty="0" smtClean="0"/>
              <a:t>01.TCP</a:t>
            </a:r>
            <a:r>
              <a:rPr lang="zh-CN" altLang="en-US" dirty="0" smtClean="0"/>
              <a:t>报文</a:t>
            </a:r>
            <a:endParaRPr lang="zh-CN" altLang="en-US" dirty="0"/>
          </a:p>
        </p:txBody>
      </p:sp>
      <p:sp>
        <p:nvSpPr>
          <p:cNvPr id="7" name="文本框 6"/>
          <p:cNvSpPr txBox="1"/>
          <p:nvPr/>
        </p:nvSpPr>
        <p:spPr>
          <a:xfrm>
            <a:off x="8556171" y="5185954"/>
            <a:ext cx="1344792" cy="369332"/>
          </a:xfrm>
          <a:prstGeom prst="rect">
            <a:avLst/>
          </a:prstGeom>
          <a:noFill/>
        </p:spPr>
        <p:txBody>
          <a:bodyPr wrap="none" rtlCol="0">
            <a:spAutoFit/>
          </a:bodyPr>
          <a:lstStyle/>
          <a:p>
            <a:r>
              <a:rPr lang="en-US" altLang="zh-CN" dirty="0" smtClean="0"/>
              <a:t>02.UDP</a:t>
            </a:r>
            <a:r>
              <a:rPr lang="zh-CN" altLang="en-US" dirty="0" smtClean="0"/>
              <a:t>报文</a:t>
            </a:r>
            <a:endParaRPr lang="zh-CN" altLang="en-US" dirty="0"/>
          </a:p>
        </p:txBody>
      </p:sp>
      <p:sp>
        <p:nvSpPr>
          <p:cNvPr id="8" name="文本框 7"/>
          <p:cNvSpPr txBox="1"/>
          <p:nvPr/>
        </p:nvSpPr>
        <p:spPr>
          <a:xfrm>
            <a:off x="1123278" y="5746764"/>
            <a:ext cx="3151653" cy="923330"/>
          </a:xfrm>
          <a:prstGeom prst="rect">
            <a:avLst/>
          </a:prstGeom>
          <a:noFill/>
        </p:spPr>
        <p:txBody>
          <a:bodyPr wrap="square" rtlCol="0">
            <a:spAutoFit/>
          </a:bodyPr>
          <a:lstStyle/>
          <a:p>
            <a:r>
              <a:rPr lang="zh-CN" altLang="en-US" dirty="0" smtClean="0"/>
              <a:t>参考：</a:t>
            </a:r>
            <a:endParaRPr lang="en-US" altLang="zh-CN" dirty="0" smtClean="0"/>
          </a:p>
          <a:p>
            <a:r>
              <a:rPr lang="en-US" altLang="zh-CN" dirty="0" smtClean="0"/>
              <a:t>TCP </a:t>
            </a:r>
            <a:r>
              <a:rPr lang="en-US" altLang="zh-CN" dirty="0" smtClean="0">
                <a:hlinkClick r:id="rId3"/>
              </a:rPr>
              <a:t>RFC793</a:t>
            </a:r>
            <a:endParaRPr lang="en-US" altLang="zh-CN" dirty="0" smtClean="0"/>
          </a:p>
          <a:p>
            <a:r>
              <a:rPr lang="en-US" altLang="zh-CN" dirty="0" smtClean="0"/>
              <a:t>UDP </a:t>
            </a:r>
            <a:r>
              <a:rPr lang="en-US" altLang="zh-CN" dirty="0" smtClean="0">
                <a:hlinkClick r:id="rId4"/>
              </a:rPr>
              <a:t>RFC768</a:t>
            </a:r>
            <a:endParaRPr lang="zh-CN" altLang="en-US" dirty="0"/>
          </a:p>
        </p:txBody>
      </p:sp>
      <p:pic>
        <p:nvPicPr>
          <p:cNvPr id="1026" name="Picture 2" descr="UDP  æ°æ®æ¥ç»æ.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7477" y="1562909"/>
            <a:ext cx="5238750"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433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1674305" cy="400110"/>
          </a:xfrm>
          <a:prstGeom prst="rect">
            <a:avLst/>
          </a:prstGeom>
          <a:noFill/>
        </p:spPr>
        <p:txBody>
          <a:bodyPr wrap="none" rtlCol="0">
            <a:spAutoFit/>
          </a:bodyPr>
          <a:lstStyle/>
          <a:p>
            <a:r>
              <a:rPr lang="en-US" altLang="zh-CN" sz="2000" dirty="0" smtClean="0">
                <a:solidFill>
                  <a:srgbClr val="002B41"/>
                </a:solidFill>
                <a:latin typeface="微软雅黑" panose="020B0503020204020204" pitchFamily="34" charset="-122"/>
                <a:ea typeface="微软雅黑" panose="020B0503020204020204" pitchFamily="34" charset="-122"/>
              </a:rPr>
              <a:t>TCP</a:t>
            </a:r>
            <a:r>
              <a:rPr lang="zh-CN" altLang="en-US" sz="2000" dirty="0" smtClean="0">
                <a:solidFill>
                  <a:srgbClr val="002B41"/>
                </a:solidFill>
                <a:latin typeface="微软雅黑" panose="020B0503020204020204" pitchFamily="34" charset="-122"/>
                <a:ea typeface="微软雅黑" panose="020B0503020204020204" pitchFamily="34" charset="-122"/>
              </a:rPr>
              <a:t>三次握手</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197" y="1362950"/>
            <a:ext cx="10058400" cy="4754060"/>
          </a:xfrm>
          <a:prstGeom prst="rect">
            <a:avLst/>
          </a:prstGeom>
        </p:spPr>
      </p:pic>
    </p:spTree>
    <p:extLst>
      <p:ext uri="{BB962C8B-B14F-4D97-AF65-F5344CB8AC3E}">
        <p14:creationId xmlns:p14="http://schemas.microsoft.com/office/powerpoint/2010/main" val="3070143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1212191" cy="400110"/>
          </a:xfrm>
          <a:prstGeom prst="rect">
            <a:avLst/>
          </a:prstGeom>
          <a:noFill/>
        </p:spPr>
        <p:txBody>
          <a:bodyPr wrap="none" rtlCol="0">
            <a:spAutoFit/>
          </a:bodyPr>
          <a:lstStyle/>
          <a:p>
            <a:r>
              <a:rPr lang="en-US" altLang="zh-CN" sz="2000" dirty="0" smtClean="0">
                <a:solidFill>
                  <a:srgbClr val="002B41"/>
                </a:solidFill>
                <a:latin typeface="微软雅黑" panose="020B0503020204020204" pitchFamily="34" charset="-122"/>
                <a:ea typeface="微软雅黑" panose="020B0503020204020204" pitchFamily="34" charset="-122"/>
              </a:rPr>
              <a:t>http</a:t>
            </a:r>
            <a:r>
              <a:rPr lang="zh-CN" altLang="en-US" sz="2000" dirty="0" smtClean="0">
                <a:solidFill>
                  <a:srgbClr val="002B41"/>
                </a:solidFill>
                <a:latin typeface="微软雅黑" panose="020B0503020204020204" pitchFamily="34" charset="-122"/>
                <a:ea typeface="微软雅黑" panose="020B0503020204020204" pitchFamily="34" charset="-122"/>
              </a:rPr>
              <a:t>协议</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 name="文本框 2"/>
          <p:cNvSpPr txBox="1"/>
          <p:nvPr/>
        </p:nvSpPr>
        <p:spPr>
          <a:xfrm>
            <a:off x="548088" y="4761471"/>
            <a:ext cx="6350906" cy="369332"/>
          </a:xfrm>
          <a:prstGeom prst="rect">
            <a:avLst/>
          </a:prstGeom>
          <a:noFill/>
        </p:spPr>
        <p:txBody>
          <a:bodyPr wrap="none" rtlCol="0">
            <a:spAutoFit/>
          </a:bodyPr>
          <a:lstStyle/>
          <a:p>
            <a:r>
              <a:rPr lang="zh-CN" altLang="en-US" dirty="0" smtClean="0"/>
              <a:t>参考文档：</a:t>
            </a:r>
            <a:r>
              <a:rPr lang="en-US" altLang="zh-CN" dirty="0">
                <a:hlinkClick r:id="rId2"/>
              </a:rPr>
              <a:t>https://developer.mozilla.org/en-US/docs/Web/HTTP</a:t>
            </a:r>
            <a:endParaRPr lang="zh-CN" altLang="en-US" dirty="0"/>
          </a:p>
        </p:txBody>
      </p:sp>
      <p:pic>
        <p:nvPicPr>
          <p:cNvPr id="1026" name="Picture 2" descr="https://pic002.cnblogs.com/images/2012/426620/20120728103011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088" y="1336629"/>
            <a:ext cx="4438650" cy="1571626"/>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9946" y="1279479"/>
            <a:ext cx="4572000" cy="1685925"/>
          </a:xfrm>
          <a:prstGeom prst="rect">
            <a:avLst/>
          </a:prstGeom>
        </p:spPr>
      </p:pic>
      <p:sp>
        <p:nvSpPr>
          <p:cNvPr id="6" name="文本框 5"/>
          <p:cNvSpPr txBox="1"/>
          <p:nvPr/>
        </p:nvSpPr>
        <p:spPr>
          <a:xfrm>
            <a:off x="1154183" y="3542270"/>
            <a:ext cx="1399742" cy="369332"/>
          </a:xfrm>
          <a:prstGeom prst="rect">
            <a:avLst/>
          </a:prstGeom>
          <a:noFill/>
        </p:spPr>
        <p:txBody>
          <a:bodyPr wrap="none" rtlCol="0">
            <a:spAutoFit/>
          </a:bodyPr>
          <a:lstStyle/>
          <a:p>
            <a:r>
              <a:rPr lang="en-US" altLang="zh-CN" dirty="0" smtClean="0"/>
              <a:t>01.</a:t>
            </a:r>
            <a:r>
              <a:rPr lang="zh-CN" altLang="en-US" dirty="0" smtClean="0"/>
              <a:t>请求格式</a:t>
            </a:r>
            <a:endParaRPr lang="zh-CN" altLang="en-US" dirty="0"/>
          </a:p>
        </p:txBody>
      </p:sp>
      <p:sp>
        <p:nvSpPr>
          <p:cNvPr id="8" name="文本框 7"/>
          <p:cNvSpPr txBox="1"/>
          <p:nvPr/>
        </p:nvSpPr>
        <p:spPr>
          <a:xfrm>
            <a:off x="6664410" y="3542270"/>
            <a:ext cx="1399742" cy="369332"/>
          </a:xfrm>
          <a:prstGeom prst="rect">
            <a:avLst/>
          </a:prstGeom>
          <a:noFill/>
        </p:spPr>
        <p:txBody>
          <a:bodyPr wrap="none" rtlCol="0">
            <a:spAutoFit/>
          </a:bodyPr>
          <a:lstStyle/>
          <a:p>
            <a:r>
              <a:rPr lang="en-US" altLang="zh-CN" dirty="0" smtClean="0"/>
              <a:t>02.</a:t>
            </a:r>
            <a:r>
              <a:rPr lang="zh-CN" altLang="en-US" dirty="0" smtClean="0"/>
              <a:t>响应格式</a:t>
            </a:r>
            <a:endParaRPr lang="zh-CN" altLang="en-US" dirty="0"/>
          </a:p>
        </p:txBody>
      </p:sp>
    </p:spTree>
    <p:extLst>
      <p:ext uri="{BB962C8B-B14F-4D97-AF65-F5344CB8AC3E}">
        <p14:creationId xmlns:p14="http://schemas.microsoft.com/office/powerpoint/2010/main" val="997154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3262432"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服务器处理请求之协商缓存</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 name="文本框 2"/>
          <p:cNvSpPr txBox="1"/>
          <p:nvPr/>
        </p:nvSpPr>
        <p:spPr>
          <a:xfrm>
            <a:off x="409433" y="1136469"/>
            <a:ext cx="7893315" cy="2585323"/>
          </a:xfrm>
          <a:prstGeom prst="rect">
            <a:avLst/>
          </a:prstGeom>
          <a:noFill/>
        </p:spPr>
        <p:txBody>
          <a:bodyPr wrap="none" rtlCol="0">
            <a:spAutoFit/>
          </a:bodyPr>
          <a:lstStyle/>
          <a:p>
            <a:r>
              <a:rPr lang="zh-CN" altLang="en-US" b="1" dirty="0"/>
              <a:t>定义：</a:t>
            </a:r>
            <a:endParaRPr lang="en-US" altLang="zh-CN" b="1" dirty="0"/>
          </a:p>
          <a:p>
            <a:r>
              <a:rPr lang="zh-CN" altLang="en-US" dirty="0"/>
              <a:t>用户发送的请求，发送到服务器后，由服务器判定是否从缓存中获取资源</a:t>
            </a:r>
            <a:r>
              <a:rPr lang="zh-CN" altLang="en-US" dirty="0" smtClean="0"/>
              <a:t>。</a:t>
            </a:r>
            <a:endParaRPr lang="en-US" altLang="zh-CN" dirty="0" smtClean="0"/>
          </a:p>
          <a:p>
            <a:endParaRPr lang="en-US" altLang="zh-CN" dirty="0"/>
          </a:p>
          <a:p>
            <a:r>
              <a:rPr lang="zh-CN" altLang="en-US" b="1" dirty="0"/>
              <a:t>实现原理：</a:t>
            </a:r>
            <a:endParaRPr lang="en-US" altLang="zh-CN" b="1" dirty="0"/>
          </a:p>
          <a:p>
            <a:r>
              <a:rPr lang="zh-CN" altLang="en-US" dirty="0" smtClean="0"/>
              <a:t>通过</a:t>
            </a:r>
            <a:r>
              <a:rPr lang="en-GB" altLang="zh-CN" dirty="0">
                <a:hlinkClick r:id="rId2"/>
              </a:rPr>
              <a:t>Last-modified</a:t>
            </a:r>
            <a:r>
              <a:rPr lang="zh-CN" altLang="en-GB" dirty="0" smtClean="0"/>
              <a:t>、</a:t>
            </a:r>
            <a:r>
              <a:rPr lang="en-GB" altLang="zh-CN" dirty="0" smtClean="0">
                <a:hlinkClick r:id="rId3"/>
              </a:rPr>
              <a:t>If-Modified-</a:t>
            </a:r>
            <a:r>
              <a:rPr lang="en-GB" altLang="zh-CN" dirty="0" err="1" smtClean="0">
                <a:hlinkClick r:id="rId3"/>
              </a:rPr>
              <a:t>Sinc</a:t>
            </a:r>
            <a:r>
              <a:rPr lang="en-US" altLang="zh-CN" dirty="0" smtClean="0">
                <a:hlinkClick r:id="rId3"/>
              </a:rPr>
              <a:t>e</a:t>
            </a:r>
            <a:r>
              <a:rPr lang="zh-CN" altLang="en-US" dirty="0" smtClean="0"/>
              <a:t>、</a:t>
            </a:r>
            <a:r>
              <a:rPr lang="en-GB" altLang="zh-CN" dirty="0"/>
              <a:t> </a:t>
            </a:r>
            <a:r>
              <a:rPr lang="en-GB" altLang="zh-CN" dirty="0" err="1" smtClean="0">
                <a:hlinkClick r:id="rId4"/>
              </a:rPr>
              <a:t>Etag</a:t>
            </a:r>
            <a:r>
              <a:rPr lang="zh-CN" altLang="en-US" dirty="0" smtClean="0"/>
              <a:t>、</a:t>
            </a:r>
            <a:r>
              <a:rPr lang="en-GB" altLang="zh-CN" dirty="0">
                <a:hlinkClick r:id="rId5"/>
              </a:rPr>
              <a:t>If-None-Match</a:t>
            </a:r>
            <a:r>
              <a:rPr lang="zh-CN" altLang="en-US" dirty="0" smtClean="0"/>
              <a:t>这四个</a:t>
            </a:r>
            <a:r>
              <a:rPr lang="en-US" altLang="zh-CN" dirty="0"/>
              <a:t>header</a:t>
            </a:r>
            <a:r>
              <a:rPr lang="zh-CN" altLang="en-US" dirty="0"/>
              <a:t>实现</a:t>
            </a:r>
            <a:endParaRPr lang="en-US" altLang="zh-CN" dirty="0"/>
          </a:p>
          <a:p>
            <a:endParaRPr lang="en-US" altLang="zh-CN" dirty="0"/>
          </a:p>
          <a:p>
            <a:r>
              <a:rPr lang="zh-CN" altLang="en-US" b="1" dirty="0"/>
              <a:t>判断缓存是否过期</a:t>
            </a:r>
            <a:r>
              <a:rPr lang="zh-CN" altLang="en-US" b="1" dirty="0" smtClean="0"/>
              <a:t>：</a:t>
            </a:r>
            <a:endParaRPr lang="en-US" altLang="zh-CN" b="1" dirty="0" smtClean="0"/>
          </a:p>
          <a:p>
            <a:r>
              <a:rPr lang="en-GB" altLang="zh-CN" dirty="0" smtClean="0"/>
              <a:t>Last-modified</a:t>
            </a:r>
            <a:r>
              <a:rPr lang="zh-CN" altLang="en-US" dirty="0" smtClean="0"/>
              <a:t>与</a:t>
            </a:r>
            <a:r>
              <a:rPr lang="en-GB" altLang="zh-CN" dirty="0" smtClean="0"/>
              <a:t>If-Modified-</a:t>
            </a:r>
            <a:r>
              <a:rPr lang="en-GB" altLang="zh-CN" dirty="0" err="1" smtClean="0"/>
              <a:t>Sinc</a:t>
            </a:r>
            <a:r>
              <a:rPr lang="en-US" altLang="zh-CN" dirty="0" smtClean="0"/>
              <a:t>e</a:t>
            </a:r>
            <a:r>
              <a:rPr lang="zh-CN" altLang="en-US" dirty="0" smtClean="0"/>
              <a:t>对应</a:t>
            </a:r>
            <a:endParaRPr lang="en-US" altLang="zh-CN" dirty="0" smtClean="0"/>
          </a:p>
          <a:p>
            <a:r>
              <a:rPr lang="en-US" altLang="zh-CN" dirty="0" err="1" smtClean="0"/>
              <a:t>Etag</a:t>
            </a:r>
            <a:r>
              <a:rPr lang="zh-CN" altLang="en-US" dirty="0" smtClean="0"/>
              <a:t>与</a:t>
            </a:r>
            <a:r>
              <a:rPr lang="en-US" altLang="zh-CN" dirty="0" smtClean="0"/>
              <a:t>if-None-Match</a:t>
            </a:r>
            <a:r>
              <a:rPr lang="zh-CN" altLang="en-US" dirty="0" smtClean="0"/>
              <a:t>对应</a:t>
            </a:r>
            <a:endParaRPr lang="en-US" altLang="zh-CN" dirty="0" smtClean="0"/>
          </a:p>
        </p:txBody>
      </p:sp>
    </p:spTree>
    <p:extLst>
      <p:ext uri="{BB962C8B-B14F-4D97-AF65-F5344CB8AC3E}">
        <p14:creationId xmlns:p14="http://schemas.microsoft.com/office/powerpoint/2010/main" val="498826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27494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服务器端几种常见</a:t>
            </a:r>
            <a:r>
              <a:rPr lang="zh-CN" altLang="en-US" sz="2000" dirty="0">
                <a:solidFill>
                  <a:srgbClr val="002B41"/>
                </a:solidFill>
                <a:latin typeface="微软雅黑" panose="020B0503020204020204" pitchFamily="34" charset="-122"/>
                <a:ea typeface="微软雅黑" panose="020B0503020204020204" pitchFamily="34" charset="-122"/>
              </a:rPr>
              <a:t>架构</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椭圆 4"/>
          <p:cNvSpPr/>
          <p:nvPr/>
        </p:nvSpPr>
        <p:spPr>
          <a:xfrm>
            <a:off x="1136469" y="1136469"/>
            <a:ext cx="1136468" cy="87521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Web Server</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8" name="椭圆 7"/>
          <p:cNvSpPr/>
          <p:nvPr/>
        </p:nvSpPr>
        <p:spPr>
          <a:xfrm>
            <a:off x="4008673" y="1194844"/>
            <a:ext cx="971006" cy="81683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ln w="0"/>
                <a:solidFill>
                  <a:schemeClr val="tx1"/>
                </a:solidFill>
                <a:effectLst>
                  <a:outerShdw blurRad="38100" dist="19050" dir="2700000" algn="tl" rotWithShape="0">
                    <a:schemeClr val="dk1">
                      <a:alpha val="40000"/>
                    </a:schemeClr>
                  </a:outerShdw>
                </a:effectLst>
              </a:rPr>
              <a:t>某种编程语言</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9" name="左右箭头 8"/>
          <p:cNvSpPr/>
          <p:nvPr/>
        </p:nvSpPr>
        <p:spPr>
          <a:xfrm>
            <a:off x="2272937" y="1492186"/>
            <a:ext cx="1735736" cy="222152"/>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文本框 10"/>
          <p:cNvSpPr txBox="1"/>
          <p:nvPr/>
        </p:nvSpPr>
        <p:spPr>
          <a:xfrm>
            <a:off x="2601350" y="1266297"/>
            <a:ext cx="1261884" cy="307777"/>
          </a:xfrm>
          <a:prstGeom prst="rect">
            <a:avLst/>
          </a:prstGeom>
          <a:noFill/>
        </p:spPr>
        <p:txBody>
          <a:bodyPr wrap="none" rtlCol="0">
            <a:spAutoFit/>
          </a:bodyPr>
          <a:lstStyle/>
          <a:p>
            <a:r>
              <a:rPr lang="zh-CN" altLang="en-US" sz="1400" dirty="0" smtClean="0"/>
              <a:t>某种通信协议</a:t>
            </a:r>
            <a:endParaRPr lang="zh-CN" altLang="en-US" sz="1400" dirty="0"/>
          </a:p>
        </p:txBody>
      </p:sp>
      <p:sp>
        <p:nvSpPr>
          <p:cNvPr id="12" name="椭圆 11"/>
          <p:cNvSpPr/>
          <p:nvPr/>
        </p:nvSpPr>
        <p:spPr>
          <a:xfrm>
            <a:off x="1136469" y="3960482"/>
            <a:ext cx="2643051" cy="237744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Web Server</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6" name="椭圆 15"/>
          <p:cNvSpPr/>
          <p:nvPr/>
        </p:nvSpPr>
        <p:spPr>
          <a:xfrm>
            <a:off x="5221212" y="4668783"/>
            <a:ext cx="971006" cy="81683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ln w="0"/>
                <a:solidFill>
                  <a:schemeClr val="tx1"/>
                </a:solidFill>
                <a:effectLst>
                  <a:outerShdw blurRad="38100" dist="19050" dir="2700000" algn="tl" rotWithShape="0">
                    <a:schemeClr val="dk1">
                      <a:alpha val="40000"/>
                    </a:schemeClr>
                  </a:outerShdw>
                </a:effectLst>
              </a:rPr>
              <a:t>某种编程语言</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7" name="椭圆 16"/>
          <p:cNvSpPr/>
          <p:nvPr/>
        </p:nvSpPr>
        <p:spPr>
          <a:xfrm>
            <a:off x="2542773" y="5260278"/>
            <a:ext cx="91440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某种语言模块</a:t>
            </a:r>
            <a:endParaRPr lang="zh-CN" altLang="en-US" dirty="0"/>
          </a:p>
        </p:txBody>
      </p:sp>
      <p:cxnSp>
        <p:nvCxnSpPr>
          <p:cNvPr id="22" name="直接箭头连接符 21"/>
          <p:cNvCxnSpPr>
            <a:endCxn id="16" idx="2"/>
          </p:cNvCxnSpPr>
          <p:nvPr/>
        </p:nvCxnSpPr>
        <p:spPr>
          <a:xfrm flipV="1">
            <a:off x="3139440" y="5077201"/>
            <a:ext cx="2081772" cy="59149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3" name="文本框 22"/>
          <p:cNvSpPr txBox="1"/>
          <p:nvPr/>
        </p:nvSpPr>
        <p:spPr>
          <a:xfrm rot="20515841">
            <a:off x="4148399" y="5355764"/>
            <a:ext cx="674431" cy="369332"/>
          </a:xfrm>
          <a:prstGeom prst="rect">
            <a:avLst/>
          </a:prstGeom>
          <a:noFill/>
        </p:spPr>
        <p:txBody>
          <a:bodyPr wrap="square" rtlCol="0">
            <a:spAutoFit/>
          </a:bodyPr>
          <a:lstStyle/>
          <a:p>
            <a:r>
              <a:rPr lang="zh-CN" altLang="en-US" dirty="0" smtClean="0"/>
              <a:t>调用</a:t>
            </a:r>
            <a:endParaRPr lang="zh-CN" altLang="en-US" dirty="0"/>
          </a:p>
        </p:txBody>
      </p:sp>
      <p:sp>
        <p:nvSpPr>
          <p:cNvPr id="24" name="椭圆 23"/>
          <p:cNvSpPr/>
          <p:nvPr/>
        </p:nvSpPr>
        <p:spPr>
          <a:xfrm>
            <a:off x="7295836" y="945713"/>
            <a:ext cx="2586444" cy="1537249"/>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dirty="0"/>
              <a:t>整个</a:t>
            </a:r>
            <a:r>
              <a:rPr lang="en-US" altLang="zh-CN" dirty="0"/>
              <a:t>http</a:t>
            </a:r>
            <a:r>
              <a:rPr lang="zh-CN" altLang="en-US" dirty="0" smtClean="0"/>
              <a:t>生命周期由某种编程语言</a:t>
            </a:r>
            <a:r>
              <a:rPr lang="zh-CN" altLang="en-US" dirty="0"/>
              <a:t>自己</a:t>
            </a:r>
            <a:r>
              <a:rPr lang="zh-CN" altLang="en-US" dirty="0" smtClean="0"/>
              <a:t>管理</a:t>
            </a:r>
            <a:r>
              <a:rPr lang="en-US" altLang="zh-CN" dirty="0" smtClean="0"/>
              <a:t>(</a:t>
            </a:r>
            <a:r>
              <a:rPr lang="zh-CN" altLang="en-US" dirty="0" smtClean="0"/>
              <a:t>自己监听端口</a:t>
            </a:r>
            <a:r>
              <a:rPr lang="en-US" altLang="zh-CN" dirty="0" smtClean="0"/>
              <a:t>)</a:t>
            </a:r>
            <a:endParaRPr lang="en-US" altLang="zh-CN" dirty="0"/>
          </a:p>
        </p:txBody>
      </p:sp>
      <p:sp>
        <p:nvSpPr>
          <p:cNvPr id="29" name="椭圆 28"/>
          <p:cNvSpPr/>
          <p:nvPr/>
        </p:nvSpPr>
        <p:spPr>
          <a:xfrm>
            <a:off x="7295836" y="3960482"/>
            <a:ext cx="2643051" cy="237744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Web Server</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31" name="椭圆 30"/>
          <p:cNvSpPr/>
          <p:nvPr/>
        </p:nvSpPr>
        <p:spPr>
          <a:xfrm>
            <a:off x="8381741" y="5260278"/>
            <a:ext cx="953718" cy="6624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内部</a:t>
            </a:r>
            <a:r>
              <a:rPr lang="zh-CN" altLang="en-US" dirty="0"/>
              <a:t>嵌入</a:t>
            </a:r>
          </a:p>
        </p:txBody>
      </p:sp>
    </p:spTree>
    <p:extLst>
      <p:ext uri="{BB962C8B-B14F-4D97-AF65-F5344CB8AC3E}">
        <p14:creationId xmlns:p14="http://schemas.microsoft.com/office/powerpoint/2010/main" val="3850169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1" grpId="0"/>
      <p:bldP spid="12" grpId="0" animBg="1"/>
      <p:bldP spid="16" grpId="0" animBg="1"/>
      <p:bldP spid="17" grpId="0" animBg="1"/>
      <p:bldP spid="23" grpId="0"/>
      <p:bldP spid="24" grpId="0" animBg="1"/>
      <p:bldP spid="29" grpId="0" animBg="1"/>
      <p:bldP spid="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smtClean="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椭圆 1"/>
          <p:cNvSpPr>
            <a:spLocks noChangeArrowheads="1"/>
          </p:cNvSpPr>
          <p:nvPr/>
        </p:nvSpPr>
        <p:spPr bwMode="auto">
          <a:xfrm>
            <a:off x="6440351" y="2197894"/>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6503544" y="2276069"/>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7439856" y="2306846"/>
            <a:ext cx="2897077" cy="523220"/>
          </a:xfrm>
          <a:prstGeom prst="rect">
            <a:avLst/>
          </a:prstGeom>
          <a:solidFill>
            <a:srgbClr val="F1F1F1"/>
          </a:solid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网络体系结构</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13" name="椭圆 1"/>
          <p:cNvSpPr>
            <a:spLocks noChangeArrowheads="1"/>
          </p:cNvSpPr>
          <p:nvPr/>
        </p:nvSpPr>
        <p:spPr bwMode="auto">
          <a:xfrm>
            <a:off x="6440351" y="3442359"/>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6503544" y="3520534"/>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439856" y="3492418"/>
            <a:ext cx="2897077" cy="523220"/>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经典通信过程</a:t>
            </a:r>
          </a:p>
        </p:txBody>
      </p:sp>
      <p:sp>
        <p:nvSpPr>
          <p:cNvPr id="15" name="椭圆 1"/>
          <p:cNvSpPr>
            <a:spLocks noChangeArrowheads="1"/>
          </p:cNvSpPr>
          <p:nvPr/>
        </p:nvSpPr>
        <p:spPr bwMode="auto">
          <a:xfrm>
            <a:off x="6440351" y="4683331"/>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7" name="TextBox 32"/>
          <p:cNvSpPr txBox="1">
            <a:spLocks noChangeArrowheads="1"/>
          </p:cNvSpPr>
          <p:nvPr/>
        </p:nvSpPr>
        <p:spPr bwMode="auto">
          <a:xfrm>
            <a:off x="6503544" y="4761506"/>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18" name="TextBox 76"/>
          <p:cNvSpPr txBox="1"/>
          <p:nvPr/>
        </p:nvSpPr>
        <p:spPr>
          <a:xfrm>
            <a:off x="7439856" y="4733390"/>
            <a:ext cx="2897077" cy="523220"/>
          </a:xfrm>
          <a:prstGeom prst="rect">
            <a:avLst/>
          </a:prstGeom>
          <a:solidFill>
            <a:srgbClr val="F1F1F1"/>
          </a:solid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扩展</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2603598"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服务器处理例子</a:t>
            </a:r>
            <a:r>
              <a:rPr lang="en-US" altLang="zh-CN" sz="2000" dirty="0" smtClean="0">
                <a:solidFill>
                  <a:srgbClr val="002B41"/>
                </a:solidFill>
                <a:latin typeface="微软雅黑" panose="020B0503020204020204" pitchFamily="34" charset="-122"/>
                <a:ea typeface="微软雅黑" panose="020B0503020204020204" pitchFamily="34" charset="-122"/>
              </a:rPr>
              <a:t>-PHP</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026" name="Picture 2" descr="å¾5ï¼FastCGIå¨è¯·æ±æµä¸­çä½ç½®"/>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148" y="1902839"/>
            <a:ext cx="5324475" cy="3000376"/>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5391822" y="1459785"/>
            <a:ext cx="1335314" cy="2270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1200" dirty="0" smtClean="0"/>
              <a:t>也可以是</a:t>
            </a:r>
            <a:r>
              <a:rPr lang="en-US" altLang="zh-CN" sz="1200" dirty="0"/>
              <a:t>A</a:t>
            </a:r>
            <a:r>
              <a:rPr lang="en-US" altLang="zh-CN" sz="1200" dirty="0" smtClean="0"/>
              <a:t>pache</a:t>
            </a:r>
            <a:endParaRPr lang="zh-CN" altLang="en-US" sz="1200" dirty="0"/>
          </a:p>
        </p:txBody>
      </p:sp>
      <p:cxnSp>
        <p:nvCxnSpPr>
          <p:cNvPr id="10" name="直接箭头连接符 9"/>
          <p:cNvCxnSpPr/>
          <p:nvPr/>
        </p:nvCxnSpPr>
        <p:spPr>
          <a:xfrm flipH="1" flipV="1">
            <a:off x="6611871" y="1717682"/>
            <a:ext cx="115265" cy="370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414055" y="5533966"/>
            <a:ext cx="2692725" cy="369332"/>
          </a:xfrm>
          <a:prstGeom prst="rect">
            <a:avLst/>
          </a:prstGeom>
          <a:noFill/>
        </p:spPr>
        <p:txBody>
          <a:bodyPr wrap="none" rtlCol="0">
            <a:spAutoFit/>
          </a:bodyPr>
          <a:lstStyle/>
          <a:p>
            <a:r>
              <a:rPr lang="en-US" altLang="zh-CN" dirty="0" smtClean="0"/>
              <a:t>PHP</a:t>
            </a:r>
            <a:r>
              <a:rPr lang="zh-CN" altLang="en-US" dirty="0" smtClean="0"/>
              <a:t>经典运行模式</a:t>
            </a:r>
            <a:r>
              <a:rPr lang="en-US" altLang="zh-CN" dirty="0" smtClean="0"/>
              <a:t>-fast-</a:t>
            </a:r>
            <a:r>
              <a:rPr lang="en-US" altLang="zh-CN" dirty="0" err="1" smtClean="0"/>
              <a:t>cgi</a:t>
            </a:r>
            <a:endParaRPr lang="zh-CN" altLang="en-US" dirty="0"/>
          </a:p>
        </p:txBody>
      </p:sp>
      <p:cxnSp>
        <p:nvCxnSpPr>
          <p:cNvPr id="6" name="直接箭头连接符 5"/>
          <p:cNvCxnSpPr/>
          <p:nvPr/>
        </p:nvCxnSpPr>
        <p:spPr>
          <a:xfrm flipV="1">
            <a:off x="8789774" y="1686820"/>
            <a:ext cx="172995" cy="401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691076" y="1454277"/>
            <a:ext cx="1335314" cy="2270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1200" dirty="0" smtClean="0"/>
              <a:t>也可以是</a:t>
            </a:r>
            <a:r>
              <a:rPr lang="en-US" altLang="zh-CN" sz="1200" dirty="0" smtClean="0"/>
              <a:t>TCP</a:t>
            </a:r>
            <a:endParaRPr lang="zh-CN" altLang="en-US" sz="1200" dirty="0"/>
          </a:p>
        </p:txBody>
      </p:sp>
      <p:sp>
        <p:nvSpPr>
          <p:cNvPr id="12" name="文本框 11"/>
          <p:cNvSpPr txBox="1"/>
          <p:nvPr/>
        </p:nvSpPr>
        <p:spPr>
          <a:xfrm>
            <a:off x="640679" y="1454277"/>
            <a:ext cx="2182008" cy="1477328"/>
          </a:xfrm>
          <a:prstGeom prst="rect">
            <a:avLst/>
          </a:prstGeom>
          <a:noFill/>
        </p:spPr>
        <p:txBody>
          <a:bodyPr wrap="none" rtlCol="0">
            <a:spAutoFit/>
          </a:bodyPr>
          <a:lstStyle/>
          <a:p>
            <a:r>
              <a:rPr lang="en-US" altLang="zh-CN" dirty="0" smtClean="0"/>
              <a:t>PHP</a:t>
            </a:r>
            <a:r>
              <a:rPr lang="zh-CN" altLang="en-US" dirty="0"/>
              <a:t>四</a:t>
            </a:r>
            <a:r>
              <a:rPr lang="zh-CN" altLang="en-US" dirty="0" smtClean="0"/>
              <a:t>种运行模式：</a:t>
            </a:r>
            <a:endParaRPr lang="en-US" altLang="zh-CN" dirty="0" smtClean="0"/>
          </a:p>
          <a:p>
            <a:r>
              <a:rPr lang="en-US" altLang="zh-CN" dirty="0" smtClean="0"/>
              <a:t>1</a:t>
            </a:r>
            <a:r>
              <a:rPr lang="zh-CN" altLang="en-US" dirty="0" smtClean="0"/>
              <a:t>、</a:t>
            </a:r>
            <a:r>
              <a:rPr lang="en-US" altLang="zh-CN" dirty="0"/>
              <a:t> </a:t>
            </a:r>
            <a:r>
              <a:rPr lang="en-US" altLang="zh-CN" dirty="0" smtClean="0"/>
              <a:t>CGI</a:t>
            </a:r>
          </a:p>
          <a:p>
            <a:r>
              <a:rPr lang="en-US" altLang="zh-CN" dirty="0" smtClean="0"/>
              <a:t>2</a:t>
            </a:r>
            <a:r>
              <a:rPr lang="zh-CN" altLang="en-US" dirty="0" smtClean="0"/>
              <a:t>、</a:t>
            </a:r>
            <a:r>
              <a:rPr lang="en-US" altLang="zh-CN" dirty="0" smtClean="0"/>
              <a:t>FAST-CGI</a:t>
            </a:r>
          </a:p>
          <a:p>
            <a:r>
              <a:rPr lang="en-US" altLang="zh-CN" dirty="0" smtClean="0"/>
              <a:t>2</a:t>
            </a:r>
            <a:r>
              <a:rPr lang="zh-CN" altLang="en-US" dirty="0" smtClean="0"/>
              <a:t>、以模块运行</a:t>
            </a:r>
            <a:endParaRPr lang="en-US" altLang="zh-CN" dirty="0" smtClean="0"/>
          </a:p>
          <a:p>
            <a:r>
              <a:rPr lang="en-US" altLang="zh-CN" dirty="0" smtClean="0"/>
              <a:t>3</a:t>
            </a:r>
            <a:r>
              <a:rPr lang="zh-CN" altLang="en-US" dirty="0" smtClean="0"/>
              <a:t>、</a:t>
            </a:r>
            <a:r>
              <a:rPr lang="en-US" altLang="zh-CN" dirty="0" smtClean="0"/>
              <a:t>CLI</a:t>
            </a:r>
            <a:endParaRPr lang="zh-CN" altLang="en-US" dirty="0"/>
          </a:p>
        </p:txBody>
      </p:sp>
    </p:spTree>
    <p:extLst>
      <p:ext uri="{BB962C8B-B14F-4D97-AF65-F5344CB8AC3E}">
        <p14:creationId xmlns:p14="http://schemas.microsoft.com/office/powerpoint/2010/main" val="16562483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1980029"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浏览器渲染数据</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文本框 4"/>
          <p:cNvSpPr txBox="1"/>
          <p:nvPr/>
        </p:nvSpPr>
        <p:spPr>
          <a:xfrm>
            <a:off x="204716" y="976179"/>
            <a:ext cx="5965425" cy="2123658"/>
          </a:xfrm>
          <a:prstGeom prst="rect">
            <a:avLst/>
          </a:prstGeom>
          <a:noFill/>
        </p:spPr>
        <p:txBody>
          <a:bodyPr wrap="square" rtlCol="0">
            <a:spAutoFit/>
          </a:bodyPr>
          <a:lstStyle/>
          <a:p>
            <a:r>
              <a:rPr lang="zh-CN" altLang="en-US" sz="1600" dirty="0" smtClean="0"/>
              <a:t>不同浏览器内核渲染的过程不太</a:t>
            </a:r>
            <a:r>
              <a:rPr lang="zh-CN" altLang="en-US" sz="1600" dirty="0" smtClean="0"/>
              <a:t>一样</a:t>
            </a:r>
            <a:endParaRPr lang="en-US" altLang="zh-CN" sz="1600" dirty="0" smtClean="0"/>
          </a:p>
          <a:p>
            <a:endParaRPr lang="en-US" altLang="zh-CN" sz="1600" dirty="0" smtClean="0"/>
          </a:p>
          <a:p>
            <a:r>
              <a:rPr lang="zh-CN" altLang="en-US" sz="1600" dirty="0" smtClean="0"/>
              <a:t>基本流程：</a:t>
            </a:r>
            <a:endParaRPr lang="en-US" altLang="zh-CN" sz="1600" dirty="0" smtClean="0"/>
          </a:p>
          <a:p>
            <a:r>
              <a:rPr lang="zh-CN" altLang="en-US" sz="1600" dirty="0"/>
              <a:t>处理 </a:t>
            </a:r>
            <a:r>
              <a:rPr lang="en-US" altLang="zh-CN" sz="1600" dirty="0"/>
              <a:t>HTML </a:t>
            </a:r>
            <a:r>
              <a:rPr lang="zh-CN" altLang="en-US" sz="1600" dirty="0"/>
              <a:t>标记并构建 </a:t>
            </a:r>
            <a:r>
              <a:rPr lang="en-US" altLang="zh-CN" sz="1600" dirty="0"/>
              <a:t>DOM </a:t>
            </a:r>
            <a:r>
              <a:rPr lang="zh-CN" altLang="en-US" sz="1600" dirty="0"/>
              <a:t>树。</a:t>
            </a:r>
          </a:p>
          <a:p>
            <a:r>
              <a:rPr lang="zh-CN" altLang="en-US" sz="1600" dirty="0"/>
              <a:t>处理 </a:t>
            </a:r>
            <a:r>
              <a:rPr lang="en-US" altLang="zh-CN" sz="1600" dirty="0"/>
              <a:t>CSS </a:t>
            </a:r>
            <a:r>
              <a:rPr lang="zh-CN" altLang="en-US" sz="1600" dirty="0"/>
              <a:t>标记并构建 </a:t>
            </a:r>
            <a:r>
              <a:rPr lang="en-US" altLang="zh-CN" sz="1600" dirty="0"/>
              <a:t>CSSOM </a:t>
            </a:r>
            <a:r>
              <a:rPr lang="zh-CN" altLang="en-US" sz="1600" dirty="0"/>
              <a:t>树。</a:t>
            </a:r>
          </a:p>
          <a:p>
            <a:r>
              <a:rPr lang="zh-CN" altLang="en-US" sz="1600" dirty="0"/>
              <a:t>将 </a:t>
            </a:r>
            <a:r>
              <a:rPr lang="en-US" altLang="zh-CN" sz="1600" dirty="0"/>
              <a:t>DOM </a:t>
            </a:r>
            <a:r>
              <a:rPr lang="zh-CN" altLang="en-US" sz="1600" dirty="0"/>
              <a:t>与 </a:t>
            </a:r>
            <a:r>
              <a:rPr lang="en-US" altLang="zh-CN" sz="1600" dirty="0"/>
              <a:t>CSSOM </a:t>
            </a:r>
            <a:r>
              <a:rPr lang="zh-CN" altLang="en-US" sz="1600" dirty="0"/>
              <a:t>合并成一个渲染树。</a:t>
            </a:r>
          </a:p>
          <a:p>
            <a:r>
              <a:rPr lang="zh-CN" altLang="en-US" sz="1600" dirty="0"/>
              <a:t>根据渲染树来布局，以计算每个节点的几何信息。</a:t>
            </a:r>
          </a:p>
          <a:p>
            <a:r>
              <a:rPr lang="zh-CN" altLang="en-US" sz="1600" dirty="0"/>
              <a:t>将各个节点绘制到屏幕</a:t>
            </a:r>
            <a:r>
              <a:rPr lang="zh-CN" altLang="en-US" sz="1600" dirty="0" smtClean="0"/>
              <a:t>上</a:t>
            </a:r>
            <a:endParaRPr lang="zh-CN" altLang="en-US" sz="1600" dirty="0"/>
          </a:p>
        </p:txBody>
      </p:sp>
      <p:sp>
        <p:nvSpPr>
          <p:cNvPr id="6" name="文本框 5"/>
          <p:cNvSpPr txBox="1"/>
          <p:nvPr/>
        </p:nvSpPr>
        <p:spPr>
          <a:xfrm>
            <a:off x="675503" y="3657835"/>
            <a:ext cx="184731" cy="369332"/>
          </a:xfrm>
          <a:prstGeom prst="rect">
            <a:avLst/>
          </a:prstGeom>
          <a:noFill/>
        </p:spPr>
        <p:txBody>
          <a:bodyPr wrap="none" rtlCol="0">
            <a:spAutoFit/>
          </a:bodyPr>
          <a:lstStyle/>
          <a:p>
            <a:endParaRPr lang="zh-CN" altLang="en-US" dirty="0"/>
          </a:p>
        </p:txBody>
      </p:sp>
      <p:pic>
        <p:nvPicPr>
          <p:cNvPr id="2050" name="Picture 2" descr="å¾çæ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088" y="3657835"/>
            <a:ext cx="5054541" cy="234096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238" y="3647010"/>
            <a:ext cx="5083691" cy="2362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1001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2492990"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关闭连接之四次挥手</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979" y="1181331"/>
            <a:ext cx="8586854" cy="5509763"/>
          </a:xfrm>
          <a:prstGeom prst="rect">
            <a:avLst/>
          </a:prstGeom>
        </p:spPr>
      </p:pic>
    </p:spTree>
    <p:extLst>
      <p:ext uri="{BB962C8B-B14F-4D97-AF65-F5344CB8AC3E}">
        <p14:creationId xmlns:p14="http://schemas.microsoft.com/office/powerpoint/2010/main" val="6379284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2492990"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关闭连接之四次挥手</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文本框 4"/>
          <p:cNvSpPr txBox="1"/>
          <p:nvPr/>
        </p:nvSpPr>
        <p:spPr>
          <a:xfrm>
            <a:off x="549404" y="980303"/>
            <a:ext cx="6653296" cy="923330"/>
          </a:xfrm>
          <a:prstGeom prst="rect">
            <a:avLst/>
          </a:prstGeom>
          <a:noFill/>
        </p:spPr>
        <p:txBody>
          <a:bodyPr wrap="none" rtlCol="0">
            <a:spAutoFit/>
          </a:bodyPr>
          <a:lstStyle/>
          <a:p>
            <a:r>
              <a:rPr lang="zh-CN" altLang="en-US"/>
              <a:t>思考：</a:t>
            </a:r>
          </a:p>
          <a:p>
            <a:r>
              <a:rPr lang="en-US" altLang="zh-CN"/>
              <a:t>1</a:t>
            </a:r>
            <a:r>
              <a:rPr lang="zh-CN" altLang="en-US"/>
              <a:t>、为什么连接的时候是三次握手，关闭的时候却是四次握手？</a:t>
            </a:r>
          </a:p>
          <a:p>
            <a:r>
              <a:rPr lang="en-US" altLang="zh-CN"/>
              <a:t>2</a:t>
            </a:r>
            <a:r>
              <a:rPr lang="zh-CN" altLang="en-US"/>
              <a:t>、为什么</a:t>
            </a:r>
            <a:r>
              <a:rPr lang="en-US" altLang="zh-CN"/>
              <a:t>TIME_WAIT</a:t>
            </a:r>
            <a:r>
              <a:rPr lang="zh-CN" altLang="en-US"/>
              <a:t>状态需要经过</a:t>
            </a:r>
            <a:r>
              <a:rPr lang="en-US" altLang="zh-CN"/>
              <a:t>2MSL</a:t>
            </a:r>
            <a:r>
              <a:rPr lang="zh-CN" altLang="en-US"/>
              <a:t>才能返回到</a:t>
            </a:r>
            <a:r>
              <a:rPr lang="en-US" altLang="zh-CN"/>
              <a:t>CLOSE</a:t>
            </a:r>
            <a:r>
              <a:rPr lang="zh-CN" altLang="en-US"/>
              <a:t>状态？</a:t>
            </a:r>
            <a:endParaRPr lang="zh-CN" altLang="en-US" dirty="0"/>
          </a:p>
        </p:txBody>
      </p:sp>
    </p:spTree>
    <p:extLst>
      <p:ext uri="{BB962C8B-B14F-4D97-AF65-F5344CB8AC3E}">
        <p14:creationId xmlns:p14="http://schemas.microsoft.com/office/powerpoint/2010/main" val="10108227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第二部分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4775"/>
          </a:xfrm>
          <a:prstGeom prst="rect">
            <a:avLst/>
          </a:prstGeom>
          <a:noFill/>
          <a:effectLst/>
        </p:spPr>
        <p:txBody>
          <a:bodyPr wrap="square" rtlCol="0">
            <a:spAutoFit/>
          </a:bodyPr>
          <a:lstStyle/>
          <a:p>
            <a:pPr algn="ctr"/>
            <a:r>
              <a:rPr lang="zh-CN" altLang="en-US" sz="3200" dirty="0" smtClean="0">
                <a:solidFill>
                  <a:prstClr val="white">
                    <a:lumMod val="95000"/>
                  </a:prstClr>
                </a:solidFill>
                <a:latin typeface="微软雅黑" panose="020B0503020204020204" pitchFamily="34" charset="-122"/>
                <a:ea typeface="微软雅黑" panose="020B0503020204020204" pitchFamily="34" charset="-122"/>
              </a:rPr>
              <a:t>扩展</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988219" cy="400110"/>
          </a:xfrm>
          <a:prstGeom prst="rect">
            <a:avLst/>
          </a:prstGeom>
          <a:noFill/>
        </p:spPr>
        <p:txBody>
          <a:bodyPr wrap="none" rtlCol="0">
            <a:spAutoFit/>
          </a:bodyPr>
          <a:lstStyle/>
          <a:p>
            <a:r>
              <a:rPr lang="en-US" altLang="zh-CN" sz="2000" dirty="0" smtClean="0">
                <a:solidFill>
                  <a:srgbClr val="002B41"/>
                </a:solidFill>
                <a:latin typeface="微软雅黑" panose="020B0503020204020204" pitchFamily="34" charset="-122"/>
                <a:ea typeface="微软雅黑" panose="020B0503020204020204" pitchFamily="34" charset="-122"/>
              </a:rPr>
              <a:t>HTTPS</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146" name="Picture 2" descr="http://blog.upyun.com/wp-content/uploads/2017/03/httpvshttp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088" y="1209331"/>
            <a:ext cx="3419475" cy="164782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779373" y="3649362"/>
            <a:ext cx="938077" cy="369332"/>
          </a:xfrm>
          <a:prstGeom prst="rect">
            <a:avLst/>
          </a:prstGeom>
          <a:noFill/>
        </p:spPr>
        <p:txBody>
          <a:bodyPr wrap="none" rtlCol="0">
            <a:spAutoFit/>
          </a:bodyPr>
          <a:lstStyle/>
          <a:p>
            <a:r>
              <a:rPr lang="en-US" altLang="zh-CN" dirty="0" smtClean="0"/>
              <a:t>01.</a:t>
            </a:r>
            <a:r>
              <a:rPr lang="zh-CN" altLang="en-US" dirty="0" smtClean="0"/>
              <a:t>区别</a:t>
            </a:r>
            <a:endParaRPr lang="zh-CN" altLang="en-US" dirty="0"/>
          </a:p>
        </p:txBody>
      </p:sp>
      <p:sp>
        <p:nvSpPr>
          <p:cNvPr id="5" name="文本框 4"/>
          <p:cNvSpPr txBox="1"/>
          <p:nvPr/>
        </p:nvSpPr>
        <p:spPr>
          <a:xfrm>
            <a:off x="6301946" y="5890055"/>
            <a:ext cx="3315267" cy="369332"/>
          </a:xfrm>
          <a:prstGeom prst="rect">
            <a:avLst/>
          </a:prstGeom>
          <a:noFill/>
        </p:spPr>
        <p:txBody>
          <a:bodyPr wrap="none" rtlCol="0">
            <a:spAutoFit/>
          </a:bodyPr>
          <a:lstStyle/>
          <a:p>
            <a:r>
              <a:rPr lang="en-US" altLang="zh-CN" dirty="0" smtClean="0"/>
              <a:t>02.</a:t>
            </a:r>
            <a:r>
              <a:rPr lang="zh-CN" altLang="en-US" dirty="0"/>
              <a:t> </a:t>
            </a:r>
            <a:r>
              <a:rPr lang="en-US" altLang="zh-CN" dirty="0"/>
              <a:t>HTTPS</a:t>
            </a:r>
            <a:r>
              <a:rPr lang="zh-CN" altLang="en-US" dirty="0"/>
              <a:t>加密过程</a:t>
            </a:r>
            <a:r>
              <a:rPr lang="zh-CN" altLang="en-US" dirty="0" smtClean="0"/>
              <a:t>和证书</a:t>
            </a:r>
            <a:r>
              <a:rPr lang="zh-CN" altLang="en-US" dirty="0"/>
              <a:t>验证</a:t>
            </a:r>
          </a:p>
        </p:txBody>
      </p:sp>
      <p:pic>
        <p:nvPicPr>
          <p:cNvPr id="2050" name="Picture 2" descr="https://klionsec.github.io/img/http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0982" y="602847"/>
            <a:ext cx="5460501" cy="4718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09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1563890" cy="400110"/>
          </a:xfrm>
          <a:prstGeom prst="rect">
            <a:avLst/>
          </a:prstGeom>
          <a:noFill/>
        </p:spPr>
        <p:txBody>
          <a:bodyPr wrap="none" rtlCol="0">
            <a:spAutoFit/>
          </a:bodyPr>
          <a:lstStyle/>
          <a:p>
            <a:r>
              <a:rPr lang="en-US" altLang="zh-CN" sz="2000" dirty="0" err="1" smtClean="0">
                <a:solidFill>
                  <a:srgbClr val="002B41"/>
                </a:solidFill>
                <a:latin typeface="微软雅黑" panose="020B0503020204020204" pitchFamily="34" charset="-122"/>
                <a:ea typeface="微软雅黑" panose="020B0503020204020204" pitchFamily="34" charset="-122"/>
              </a:rPr>
              <a:t>WebSocket</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 name="文本框 2"/>
          <p:cNvSpPr txBox="1"/>
          <p:nvPr/>
        </p:nvSpPr>
        <p:spPr>
          <a:xfrm>
            <a:off x="548088" y="737249"/>
            <a:ext cx="8256772" cy="4247317"/>
          </a:xfrm>
          <a:prstGeom prst="rect">
            <a:avLst/>
          </a:prstGeom>
          <a:noFill/>
        </p:spPr>
        <p:txBody>
          <a:bodyPr wrap="square" rtlCol="0">
            <a:spAutoFit/>
          </a:bodyPr>
          <a:lstStyle/>
          <a:p>
            <a:r>
              <a:rPr lang="en-US" altLang="zh-CN" dirty="0" err="1" smtClean="0"/>
              <a:t>WebSocket</a:t>
            </a:r>
            <a:r>
              <a:rPr lang="zh-CN" altLang="en-US" dirty="0" smtClean="0"/>
              <a:t>是一种基于</a:t>
            </a:r>
            <a:r>
              <a:rPr lang="en-US" altLang="zh-CN" dirty="0" smtClean="0"/>
              <a:t>TCP</a:t>
            </a:r>
            <a:r>
              <a:rPr lang="zh-CN" altLang="en-US" dirty="0" smtClean="0"/>
              <a:t>连接</a:t>
            </a:r>
            <a:r>
              <a:rPr lang="zh-CN" altLang="en-US" dirty="0"/>
              <a:t>的</a:t>
            </a:r>
            <a:r>
              <a:rPr lang="zh-CN" altLang="en-US" dirty="0" smtClean="0"/>
              <a:t>全</a:t>
            </a:r>
            <a:r>
              <a:rPr lang="zh-CN" altLang="en-US" dirty="0"/>
              <a:t>双工通信的</a:t>
            </a:r>
            <a:r>
              <a:rPr lang="zh-CN" altLang="en-US" dirty="0" smtClean="0"/>
              <a:t>协议。</a:t>
            </a:r>
            <a:endParaRPr lang="en-US" altLang="zh-CN" dirty="0" smtClean="0"/>
          </a:p>
          <a:p>
            <a:endParaRPr lang="en-US" altLang="zh-CN" dirty="0"/>
          </a:p>
          <a:p>
            <a:r>
              <a:rPr lang="zh-CN" altLang="en-US" dirty="0" smtClean="0"/>
              <a:t>优点：</a:t>
            </a:r>
            <a:endParaRPr lang="en-US" altLang="zh-CN" dirty="0" smtClean="0"/>
          </a:p>
          <a:p>
            <a:r>
              <a:rPr lang="en-US" altLang="zh-CN" dirty="0"/>
              <a:t>1</a:t>
            </a:r>
            <a:r>
              <a:rPr lang="zh-CN" altLang="en-US" dirty="0"/>
              <a:t>、更强的实时性，允许服务端主动向客户端推送数据。</a:t>
            </a:r>
          </a:p>
          <a:p>
            <a:r>
              <a:rPr lang="en-US" altLang="zh-CN" dirty="0"/>
              <a:t>2</a:t>
            </a:r>
            <a:r>
              <a:rPr lang="zh-CN" altLang="en-US" dirty="0"/>
              <a:t>、较少的控制开销。在连接创建后，服务器和客户端之间交换数据时，用于协议控制的数据包头部相对较小。</a:t>
            </a:r>
          </a:p>
          <a:p>
            <a:r>
              <a:rPr lang="en-US" altLang="zh-CN" dirty="0"/>
              <a:t>3</a:t>
            </a:r>
            <a:r>
              <a:rPr lang="zh-CN" altLang="en-US" dirty="0"/>
              <a:t>、保持连接状态。与</a:t>
            </a:r>
            <a:r>
              <a:rPr lang="en-US" altLang="zh-CN" dirty="0"/>
              <a:t>HTTP</a:t>
            </a:r>
            <a:r>
              <a:rPr lang="zh-CN" altLang="en-US" dirty="0"/>
              <a:t>不同的是，</a:t>
            </a:r>
            <a:r>
              <a:rPr lang="en-US" altLang="zh-CN" dirty="0" err="1"/>
              <a:t>Websocket</a:t>
            </a:r>
            <a:r>
              <a:rPr lang="zh-CN" altLang="en-US" dirty="0"/>
              <a:t>需要先创建连接，这就使得其成为一种有状态的协议，之后通信时可以省略部分状态信息。而</a:t>
            </a:r>
            <a:r>
              <a:rPr lang="en-US" altLang="zh-CN" dirty="0"/>
              <a:t>HTTP</a:t>
            </a:r>
            <a:r>
              <a:rPr lang="zh-CN" altLang="en-US" dirty="0"/>
              <a:t>请求可能需要在每个请求都携带状态信息（如身份认证等）</a:t>
            </a:r>
          </a:p>
          <a:p>
            <a:r>
              <a:rPr lang="en-US" altLang="zh-CN" dirty="0"/>
              <a:t>4</a:t>
            </a:r>
            <a:r>
              <a:rPr lang="zh-CN" altLang="en-US" dirty="0"/>
              <a:t>、更好的二进制支持。</a:t>
            </a:r>
            <a:r>
              <a:rPr lang="en-US" altLang="zh-CN" dirty="0" err="1"/>
              <a:t>Websocket</a:t>
            </a:r>
            <a:r>
              <a:rPr lang="zh-CN" altLang="en-US" dirty="0"/>
              <a:t>定义了二进制帧，相对</a:t>
            </a:r>
            <a:r>
              <a:rPr lang="en-US" altLang="zh-CN" dirty="0"/>
              <a:t>HTTP</a:t>
            </a:r>
            <a:r>
              <a:rPr lang="zh-CN" altLang="en-US" dirty="0"/>
              <a:t>，可以更轻松地处理二进制内容。</a:t>
            </a:r>
          </a:p>
          <a:p>
            <a:r>
              <a:rPr lang="en-US" altLang="zh-CN" dirty="0"/>
              <a:t>5</a:t>
            </a:r>
            <a:r>
              <a:rPr lang="zh-CN" altLang="en-US" dirty="0"/>
              <a:t>、可以支持扩展。</a:t>
            </a:r>
            <a:r>
              <a:rPr lang="en-US" altLang="zh-CN" dirty="0" err="1"/>
              <a:t>Websocket</a:t>
            </a:r>
            <a:r>
              <a:rPr lang="zh-CN" altLang="en-US" dirty="0"/>
              <a:t>定义了扩展，用户可以扩展协议、实现部分自定义的子协议。如部分浏览器支持压缩等。</a:t>
            </a:r>
          </a:p>
          <a:p>
            <a:r>
              <a:rPr lang="en-US" altLang="zh-CN" dirty="0"/>
              <a:t>6</a:t>
            </a:r>
            <a:r>
              <a:rPr lang="zh-CN" altLang="en-US" dirty="0"/>
              <a:t>、更好的压缩效果。相对于</a:t>
            </a:r>
            <a:r>
              <a:rPr lang="en-US" altLang="zh-CN" dirty="0"/>
              <a:t>HTTP</a:t>
            </a:r>
            <a:r>
              <a:rPr lang="zh-CN" altLang="en-US" dirty="0"/>
              <a:t>压缩，</a:t>
            </a:r>
            <a:r>
              <a:rPr lang="en-US" altLang="zh-CN" dirty="0" err="1"/>
              <a:t>Websocket</a:t>
            </a:r>
            <a:r>
              <a:rPr lang="zh-CN" altLang="en-US" dirty="0"/>
              <a:t>在适当的扩展支持下，可以沿用之前内容的上下文，在传递类似的数据时，可以显著地提高压缩率</a:t>
            </a:r>
            <a:r>
              <a:rPr lang="zh-CN" altLang="en-US" dirty="0" smtClean="0"/>
              <a:t>。</a:t>
            </a:r>
            <a:endParaRPr lang="zh-CN" altLang="en-US" dirty="0"/>
          </a:p>
        </p:txBody>
      </p:sp>
    </p:spTree>
    <p:extLst>
      <p:ext uri="{BB962C8B-B14F-4D97-AF65-F5344CB8AC3E}">
        <p14:creationId xmlns:p14="http://schemas.microsoft.com/office/powerpoint/2010/main" val="618950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740874" y="2997736"/>
            <a:ext cx="5500619" cy="1200329"/>
          </a:xfrm>
          <a:prstGeom prst="rect">
            <a:avLst/>
          </a:prstGeom>
          <a:noFill/>
        </p:spPr>
        <p:txBody>
          <a:bodyPr wrap="square" rtlCol="0">
            <a:spAutoFit/>
          </a:bodyPr>
          <a:lstStyle/>
          <a:p>
            <a:r>
              <a:rPr lang="en-US" altLang="zh-CN" sz="7200" dirty="0" smtClean="0">
                <a:solidFill>
                  <a:srgbClr val="002B41"/>
                </a:solidFill>
                <a:latin typeface="微软雅黑" panose="020B0503020204020204" pitchFamily="34" charset="-122"/>
                <a:ea typeface="微软雅黑" panose="020B0503020204020204" pitchFamily="34" charset="-122"/>
              </a:rPr>
              <a:t>Thanks</a:t>
            </a:r>
            <a:endParaRPr lang="zh-CN" altLang="en-US" sz="72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smtClean="0">
                <a:solidFill>
                  <a:schemeClr val="bg1">
                    <a:lumMod val="95000"/>
                  </a:schemeClr>
                </a:solidFill>
                <a:latin typeface="微软雅黑" panose="020B0503020204020204" pitchFamily="34" charset="-122"/>
                <a:ea typeface="微软雅黑" panose="020B0503020204020204" pitchFamily="34" charset="-122"/>
              </a:rPr>
              <a:t>第一部分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4775"/>
          </a:xfrm>
          <a:prstGeom prst="rect">
            <a:avLst/>
          </a:prstGeom>
          <a:noFill/>
          <a:effectLst/>
        </p:spPr>
        <p:txBody>
          <a:bodyPr wrap="square" rtlCol="0">
            <a:spAutoFit/>
          </a:bodyPr>
          <a:lstStyle/>
          <a:p>
            <a:pPr algn="ct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网络体系结构</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8601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1723549"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网络体系结构</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 name="矩形 2"/>
          <p:cNvSpPr/>
          <p:nvPr/>
        </p:nvSpPr>
        <p:spPr>
          <a:xfrm>
            <a:off x="548088" y="818866"/>
            <a:ext cx="10045889" cy="4585871"/>
          </a:xfrm>
          <a:prstGeom prst="rect">
            <a:avLst/>
          </a:prstGeom>
        </p:spPr>
        <p:txBody>
          <a:bodyPr wrap="square">
            <a:spAutoFit/>
          </a:bodyPr>
          <a:lstStyle/>
          <a:p>
            <a:r>
              <a:rPr lang="en-US" altLang="zh-CN" dirty="0" smtClean="0">
                <a:latin typeface="+mn-ea"/>
              </a:rPr>
              <a:t>1</a:t>
            </a:r>
            <a:r>
              <a:rPr lang="zh-CN" altLang="en-US" dirty="0" smtClean="0">
                <a:latin typeface="+mn-ea"/>
              </a:rPr>
              <a:t>、什么是网络体系结构</a:t>
            </a:r>
            <a:r>
              <a:rPr lang="zh-CN" altLang="en-US" dirty="0" smtClean="0">
                <a:latin typeface="+mn-ea"/>
              </a:rPr>
              <a:t>？</a:t>
            </a:r>
            <a:endParaRPr lang="en-US" altLang="zh-CN" dirty="0" smtClean="0">
              <a:latin typeface="+mn-ea"/>
            </a:endParaRPr>
          </a:p>
          <a:p>
            <a:r>
              <a:rPr lang="zh-CN" altLang="en-US" dirty="0">
                <a:latin typeface="+mn-ea"/>
              </a:rPr>
              <a:t>网络体系结构是指通信系统的整体设计，它为网络硬件、软件、协议、存取控制和拓扑提供标准</a:t>
            </a:r>
            <a:r>
              <a:rPr lang="zh-CN" altLang="en-US" dirty="0" smtClean="0">
                <a:latin typeface="+mn-ea"/>
              </a:rPr>
              <a:t>。</a:t>
            </a:r>
            <a:endParaRPr lang="en-US" altLang="zh-CN" dirty="0" smtClean="0">
              <a:latin typeface="+mn-ea"/>
            </a:endParaRPr>
          </a:p>
          <a:p>
            <a:endParaRPr lang="en-US" altLang="zh-CN" dirty="0" smtClean="0">
              <a:latin typeface="+mn-ea"/>
            </a:endParaRPr>
          </a:p>
          <a:p>
            <a:r>
              <a:rPr lang="en-US" altLang="zh-CN" dirty="0">
                <a:latin typeface="+mn-ea"/>
              </a:rPr>
              <a:t>2</a:t>
            </a:r>
            <a:r>
              <a:rPr lang="zh-CN" altLang="en-US" dirty="0" smtClean="0">
                <a:latin typeface="+mn-ea"/>
              </a:rPr>
              <a:t>、</a:t>
            </a:r>
            <a:r>
              <a:rPr lang="zh-CN" altLang="en-US" dirty="0" smtClean="0">
                <a:latin typeface="+mn-ea"/>
              </a:rPr>
              <a:t>为什么需要制定计算机网络体系结构？</a:t>
            </a:r>
            <a:endParaRPr lang="en-US" altLang="zh-CN" dirty="0" smtClean="0">
              <a:latin typeface="+mn-ea"/>
            </a:endParaRPr>
          </a:p>
          <a:p>
            <a:r>
              <a:rPr lang="en-US" altLang="zh-CN" dirty="0" smtClean="0">
                <a:latin typeface="+mn-ea"/>
              </a:rPr>
              <a:t>(</a:t>
            </a:r>
            <a:r>
              <a:rPr lang="en-US" altLang="zh-CN" dirty="0">
                <a:latin typeface="+mn-ea"/>
              </a:rPr>
              <a:t>1). </a:t>
            </a:r>
            <a:r>
              <a:rPr lang="zh-CN" altLang="en-US" dirty="0">
                <a:latin typeface="+mn-ea"/>
              </a:rPr>
              <a:t>这两台计算机之间必须有一条传送数据的通路； 　　</a:t>
            </a:r>
            <a:endParaRPr lang="en-US" altLang="zh-CN" dirty="0" smtClean="0">
              <a:latin typeface="+mn-ea"/>
            </a:endParaRPr>
          </a:p>
          <a:p>
            <a:r>
              <a:rPr lang="en-US" altLang="zh-CN" dirty="0" smtClean="0">
                <a:latin typeface="+mn-ea"/>
              </a:rPr>
              <a:t>(</a:t>
            </a:r>
            <a:r>
              <a:rPr lang="en-US" altLang="zh-CN" dirty="0">
                <a:latin typeface="+mn-ea"/>
              </a:rPr>
              <a:t>2). </a:t>
            </a:r>
            <a:r>
              <a:rPr lang="zh-CN" altLang="en-US" dirty="0">
                <a:latin typeface="+mn-ea"/>
              </a:rPr>
              <a:t>告诉网络如何识别接收数据的计算机； 　　</a:t>
            </a:r>
            <a:endParaRPr lang="en-US" altLang="zh-CN" dirty="0" smtClean="0">
              <a:latin typeface="+mn-ea"/>
            </a:endParaRPr>
          </a:p>
          <a:p>
            <a:r>
              <a:rPr lang="en-US" altLang="zh-CN" dirty="0" smtClean="0">
                <a:latin typeface="+mn-ea"/>
              </a:rPr>
              <a:t>(</a:t>
            </a:r>
            <a:r>
              <a:rPr lang="en-US" altLang="zh-CN" dirty="0">
                <a:latin typeface="+mn-ea"/>
              </a:rPr>
              <a:t>3). </a:t>
            </a:r>
            <a:r>
              <a:rPr lang="zh-CN" altLang="en-US" dirty="0">
                <a:latin typeface="+mn-ea"/>
              </a:rPr>
              <a:t>发起通信的计算机必须保证要传送的数据能在这条通路上正确发送和接收； 　　</a:t>
            </a:r>
            <a:endParaRPr lang="en-US" altLang="zh-CN" dirty="0" smtClean="0">
              <a:latin typeface="+mn-ea"/>
            </a:endParaRPr>
          </a:p>
          <a:p>
            <a:r>
              <a:rPr lang="en-US" altLang="zh-CN" dirty="0" smtClean="0">
                <a:latin typeface="+mn-ea"/>
              </a:rPr>
              <a:t>(</a:t>
            </a:r>
            <a:r>
              <a:rPr lang="en-US" altLang="zh-CN" dirty="0">
                <a:latin typeface="+mn-ea"/>
              </a:rPr>
              <a:t>4). </a:t>
            </a:r>
            <a:r>
              <a:rPr lang="zh-CN" altLang="en-US" dirty="0">
                <a:latin typeface="+mn-ea"/>
              </a:rPr>
              <a:t>对出现的各种差错和意外事故，如数据传送错误、网络中某个节点交换机出现故障等问题，应该有可靠完善的措施保证对方计算机最终能正确收到数据</a:t>
            </a:r>
            <a:r>
              <a:rPr lang="zh-CN" altLang="en-US" dirty="0" smtClean="0">
                <a:latin typeface="+mn-ea"/>
              </a:rPr>
              <a:t>。</a:t>
            </a:r>
            <a:endParaRPr lang="zh-CN" altLang="en-US" dirty="0">
              <a:latin typeface="+mn-ea"/>
            </a:endParaRPr>
          </a:p>
          <a:p>
            <a:r>
              <a:rPr lang="en-US" altLang="zh-CN" dirty="0" smtClean="0">
                <a:latin typeface="+mn-ea"/>
              </a:rPr>
              <a:t>(5). </a:t>
            </a:r>
            <a:r>
              <a:rPr lang="zh-CN" altLang="en-US" dirty="0" smtClean="0">
                <a:latin typeface="+mn-ea"/>
              </a:rPr>
              <a:t>计算机网络</a:t>
            </a:r>
            <a:r>
              <a:rPr lang="zh-CN" altLang="en-US" dirty="0">
                <a:latin typeface="+mn-ea"/>
              </a:rPr>
              <a:t>体系结构标准的制定</a:t>
            </a:r>
            <a:r>
              <a:rPr lang="zh-CN" altLang="en-US" dirty="0" smtClean="0">
                <a:latin typeface="+mn-ea"/>
              </a:rPr>
              <a:t>使得</a:t>
            </a:r>
            <a:r>
              <a:rPr lang="zh-CN" altLang="en-US" dirty="0">
                <a:latin typeface="+mn-ea"/>
              </a:rPr>
              <a:t>两台计算机能够像两个知心朋友那样能够互相准确理解对方的意思并做出优雅的</a:t>
            </a:r>
            <a:r>
              <a:rPr lang="zh-CN" altLang="en-US" dirty="0" smtClean="0">
                <a:latin typeface="+mn-ea"/>
              </a:rPr>
              <a:t>回应</a:t>
            </a:r>
            <a:endParaRPr lang="en-US" altLang="zh-CN" dirty="0" smtClean="0">
              <a:latin typeface="+mn-ea"/>
            </a:endParaRPr>
          </a:p>
          <a:p>
            <a:endParaRPr lang="en-US" altLang="zh-CN" sz="2000" dirty="0">
              <a:latin typeface="+mj-ea"/>
              <a:ea typeface="+mj-ea"/>
            </a:endParaRPr>
          </a:p>
          <a:p>
            <a:r>
              <a:rPr lang="en-US" altLang="zh-CN" sz="2000" dirty="0">
                <a:latin typeface="+mj-ea"/>
                <a:ea typeface="+mj-ea"/>
              </a:rPr>
              <a:t>3</a:t>
            </a:r>
            <a:r>
              <a:rPr lang="zh-CN" altLang="en-US" sz="2000" dirty="0" smtClean="0">
                <a:latin typeface="+mj-ea"/>
                <a:ea typeface="+mj-ea"/>
              </a:rPr>
              <a:t>、</a:t>
            </a:r>
            <a:r>
              <a:rPr lang="zh-CN" altLang="en-US" sz="2000" dirty="0" smtClean="0">
                <a:latin typeface="+mj-ea"/>
                <a:ea typeface="+mj-ea"/>
              </a:rPr>
              <a:t>分层的好处？</a:t>
            </a:r>
            <a:endParaRPr lang="en-US" altLang="zh-CN" sz="2000" dirty="0" smtClean="0">
              <a:latin typeface="+mj-ea"/>
              <a:ea typeface="+mj-ea"/>
            </a:endParaRPr>
          </a:p>
          <a:p>
            <a:r>
              <a:rPr lang="en-US" altLang="zh-CN" dirty="0" smtClean="0">
                <a:latin typeface="+mn-ea"/>
              </a:rPr>
              <a:t>(1). </a:t>
            </a:r>
            <a:r>
              <a:rPr lang="zh-CN" altLang="en-US" dirty="0" smtClean="0">
                <a:latin typeface="+mn-ea"/>
              </a:rPr>
              <a:t>耦合度</a:t>
            </a:r>
            <a:r>
              <a:rPr lang="zh-CN" altLang="en-US" dirty="0">
                <a:latin typeface="+mn-ea"/>
              </a:rPr>
              <a:t>低</a:t>
            </a:r>
            <a:r>
              <a:rPr lang="en-US" altLang="zh-CN" dirty="0">
                <a:latin typeface="+mn-ea"/>
              </a:rPr>
              <a:t>(</a:t>
            </a:r>
            <a:r>
              <a:rPr lang="zh-CN" altLang="en-US" dirty="0">
                <a:latin typeface="+mn-ea"/>
              </a:rPr>
              <a:t>独立性强</a:t>
            </a:r>
            <a:r>
              <a:rPr lang="en-US" altLang="zh-CN" dirty="0">
                <a:latin typeface="+mn-ea"/>
              </a:rPr>
              <a:t>)</a:t>
            </a:r>
            <a:r>
              <a:rPr lang="zh-CN" altLang="en-US" dirty="0">
                <a:latin typeface="+mn-ea"/>
              </a:rPr>
              <a:t> </a:t>
            </a:r>
            <a:endParaRPr lang="en-US" altLang="zh-CN" dirty="0" smtClean="0">
              <a:latin typeface="+mn-ea"/>
            </a:endParaRPr>
          </a:p>
          <a:p>
            <a:r>
              <a:rPr lang="en-US" altLang="zh-CN" dirty="0" smtClean="0">
                <a:latin typeface="+mn-ea"/>
              </a:rPr>
              <a:t>(2). </a:t>
            </a:r>
            <a:r>
              <a:rPr lang="zh-CN" altLang="en-US" dirty="0" smtClean="0">
                <a:latin typeface="+mn-ea"/>
              </a:rPr>
              <a:t>适应性强</a:t>
            </a:r>
            <a:endParaRPr lang="en-US" altLang="zh-CN" dirty="0" smtClean="0">
              <a:latin typeface="+mn-ea"/>
            </a:endParaRPr>
          </a:p>
          <a:p>
            <a:r>
              <a:rPr lang="en-US" altLang="zh-CN" dirty="0" smtClean="0">
                <a:latin typeface="+mn-ea"/>
              </a:rPr>
              <a:t>(3). </a:t>
            </a:r>
            <a:r>
              <a:rPr lang="zh-CN" altLang="en-US" dirty="0" smtClean="0">
                <a:latin typeface="+mn-ea"/>
              </a:rPr>
              <a:t>易于</a:t>
            </a:r>
            <a:r>
              <a:rPr lang="zh-CN" altLang="en-US" dirty="0">
                <a:latin typeface="+mn-ea"/>
              </a:rPr>
              <a:t>实现和维护 </a:t>
            </a:r>
            <a:endParaRPr lang="zh-CN" altLang="en-US" sz="2000" dirty="0">
              <a:latin typeface="+mn-ea"/>
            </a:endParaRPr>
          </a:p>
        </p:txBody>
      </p:sp>
    </p:spTree>
    <p:extLst>
      <p:ext uri="{BB962C8B-B14F-4D97-AF65-F5344CB8AC3E}">
        <p14:creationId xmlns:p14="http://schemas.microsoft.com/office/powerpoint/2010/main" val="3395555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1128835" cy="400110"/>
          </a:xfrm>
          <a:prstGeom prst="rect">
            <a:avLst/>
          </a:prstGeom>
          <a:noFill/>
        </p:spPr>
        <p:txBody>
          <a:bodyPr wrap="none" rtlCol="0">
            <a:spAutoFit/>
          </a:bodyPr>
          <a:lstStyle/>
          <a:p>
            <a:r>
              <a:rPr lang="en-US" altLang="zh-CN" sz="2000" dirty="0" smtClean="0">
                <a:solidFill>
                  <a:srgbClr val="002B41"/>
                </a:solidFill>
                <a:latin typeface="微软雅黑" panose="020B0503020204020204" pitchFamily="34" charset="-122"/>
                <a:ea typeface="微软雅黑" panose="020B0503020204020204" pitchFamily="34" charset="-122"/>
              </a:rPr>
              <a:t>OSI</a:t>
            </a:r>
            <a:r>
              <a:rPr lang="zh-CN" altLang="en-US" sz="2000" dirty="0" smtClean="0">
                <a:solidFill>
                  <a:srgbClr val="002B41"/>
                </a:solidFill>
                <a:latin typeface="微软雅黑" panose="020B0503020204020204" pitchFamily="34" charset="-122"/>
                <a:ea typeface="微软雅黑" panose="020B0503020204020204" pitchFamily="34" charset="-122"/>
              </a:rPr>
              <a:t>模型</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578829725"/>
              </p:ext>
            </p:extLst>
          </p:nvPr>
        </p:nvGraphicFramePr>
        <p:xfrm>
          <a:off x="678717" y="928672"/>
          <a:ext cx="10346334" cy="5125720"/>
        </p:xfrm>
        <a:graphic>
          <a:graphicData uri="http://schemas.openxmlformats.org/drawingml/2006/table">
            <a:tbl>
              <a:tblPr firstRow="1" bandRow="1">
                <a:tableStyleId>{F5AB1C69-6EDB-4FF4-983F-18BD219EF322}</a:tableStyleId>
              </a:tblPr>
              <a:tblGrid>
                <a:gridCol w="3374755">
                  <a:extLst>
                    <a:ext uri="{9D8B030D-6E8A-4147-A177-3AD203B41FA5}">
                      <a16:colId xmlns:a16="http://schemas.microsoft.com/office/drawing/2014/main" xmlns="" val="3952127292"/>
                    </a:ext>
                  </a:extLst>
                </a:gridCol>
                <a:gridCol w="4777359">
                  <a:extLst>
                    <a:ext uri="{9D8B030D-6E8A-4147-A177-3AD203B41FA5}">
                      <a16:colId xmlns:a16="http://schemas.microsoft.com/office/drawing/2014/main" xmlns="" val="122103847"/>
                    </a:ext>
                  </a:extLst>
                </a:gridCol>
                <a:gridCol w="2194220">
                  <a:extLst>
                    <a:ext uri="{9D8B030D-6E8A-4147-A177-3AD203B41FA5}">
                      <a16:colId xmlns:a16="http://schemas.microsoft.com/office/drawing/2014/main" xmlns="" val="4125078849"/>
                    </a:ext>
                  </a:extLst>
                </a:gridCol>
              </a:tblGrid>
              <a:tr h="370840">
                <a:tc>
                  <a:txBody>
                    <a:bodyPr/>
                    <a:lstStyle/>
                    <a:p>
                      <a:r>
                        <a:rPr lang="zh-CN" altLang="en-US" dirty="0" smtClean="0"/>
                        <a:t>分层名称</a:t>
                      </a:r>
                      <a:endParaRPr lang="zh-CN" altLang="en-US" dirty="0"/>
                    </a:p>
                  </a:txBody>
                  <a:tcPr/>
                </a:tc>
                <a:tc>
                  <a:txBody>
                    <a:bodyPr/>
                    <a:lstStyle/>
                    <a:p>
                      <a:r>
                        <a:rPr lang="zh-CN" altLang="en-US" dirty="0" smtClean="0"/>
                        <a:t>功能</a:t>
                      </a:r>
                      <a:endParaRPr lang="zh-CN" altLang="en-US" dirty="0"/>
                    </a:p>
                  </a:txBody>
                  <a:tcPr/>
                </a:tc>
                <a:tc>
                  <a:txBody>
                    <a:bodyPr/>
                    <a:lstStyle/>
                    <a:p>
                      <a:r>
                        <a:rPr lang="zh-CN" altLang="en-US" dirty="0" smtClean="0"/>
                        <a:t>协议</a:t>
                      </a:r>
                      <a:endParaRPr lang="zh-CN" altLang="en-US" dirty="0"/>
                    </a:p>
                  </a:txBody>
                  <a:tcPr/>
                </a:tc>
                <a:extLst>
                  <a:ext uri="{0D108BD9-81ED-4DB2-BD59-A6C34878D82A}">
                    <a16:rowId xmlns:a16="http://schemas.microsoft.com/office/drawing/2014/main" xmlns="" val="2883076110"/>
                  </a:ext>
                </a:extLst>
              </a:tr>
              <a:tr h="370840">
                <a:tc>
                  <a:txBody>
                    <a:bodyPr/>
                    <a:lstStyle/>
                    <a:p>
                      <a:r>
                        <a:rPr lang="zh-CN" altLang="en-US" b="0" dirty="0" smtClean="0">
                          <a:latin typeface="+mj-ea"/>
                          <a:ea typeface="+mj-ea"/>
                        </a:rPr>
                        <a:t>应用层</a:t>
                      </a:r>
                      <a:endParaRPr lang="zh-CN" altLang="en-US" b="0" dirty="0">
                        <a:latin typeface="+mj-ea"/>
                        <a:ea typeface="+mj-ea"/>
                      </a:endParaRPr>
                    </a:p>
                  </a:txBody>
                  <a:tcPr/>
                </a:tc>
                <a:tc>
                  <a:txBody>
                    <a:bodyPr/>
                    <a:lstStyle/>
                    <a:p>
                      <a:r>
                        <a:rPr lang="zh-CN" altLang="en-US" sz="1800" b="0" i="0" kern="1200" dirty="0" smtClean="0">
                          <a:solidFill>
                            <a:schemeClr val="dk1"/>
                          </a:solidFill>
                          <a:effectLst/>
                          <a:latin typeface="+mj-ea"/>
                          <a:ea typeface="+mj-ea"/>
                          <a:cs typeface="+mn-cs"/>
                        </a:rPr>
                        <a:t>应用程序提供服务并规定应用程序中通讯相关的细节</a:t>
                      </a:r>
                      <a:endParaRPr lang="zh-CN" altLang="en-US" b="0" dirty="0">
                        <a:latin typeface="+mj-ea"/>
                        <a:ea typeface="+mj-ea"/>
                      </a:endParaRPr>
                    </a:p>
                  </a:txBody>
                  <a:tcPr/>
                </a:tc>
                <a:tc>
                  <a:txBody>
                    <a:bodyPr/>
                    <a:lstStyle/>
                    <a:p>
                      <a:r>
                        <a:rPr lang="en-GB" altLang="zh-CN" b="0" dirty="0" smtClean="0">
                          <a:latin typeface="+mj-ea"/>
                          <a:ea typeface="+mj-ea"/>
                        </a:rPr>
                        <a:t>HTTP</a:t>
                      </a:r>
                      <a:r>
                        <a:rPr lang="zh-CN" altLang="en-US" sz="1800" b="0" i="0" kern="1200" dirty="0" smtClean="0">
                          <a:solidFill>
                            <a:schemeClr val="dk1"/>
                          </a:solidFill>
                          <a:effectLst/>
                          <a:latin typeface="+mj-ea"/>
                          <a:ea typeface="+mj-ea"/>
                          <a:cs typeface="+mn-cs"/>
                        </a:rPr>
                        <a:t>、</a:t>
                      </a:r>
                      <a:r>
                        <a:rPr lang="en-GB" altLang="zh-CN" b="0" dirty="0" smtClean="0">
                          <a:latin typeface="+mj-ea"/>
                          <a:ea typeface="+mj-ea"/>
                        </a:rPr>
                        <a:t>FTP</a:t>
                      </a:r>
                      <a:r>
                        <a:rPr lang="zh-CN" altLang="en-US" sz="1800" b="0" i="0" kern="1200" dirty="0" smtClean="0">
                          <a:solidFill>
                            <a:schemeClr val="dk1"/>
                          </a:solidFill>
                          <a:effectLst/>
                          <a:latin typeface="+mj-ea"/>
                          <a:ea typeface="+mj-ea"/>
                          <a:cs typeface="+mn-cs"/>
                        </a:rPr>
                        <a:t>、</a:t>
                      </a:r>
                      <a:r>
                        <a:rPr lang="en-GB" altLang="zh-CN" b="0" dirty="0" smtClean="0">
                          <a:latin typeface="+mj-ea"/>
                          <a:ea typeface="+mj-ea"/>
                        </a:rPr>
                        <a:t>TELNET</a:t>
                      </a:r>
                      <a:r>
                        <a:rPr lang="zh-CN" altLang="en-GB" sz="1800" b="0" i="0" kern="1200" dirty="0" smtClean="0">
                          <a:solidFill>
                            <a:schemeClr val="dk1"/>
                          </a:solidFill>
                          <a:effectLst/>
                          <a:latin typeface="+mj-ea"/>
                          <a:ea typeface="+mj-ea"/>
                          <a:cs typeface="+mn-cs"/>
                        </a:rPr>
                        <a:t>、</a:t>
                      </a:r>
                      <a:r>
                        <a:rPr lang="en-GB" altLang="zh-CN" b="0" dirty="0" smtClean="0">
                          <a:latin typeface="+mj-ea"/>
                          <a:ea typeface="+mj-ea"/>
                        </a:rPr>
                        <a:t>SMTP</a:t>
                      </a:r>
                      <a:endParaRPr lang="zh-CN" altLang="en-US" b="0" dirty="0">
                        <a:latin typeface="+mj-ea"/>
                        <a:ea typeface="+mj-ea"/>
                      </a:endParaRPr>
                    </a:p>
                  </a:txBody>
                  <a:tcPr/>
                </a:tc>
                <a:extLst>
                  <a:ext uri="{0D108BD9-81ED-4DB2-BD59-A6C34878D82A}">
                    <a16:rowId xmlns:a16="http://schemas.microsoft.com/office/drawing/2014/main" xmlns="" val="592631026"/>
                  </a:ext>
                </a:extLst>
              </a:tr>
              <a:tr h="370840">
                <a:tc>
                  <a:txBody>
                    <a:bodyPr/>
                    <a:lstStyle/>
                    <a:p>
                      <a:r>
                        <a:rPr lang="zh-CN" altLang="en-US" sz="1800" b="0" i="0" kern="1200" dirty="0" smtClean="0">
                          <a:solidFill>
                            <a:schemeClr val="dk1"/>
                          </a:solidFill>
                          <a:effectLst/>
                          <a:latin typeface="+mj-ea"/>
                          <a:ea typeface="+mj-ea"/>
                          <a:cs typeface="+mn-cs"/>
                        </a:rPr>
                        <a:t>表示层</a:t>
                      </a:r>
                      <a:endParaRPr lang="zh-CN" altLang="en-US" b="0" dirty="0">
                        <a:latin typeface="+mj-ea"/>
                        <a:ea typeface="+mj-ea"/>
                      </a:endParaRPr>
                    </a:p>
                  </a:txBody>
                  <a:tcPr/>
                </a:tc>
                <a:tc>
                  <a:txBody>
                    <a:bodyPr/>
                    <a:lstStyle/>
                    <a:p>
                      <a:r>
                        <a:rPr lang="zh-CN" altLang="en-US" sz="1800" b="0" i="0" kern="1200" dirty="0" smtClean="0">
                          <a:solidFill>
                            <a:schemeClr val="dk1"/>
                          </a:solidFill>
                          <a:effectLst/>
                          <a:latin typeface="+mj-ea"/>
                          <a:ea typeface="+mj-ea"/>
                          <a:cs typeface="+mn-cs"/>
                        </a:rPr>
                        <a:t>把数据转换为能与接收者的系统格式兼容并适合传输的格式</a:t>
                      </a:r>
                      <a:endParaRPr lang="zh-CN" altLang="en-US" b="0" dirty="0">
                        <a:latin typeface="+mj-ea"/>
                        <a:ea typeface="+mj-ea"/>
                      </a:endParaRPr>
                    </a:p>
                  </a:txBody>
                  <a:tcPr/>
                </a:tc>
                <a:tc>
                  <a:txBody>
                    <a:bodyPr/>
                    <a:lstStyle/>
                    <a:p>
                      <a:endParaRPr lang="zh-CN" altLang="en-US" b="0" dirty="0">
                        <a:latin typeface="+mj-ea"/>
                        <a:ea typeface="+mj-ea"/>
                      </a:endParaRPr>
                    </a:p>
                  </a:txBody>
                  <a:tcPr/>
                </a:tc>
                <a:extLst>
                  <a:ext uri="{0D108BD9-81ED-4DB2-BD59-A6C34878D82A}">
                    <a16:rowId xmlns:a16="http://schemas.microsoft.com/office/drawing/2014/main" xmlns="" val="3105070797"/>
                  </a:ext>
                </a:extLst>
              </a:tr>
              <a:tr h="370840">
                <a:tc>
                  <a:txBody>
                    <a:bodyPr/>
                    <a:lstStyle/>
                    <a:p>
                      <a:r>
                        <a:rPr lang="zh-CN" altLang="en-US" sz="1800" b="0" i="0" kern="1200" dirty="0" smtClean="0">
                          <a:solidFill>
                            <a:schemeClr val="dk1"/>
                          </a:solidFill>
                          <a:effectLst/>
                          <a:latin typeface="+mj-ea"/>
                          <a:ea typeface="+mj-ea"/>
                          <a:cs typeface="+mn-cs"/>
                        </a:rPr>
                        <a:t>会话层</a:t>
                      </a:r>
                    </a:p>
                    <a:p>
                      <a:endParaRPr lang="zh-CN" altLang="en-US" b="0" dirty="0">
                        <a:latin typeface="+mj-ea"/>
                        <a:ea typeface="+mj-ea"/>
                      </a:endParaRPr>
                    </a:p>
                  </a:txBody>
                  <a:tcPr/>
                </a:tc>
                <a:tc>
                  <a:txBody>
                    <a:bodyPr/>
                    <a:lstStyle/>
                    <a:p>
                      <a:r>
                        <a:rPr lang="zh-CN" altLang="en-US" sz="1800" b="0" i="0" kern="1200" dirty="0" smtClean="0">
                          <a:solidFill>
                            <a:schemeClr val="dk1"/>
                          </a:solidFill>
                          <a:effectLst/>
                          <a:latin typeface="+mj-ea"/>
                          <a:ea typeface="+mj-ea"/>
                          <a:cs typeface="+mn-cs"/>
                        </a:rPr>
                        <a:t>负责在数据传输中设置和维护计算机网络中两台计算机之间的通信连接</a:t>
                      </a:r>
                      <a:endParaRPr lang="zh-CN" altLang="en-US" b="0" dirty="0">
                        <a:latin typeface="+mj-ea"/>
                        <a:ea typeface="+mj-ea"/>
                      </a:endParaRPr>
                    </a:p>
                  </a:txBody>
                  <a:tcPr/>
                </a:tc>
                <a:tc>
                  <a:txBody>
                    <a:bodyPr/>
                    <a:lstStyle/>
                    <a:p>
                      <a:endParaRPr lang="zh-CN" altLang="en-US" b="0" dirty="0">
                        <a:latin typeface="+mj-ea"/>
                        <a:ea typeface="+mj-ea"/>
                      </a:endParaRPr>
                    </a:p>
                  </a:txBody>
                  <a:tcPr/>
                </a:tc>
                <a:extLst>
                  <a:ext uri="{0D108BD9-81ED-4DB2-BD59-A6C34878D82A}">
                    <a16:rowId xmlns:a16="http://schemas.microsoft.com/office/drawing/2014/main" xmlns="" val="36959684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smtClean="0">
                          <a:solidFill>
                            <a:schemeClr val="dk1"/>
                          </a:solidFill>
                          <a:effectLst/>
                          <a:latin typeface="+mj-ea"/>
                          <a:ea typeface="+mj-ea"/>
                          <a:cs typeface="+mn-cs"/>
                        </a:rPr>
                        <a:t>传输层</a:t>
                      </a:r>
                    </a:p>
                  </a:txBody>
                  <a:tcPr/>
                </a:tc>
                <a:tc>
                  <a:txBody>
                    <a:bodyPr/>
                    <a:lstStyle/>
                    <a:p>
                      <a:r>
                        <a:rPr lang="zh-CN" altLang="en-US" b="0" dirty="0" smtClean="0">
                          <a:latin typeface="+mj-ea"/>
                          <a:ea typeface="+mj-ea"/>
                        </a:rPr>
                        <a:t>定义传输数据的协议、端口，以及流控和差错校验</a:t>
                      </a:r>
                      <a:endParaRPr lang="zh-CN" altLang="en-US" b="0" dirty="0">
                        <a:latin typeface="+mj-ea"/>
                        <a:ea typeface="+mj-ea"/>
                      </a:endParaRPr>
                    </a:p>
                  </a:txBody>
                  <a:tcPr/>
                </a:tc>
                <a:tc>
                  <a:txBody>
                    <a:bodyPr/>
                    <a:lstStyle/>
                    <a:p>
                      <a:r>
                        <a:rPr lang="en-US" altLang="zh-CN" b="0" dirty="0" smtClean="0">
                          <a:latin typeface="+mj-ea"/>
                          <a:ea typeface="+mj-ea"/>
                        </a:rPr>
                        <a:t>TCP</a:t>
                      </a:r>
                      <a:r>
                        <a:rPr lang="zh-CN" altLang="en-US" b="0" dirty="0" smtClean="0">
                          <a:latin typeface="+mj-ea"/>
                          <a:ea typeface="+mj-ea"/>
                        </a:rPr>
                        <a:t>、</a:t>
                      </a:r>
                      <a:r>
                        <a:rPr lang="en-US" altLang="zh-CN" b="0" dirty="0" smtClean="0">
                          <a:latin typeface="+mj-ea"/>
                          <a:ea typeface="+mj-ea"/>
                        </a:rPr>
                        <a:t>UDP</a:t>
                      </a:r>
                      <a:endParaRPr lang="zh-CN" altLang="en-US" b="0" dirty="0">
                        <a:latin typeface="+mj-ea"/>
                        <a:ea typeface="+mj-ea"/>
                      </a:endParaRPr>
                    </a:p>
                  </a:txBody>
                  <a:tcPr/>
                </a:tc>
                <a:extLst>
                  <a:ext uri="{0D108BD9-81ED-4DB2-BD59-A6C34878D82A}">
                    <a16:rowId xmlns:a16="http://schemas.microsoft.com/office/drawing/2014/main" xmlns="" val="3322239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smtClean="0">
                          <a:solidFill>
                            <a:schemeClr val="dk1"/>
                          </a:solidFill>
                          <a:effectLst/>
                          <a:latin typeface="+mj-ea"/>
                          <a:ea typeface="+mj-ea"/>
                          <a:cs typeface="+mn-cs"/>
                        </a:rPr>
                        <a:t>网络层</a:t>
                      </a:r>
                    </a:p>
                  </a:txBody>
                  <a:tcPr/>
                </a:tc>
                <a:tc>
                  <a:txBody>
                    <a:bodyPr/>
                    <a:lstStyle/>
                    <a:p>
                      <a:r>
                        <a:rPr lang="zh-CN" altLang="en-US" sz="1800" b="0" i="0" kern="1200" dirty="0" smtClean="0">
                          <a:solidFill>
                            <a:schemeClr val="dk1"/>
                          </a:solidFill>
                          <a:effectLst/>
                          <a:latin typeface="+mn-lt"/>
                          <a:ea typeface="+mn-ea"/>
                          <a:cs typeface="+mn-cs"/>
                        </a:rPr>
                        <a:t>基于网络层地址（</a:t>
                      </a:r>
                      <a:r>
                        <a:rPr lang="en-US" altLang="zh-CN" sz="1800" b="0" i="0" kern="1200" dirty="0" smtClean="0">
                          <a:solidFill>
                            <a:schemeClr val="dk1"/>
                          </a:solidFill>
                          <a:effectLst/>
                          <a:latin typeface="+mn-lt"/>
                          <a:ea typeface="+mn-ea"/>
                          <a:cs typeface="+mn-cs"/>
                        </a:rPr>
                        <a:t>IP</a:t>
                      </a:r>
                      <a:r>
                        <a:rPr lang="zh-CN" altLang="en-US" sz="1800" b="0" i="0" kern="1200" dirty="0" smtClean="0">
                          <a:solidFill>
                            <a:schemeClr val="dk1"/>
                          </a:solidFill>
                          <a:effectLst/>
                          <a:latin typeface="+mn-lt"/>
                          <a:ea typeface="+mn-ea"/>
                          <a:cs typeface="+mn-cs"/>
                        </a:rPr>
                        <a:t>地址）进行不同网络系统间的路径选择</a:t>
                      </a:r>
                      <a:endParaRPr lang="zh-CN" altLang="en-US" b="0" dirty="0">
                        <a:latin typeface="+mj-ea"/>
                        <a:ea typeface="+mj-ea"/>
                      </a:endParaRPr>
                    </a:p>
                  </a:txBody>
                  <a:tcPr/>
                </a:tc>
                <a:tc>
                  <a:txBody>
                    <a:bodyPr/>
                    <a:lstStyle/>
                    <a:p>
                      <a:r>
                        <a:rPr lang="en-US" altLang="zh-CN" b="0" dirty="0" smtClean="0">
                          <a:latin typeface="+mj-ea"/>
                          <a:ea typeface="+mj-ea"/>
                        </a:rPr>
                        <a:t>IP</a:t>
                      </a:r>
                      <a:r>
                        <a:rPr lang="zh-CN" altLang="en-US" b="0" dirty="0" smtClean="0">
                          <a:latin typeface="+mj-ea"/>
                          <a:ea typeface="+mj-ea"/>
                        </a:rPr>
                        <a:t>、</a:t>
                      </a:r>
                      <a:r>
                        <a:rPr lang="en-US" altLang="zh-CN" b="0" dirty="0" smtClean="0">
                          <a:latin typeface="+mj-ea"/>
                          <a:ea typeface="+mj-ea"/>
                        </a:rPr>
                        <a:t>ICMP</a:t>
                      </a:r>
                      <a:endParaRPr lang="zh-CN" altLang="en-US" b="0" dirty="0">
                        <a:latin typeface="+mj-ea"/>
                        <a:ea typeface="+mj-ea"/>
                      </a:endParaRPr>
                    </a:p>
                  </a:txBody>
                  <a:tcPr/>
                </a:tc>
                <a:extLst>
                  <a:ext uri="{0D108BD9-81ED-4DB2-BD59-A6C34878D82A}">
                    <a16:rowId xmlns:a16="http://schemas.microsoft.com/office/drawing/2014/main" xmlns="" val="26116608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smtClean="0">
                          <a:solidFill>
                            <a:schemeClr val="dk1"/>
                          </a:solidFill>
                          <a:effectLst/>
                          <a:latin typeface="+mj-ea"/>
                          <a:ea typeface="+mj-ea"/>
                          <a:cs typeface="+mn-cs"/>
                        </a:rPr>
                        <a:t>数据链路层</a:t>
                      </a:r>
                    </a:p>
                  </a:txBody>
                  <a:tcPr/>
                </a:tc>
                <a:tc>
                  <a:txBody>
                    <a:bodyPr/>
                    <a:lstStyle/>
                    <a:p>
                      <a:r>
                        <a:rPr lang="zh-CN" altLang="en-US" sz="1800" b="0" i="0" kern="1200" dirty="0" smtClean="0">
                          <a:solidFill>
                            <a:schemeClr val="dk1"/>
                          </a:solidFill>
                          <a:effectLst/>
                          <a:latin typeface="+mn-lt"/>
                          <a:ea typeface="+mn-ea"/>
                          <a:cs typeface="+mn-cs"/>
                        </a:rPr>
                        <a:t>在物理层上建立、撤销、标识逻辑链接和链路复用 以及差错校验等功能。通过使用接收系统的硬件地址或物理地址来寻址</a:t>
                      </a:r>
                      <a:endParaRPr lang="zh-CN" altLang="en-US" b="0" dirty="0">
                        <a:latin typeface="+mj-ea"/>
                        <a:ea typeface="+mj-ea"/>
                      </a:endParaRPr>
                    </a:p>
                  </a:txBody>
                  <a:tcPr/>
                </a:tc>
                <a:tc>
                  <a:txBody>
                    <a:bodyPr/>
                    <a:lstStyle/>
                    <a:p>
                      <a:r>
                        <a:rPr lang="zh-CN" altLang="en-US" b="0" dirty="0" smtClean="0">
                          <a:latin typeface="+mj-ea"/>
                          <a:ea typeface="+mj-ea"/>
                        </a:rPr>
                        <a:t>交换机、桥接器</a:t>
                      </a:r>
                      <a:endParaRPr lang="zh-CN" altLang="en-US" b="0" dirty="0">
                        <a:latin typeface="+mj-ea"/>
                        <a:ea typeface="+mj-ea"/>
                      </a:endParaRPr>
                    </a:p>
                  </a:txBody>
                  <a:tcPr/>
                </a:tc>
                <a:extLst>
                  <a:ext uri="{0D108BD9-81ED-4DB2-BD59-A6C34878D82A}">
                    <a16:rowId xmlns:a16="http://schemas.microsoft.com/office/drawing/2014/main" xmlns="" val="13629862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smtClean="0">
                          <a:solidFill>
                            <a:schemeClr val="dk1"/>
                          </a:solidFill>
                          <a:effectLst/>
                          <a:latin typeface="+mj-ea"/>
                          <a:ea typeface="+mj-ea"/>
                          <a:cs typeface="+mn-cs"/>
                        </a:rPr>
                        <a:t>物理层</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latin typeface="+mj-ea"/>
                          <a:ea typeface="+mj-ea"/>
                        </a:rPr>
                        <a:t>建立、维护、断开物理连接，以透明地传送比特流</a:t>
                      </a:r>
                    </a:p>
                  </a:txBody>
                  <a:tcPr/>
                </a:tc>
                <a:tc>
                  <a:txBody>
                    <a:bodyPr/>
                    <a:lstStyle/>
                    <a:p>
                      <a:endParaRPr lang="zh-CN" altLang="en-US" b="0" dirty="0">
                        <a:latin typeface="+mj-ea"/>
                        <a:ea typeface="+mj-ea"/>
                      </a:endParaRPr>
                    </a:p>
                  </a:txBody>
                  <a:tcPr/>
                </a:tc>
                <a:extLst>
                  <a:ext uri="{0D108BD9-81ED-4DB2-BD59-A6C34878D82A}">
                    <a16:rowId xmlns:a16="http://schemas.microsoft.com/office/drawing/2014/main" xmlns="" val="3688234454"/>
                  </a:ext>
                </a:extLst>
              </a:tr>
            </a:tbl>
          </a:graphicData>
        </a:graphic>
      </p:graphicFrame>
    </p:spTree>
    <p:extLst>
      <p:ext uri="{BB962C8B-B14F-4D97-AF65-F5344CB8AC3E}">
        <p14:creationId xmlns:p14="http://schemas.microsoft.com/office/powerpoint/2010/main" val="169920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2265364" cy="400110"/>
          </a:xfrm>
          <a:prstGeom prst="rect">
            <a:avLst/>
          </a:prstGeom>
          <a:noFill/>
        </p:spPr>
        <p:txBody>
          <a:bodyPr wrap="none" rtlCol="0">
            <a:spAutoFit/>
          </a:bodyPr>
          <a:lstStyle/>
          <a:p>
            <a:r>
              <a:rPr lang="en-US" altLang="zh-CN" sz="2000" dirty="0">
                <a:solidFill>
                  <a:srgbClr val="002B41"/>
                </a:solidFill>
                <a:latin typeface="微软雅黑" panose="020B0503020204020204" pitchFamily="34" charset="-122"/>
                <a:ea typeface="微软雅黑" panose="020B0503020204020204" pitchFamily="34" charset="-122"/>
              </a:rPr>
              <a:t>OSI</a:t>
            </a:r>
            <a:r>
              <a:rPr lang="zh-CN" altLang="en-US" sz="2000" dirty="0" smtClean="0">
                <a:solidFill>
                  <a:srgbClr val="002B41"/>
                </a:solidFill>
                <a:latin typeface="微软雅黑" panose="020B0503020204020204" pitchFamily="34" charset="-122"/>
                <a:ea typeface="微软雅黑" panose="020B0503020204020204" pitchFamily="34" charset="-122"/>
              </a:rPr>
              <a:t>模型</a:t>
            </a:r>
            <a:r>
              <a:rPr lang="en-US" altLang="zh-CN" sz="2000" dirty="0" smtClean="0">
                <a:solidFill>
                  <a:srgbClr val="002B41"/>
                </a:solidFill>
                <a:latin typeface="微软雅黑" panose="020B0503020204020204" pitchFamily="34" charset="-122"/>
                <a:ea typeface="微软雅黑" panose="020B0503020204020204" pitchFamily="34" charset="-122"/>
              </a:rPr>
              <a:t>-</a:t>
            </a:r>
            <a:r>
              <a:rPr lang="zh-CN" altLang="en-US" sz="2000" dirty="0" smtClean="0">
                <a:solidFill>
                  <a:srgbClr val="002B41"/>
                </a:solidFill>
                <a:latin typeface="微软雅黑" panose="020B0503020204020204" pitchFamily="34" charset="-122"/>
                <a:ea typeface="微软雅黑" panose="020B0503020204020204" pitchFamily="34" charset="-122"/>
              </a:rPr>
              <a:t>数据传输</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847929381"/>
              </p:ext>
            </p:extLst>
          </p:nvPr>
        </p:nvGraphicFramePr>
        <p:xfrm>
          <a:off x="3194595" y="1163805"/>
          <a:ext cx="1560286" cy="4481960"/>
        </p:xfrm>
        <a:graphic>
          <a:graphicData uri="http://schemas.openxmlformats.org/drawingml/2006/table">
            <a:tbl>
              <a:tblPr firstRow="1" bandRow="1">
                <a:tableStyleId>{22838BEF-8BB2-4498-84A7-C5851F593DF1}</a:tableStyleId>
              </a:tblPr>
              <a:tblGrid>
                <a:gridCol w="1560286">
                  <a:extLst>
                    <a:ext uri="{9D8B030D-6E8A-4147-A177-3AD203B41FA5}">
                      <a16:colId xmlns:a16="http://schemas.microsoft.com/office/drawing/2014/main" xmlns="" val="2014142108"/>
                    </a:ext>
                  </a:extLst>
                </a:gridCol>
              </a:tblGrid>
              <a:tr h="560245">
                <a:tc>
                  <a:txBody>
                    <a:bodyPr/>
                    <a:lstStyle/>
                    <a:p>
                      <a:r>
                        <a:rPr lang="zh-CN" altLang="en-US" dirty="0" smtClean="0"/>
                        <a:t>主机</a:t>
                      </a:r>
                      <a:r>
                        <a:rPr lang="en-US" altLang="zh-CN" dirty="0" smtClean="0"/>
                        <a:t>A</a:t>
                      </a:r>
                      <a:endParaRPr lang="zh-CN" altLang="en-US" dirty="0"/>
                    </a:p>
                  </a:txBody>
                  <a:tcPr/>
                </a:tc>
                <a:extLst>
                  <a:ext uri="{0D108BD9-81ED-4DB2-BD59-A6C34878D82A}">
                    <a16:rowId xmlns:a16="http://schemas.microsoft.com/office/drawing/2014/main" xmlns="" val="3529637732"/>
                  </a:ext>
                </a:extLst>
              </a:tr>
              <a:tr h="560245">
                <a:tc>
                  <a:txBody>
                    <a:bodyPr/>
                    <a:lstStyle/>
                    <a:p>
                      <a:r>
                        <a:rPr lang="zh-CN" altLang="en-US" dirty="0" smtClean="0"/>
                        <a:t>应用层</a:t>
                      </a:r>
                      <a:endParaRPr lang="zh-CN" altLang="en-US" dirty="0"/>
                    </a:p>
                  </a:txBody>
                  <a:tcPr/>
                </a:tc>
                <a:extLst>
                  <a:ext uri="{0D108BD9-81ED-4DB2-BD59-A6C34878D82A}">
                    <a16:rowId xmlns:a16="http://schemas.microsoft.com/office/drawing/2014/main" xmlns="" val="865524251"/>
                  </a:ext>
                </a:extLst>
              </a:tr>
              <a:tr h="560245">
                <a:tc>
                  <a:txBody>
                    <a:bodyPr/>
                    <a:lstStyle/>
                    <a:p>
                      <a:r>
                        <a:rPr lang="zh-CN" altLang="en-US" dirty="0" smtClean="0"/>
                        <a:t>表示层</a:t>
                      </a:r>
                      <a:endParaRPr lang="zh-CN" altLang="en-US" dirty="0"/>
                    </a:p>
                  </a:txBody>
                  <a:tcPr/>
                </a:tc>
                <a:extLst>
                  <a:ext uri="{0D108BD9-81ED-4DB2-BD59-A6C34878D82A}">
                    <a16:rowId xmlns:a16="http://schemas.microsoft.com/office/drawing/2014/main" xmlns="" val="1480284525"/>
                  </a:ext>
                </a:extLst>
              </a:tr>
              <a:tr h="560245">
                <a:tc>
                  <a:txBody>
                    <a:bodyPr/>
                    <a:lstStyle/>
                    <a:p>
                      <a:r>
                        <a:rPr lang="zh-CN" altLang="en-US" dirty="0" smtClean="0"/>
                        <a:t>会话层</a:t>
                      </a:r>
                      <a:endParaRPr lang="zh-CN" altLang="en-US" dirty="0"/>
                    </a:p>
                  </a:txBody>
                  <a:tcPr/>
                </a:tc>
                <a:extLst>
                  <a:ext uri="{0D108BD9-81ED-4DB2-BD59-A6C34878D82A}">
                    <a16:rowId xmlns:a16="http://schemas.microsoft.com/office/drawing/2014/main" xmlns="" val="1976426622"/>
                  </a:ext>
                </a:extLst>
              </a:tr>
              <a:tr h="560245">
                <a:tc>
                  <a:txBody>
                    <a:bodyPr/>
                    <a:lstStyle/>
                    <a:p>
                      <a:r>
                        <a:rPr lang="zh-CN" altLang="en-US" dirty="0" smtClean="0"/>
                        <a:t>传输层</a:t>
                      </a:r>
                      <a:endParaRPr lang="zh-CN" altLang="en-US" dirty="0"/>
                    </a:p>
                  </a:txBody>
                  <a:tcPr/>
                </a:tc>
                <a:extLst>
                  <a:ext uri="{0D108BD9-81ED-4DB2-BD59-A6C34878D82A}">
                    <a16:rowId xmlns:a16="http://schemas.microsoft.com/office/drawing/2014/main" xmlns="" val="549759817"/>
                  </a:ext>
                </a:extLst>
              </a:tr>
              <a:tr h="560245">
                <a:tc>
                  <a:txBody>
                    <a:bodyPr/>
                    <a:lstStyle/>
                    <a:p>
                      <a:r>
                        <a:rPr lang="zh-CN" altLang="en-US" dirty="0" smtClean="0"/>
                        <a:t>网络层</a:t>
                      </a:r>
                      <a:endParaRPr lang="zh-CN" altLang="en-US" dirty="0"/>
                    </a:p>
                  </a:txBody>
                  <a:tcPr/>
                </a:tc>
                <a:extLst>
                  <a:ext uri="{0D108BD9-81ED-4DB2-BD59-A6C34878D82A}">
                    <a16:rowId xmlns:a16="http://schemas.microsoft.com/office/drawing/2014/main" xmlns="" val="1318298646"/>
                  </a:ext>
                </a:extLst>
              </a:tr>
              <a:tr h="560245">
                <a:tc>
                  <a:txBody>
                    <a:bodyPr/>
                    <a:lstStyle/>
                    <a:p>
                      <a:r>
                        <a:rPr lang="zh-CN" altLang="en-US" dirty="0" smtClean="0"/>
                        <a:t>数据链路层</a:t>
                      </a:r>
                      <a:endParaRPr lang="zh-CN" altLang="en-US" dirty="0"/>
                    </a:p>
                  </a:txBody>
                  <a:tcPr/>
                </a:tc>
                <a:extLst>
                  <a:ext uri="{0D108BD9-81ED-4DB2-BD59-A6C34878D82A}">
                    <a16:rowId xmlns:a16="http://schemas.microsoft.com/office/drawing/2014/main" xmlns="" val="3051956448"/>
                  </a:ext>
                </a:extLst>
              </a:tr>
              <a:tr h="560245">
                <a:tc>
                  <a:txBody>
                    <a:bodyPr/>
                    <a:lstStyle/>
                    <a:p>
                      <a:r>
                        <a:rPr lang="zh-CN" altLang="en-US" dirty="0" smtClean="0"/>
                        <a:t>物理层</a:t>
                      </a:r>
                      <a:endParaRPr lang="zh-CN" altLang="en-US" dirty="0"/>
                    </a:p>
                  </a:txBody>
                  <a:tcPr/>
                </a:tc>
                <a:extLst>
                  <a:ext uri="{0D108BD9-81ED-4DB2-BD59-A6C34878D82A}">
                    <a16:rowId xmlns:a16="http://schemas.microsoft.com/office/drawing/2014/main" xmlns="" val="3369775660"/>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526741776"/>
              </p:ext>
            </p:extLst>
          </p:nvPr>
        </p:nvGraphicFramePr>
        <p:xfrm>
          <a:off x="6651898" y="1163805"/>
          <a:ext cx="1560286" cy="4481960"/>
        </p:xfrm>
        <a:graphic>
          <a:graphicData uri="http://schemas.openxmlformats.org/drawingml/2006/table">
            <a:tbl>
              <a:tblPr firstRow="1" bandRow="1">
                <a:tableStyleId>{22838BEF-8BB2-4498-84A7-C5851F593DF1}</a:tableStyleId>
              </a:tblPr>
              <a:tblGrid>
                <a:gridCol w="1560286">
                  <a:extLst>
                    <a:ext uri="{9D8B030D-6E8A-4147-A177-3AD203B41FA5}">
                      <a16:colId xmlns:a16="http://schemas.microsoft.com/office/drawing/2014/main" xmlns="" val="2014142108"/>
                    </a:ext>
                  </a:extLst>
                </a:gridCol>
              </a:tblGrid>
              <a:tr h="560245">
                <a:tc>
                  <a:txBody>
                    <a:bodyPr/>
                    <a:lstStyle/>
                    <a:p>
                      <a:r>
                        <a:rPr lang="zh-CN" altLang="en-US" dirty="0" smtClean="0"/>
                        <a:t>主机</a:t>
                      </a:r>
                      <a:r>
                        <a:rPr lang="en-US" altLang="zh-CN" dirty="0" smtClean="0"/>
                        <a:t>B</a:t>
                      </a:r>
                      <a:endParaRPr lang="zh-CN" altLang="en-US" dirty="0"/>
                    </a:p>
                  </a:txBody>
                  <a:tcPr/>
                </a:tc>
                <a:extLst>
                  <a:ext uri="{0D108BD9-81ED-4DB2-BD59-A6C34878D82A}">
                    <a16:rowId xmlns:a16="http://schemas.microsoft.com/office/drawing/2014/main" xmlns="" val="3529637732"/>
                  </a:ext>
                </a:extLst>
              </a:tr>
              <a:tr h="560245">
                <a:tc>
                  <a:txBody>
                    <a:bodyPr/>
                    <a:lstStyle/>
                    <a:p>
                      <a:r>
                        <a:rPr lang="zh-CN" altLang="en-US" dirty="0" smtClean="0"/>
                        <a:t>应用层</a:t>
                      </a:r>
                      <a:endParaRPr lang="zh-CN" altLang="en-US" dirty="0"/>
                    </a:p>
                  </a:txBody>
                  <a:tcPr/>
                </a:tc>
                <a:extLst>
                  <a:ext uri="{0D108BD9-81ED-4DB2-BD59-A6C34878D82A}">
                    <a16:rowId xmlns:a16="http://schemas.microsoft.com/office/drawing/2014/main" xmlns="" val="865524251"/>
                  </a:ext>
                </a:extLst>
              </a:tr>
              <a:tr h="560245">
                <a:tc>
                  <a:txBody>
                    <a:bodyPr/>
                    <a:lstStyle/>
                    <a:p>
                      <a:r>
                        <a:rPr lang="zh-CN" altLang="en-US" dirty="0" smtClean="0"/>
                        <a:t>表示层</a:t>
                      </a:r>
                      <a:endParaRPr lang="zh-CN" altLang="en-US" dirty="0"/>
                    </a:p>
                  </a:txBody>
                  <a:tcPr/>
                </a:tc>
                <a:extLst>
                  <a:ext uri="{0D108BD9-81ED-4DB2-BD59-A6C34878D82A}">
                    <a16:rowId xmlns:a16="http://schemas.microsoft.com/office/drawing/2014/main" xmlns="" val="1480284525"/>
                  </a:ext>
                </a:extLst>
              </a:tr>
              <a:tr h="560245">
                <a:tc>
                  <a:txBody>
                    <a:bodyPr/>
                    <a:lstStyle/>
                    <a:p>
                      <a:r>
                        <a:rPr lang="zh-CN" altLang="en-US" dirty="0" smtClean="0"/>
                        <a:t>会话层</a:t>
                      </a:r>
                      <a:endParaRPr lang="zh-CN" altLang="en-US" dirty="0"/>
                    </a:p>
                  </a:txBody>
                  <a:tcPr/>
                </a:tc>
                <a:extLst>
                  <a:ext uri="{0D108BD9-81ED-4DB2-BD59-A6C34878D82A}">
                    <a16:rowId xmlns:a16="http://schemas.microsoft.com/office/drawing/2014/main" xmlns="" val="1976426622"/>
                  </a:ext>
                </a:extLst>
              </a:tr>
              <a:tr h="560245">
                <a:tc>
                  <a:txBody>
                    <a:bodyPr/>
                    <a:lstStyle/>
                    <a:p>
                      <a:r>
                        <a:rPr lang="zh-CN" altLang="en-US" dirty="0" smtClean="0"/>
                        <a:t>传输层</a:t>
                      </a:r>
                      <a:endParaRPr lang="zh-CN" altLang="en-US" dirty="0"/>
                    </a:p>
                  </a:txBody>
                  <a:tcPr/>
                </a:tc>
                <a:extLst>
                  <a:ext uri="{0D108BD9-81ED-4DB2-BD59-A6C34878D82A}">
                    <a16:rowId xmlns:a16="http://schemas.microsoft.com/office/drawing/2014/main" xmlns="" val="549759817"/>
                  </a:ext>
                </a:extLst>
              </a:tr>
              <a:tr h="560245">
                <a:tc>
                  <a:txBody>
                    <a:bodyPr/>
                    <a:lstStyle/>
                    <a:p>
                      <a:r>
                        <a:rPr lang="zh-CN" altLang="en-US" dirty="0" smtClean="0"/>
                        <a:t>网络层</a:t>
                      </a:r>
                      <a:endParaRPr lang="zh-CN" altLang="en-US" dirty="0"/>
                    </a:p>
                  </a:txBody>
                  <a:tcPr/>
                </a:tc>
                <a:extLst>
                  <a:ext uri="{0D108BD9-81ED-4DB2-BD59-A6C34878D82A}">
                    <a16:rowId xmlns:a16="http://schemas.microsoft.com/office/drawing/2014/main" xmlns="" val="1318298646"/>
                  </a:ext>
                </a:extLst>
              </a:tr>
              <a:tr h="560245">
                <a:tc>
                  <a:txBody>
                    <a:bodyPr/>
                    <a:lstStyle/>
                    <a:p>
                      <a:r>
                        <a:rPr lang="zh-CN" altLang="en-US" dirty="0" smtClean="0"/>
                        <a:t>数据链路层</a:t>
                      </a:r>
                      <a:endParaRPr lang="zh-CN" altLang="en-US" dirty="0"/>
                    </a:p>
                  </a:txBody>
                  <a:tcPr/>
                </a:tc>
                <a:extLst>
                  <a:ext uri="{0D108BD9-81ED-4DB2-BD59-A6C34878D82A}">
                    <a16:rowId xmlns:a16="http://schemas.microsoft.com/office/drawing/2014/main" xmlns="" val="3051956448"/>
                  </a:ext>
                </a:extLst>
              </a:tr>
              <a:tr h="560245">
                <a:tc>
                  <a:txBody>
                    <a:bodyPr/>
                    <a:lstStyle/>
                    <a:p>
                      <a:r>
                        <a:rPr lang="zh-CN" altLang="en-US" dirty="0" smtClean="0"/>
                        <a:t>物理层</a:t>
                      </a:r>
                      <a:endParaRPr lang="zh-CN" altLang="en-US" dirty="0"/>
                    </a:p>
                  </a:txBody>
                  <a:tcPr/>
                </a:tc>
                <a:extLst>
                  <a:ext uri="{0D108BD9-81ED-4DB2-BD59-A6C34878D82A}">
                    <a16:rowId xmlns:a16="http://schemas.microsoft.com/office/drawing/2014/main" xmlns="" val="3369775660"/>
                  </a:ext>
                </a:extLst>
              </a:tr>
            </a:tbl>
          </a:graphicData>
        </a:graphic>
      </p:graphicFrame>
      <p:sp>
        <p:nvSpPr>
          <p:cNvPr id="6" name="下箭头 5"/>
          <p:cNvSpPr/>
          <p:nvPr/>
        </p:nvSpPr>
        <p:spPr>
          <a:xfrm>
            <a:off x="2690949" y="1894114"/>
            <a:ext cx="365208" cy="30738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8313296" y="1894114"/>
            <a:ext cx="365208" cy="30738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上箭头 7"/>
          <p:cNvSpPr/>
          <p:nvPr/>
        </p:nvSpPr>
        <p:spPr>
          <a:xfrm>
            <a:off x="4855993" y="1894114"/>
            <a:ext cx="395276" cy="307384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上箭头 10"/>
          <p:cNvSpPr/>
          <p:nvPr/>
        </p:nvSpPr>
        <p:spPr>
          <a:xfrm>
            <a:off x="6135936" y="1867864"/>
            <a:ext cx="395276" cy="307384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右箭头 11"/>
          <p:cNvSpPr/>
          <p:nvPr/>
        </p:nvSpPr>
        <p:spPr>
          <a:xfrm>
            <a:off x="5053631" y="5421086"/>
            <a:ext cx="1279943" cy="22467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380224" y="3220118"/>
            <a:ext cx="646331" cy="369332"/>
          </a:xfrm>
          <a:prstGeom prst="rect">
            <a:avLst/>
          </a:prstGeom>
          <a:noFill/>
        </p:spPr>
        <p:txBody>
          <a:bodyPr wrap="none" rtlCol="0">
            <a:spAutoFit/>
          </a:bodyPr>
          <a:lstStyle/>
          <a:p>
            <a:r>
              <a:rPr lang="zh-CN" altLang="en-US" dirty="0"/>
              <a:t>接受</a:t>
            </a:r>
          </a:p>
        </p:txBody>
      </p:sp>
      <p:sp>
        <p:nvSpPr>
          <p:cNvPr id="14" name="文本框 13"/>
          <p:cNvSpPr txBox="1"/>
          <p:nvPr/>
        </p:nvSpPr>
        <p:spPr>
          <a:xfrm>
            <a:off x="2220687" y="3404784"/>
            <a:ext cx="341308" cy="646331"/>
          </a:xfrm>
          <a:prstGeom prst="rect">
            <a:avLst/>
          </a:prstGeom>
          <a:noFill/>
        </p:spPr>
        <p:txBody>
          <a:bodyPr wrap="square" rtlCol="0">
            <a:spAutoFit/>
          </a:bodyPr>
          <a:lstStyle/>
          <a:p>
            <a:r>
              <a:rPr lang="zh-CN" altLang="en-US" dirty="0" smtClean="0"/>
              <a:t>发送</a:t>
            </a:r>
            <a:endParaRPr lang="zh-CN" altLang="en-US" dirty="0"/>
          </a:p>
        </p:txBody>
      </p:sp>
      <p:sp>
        <p:nvSpPr>
          <p:cNvPr id="16" name="文本框 15"/>
          <p:cNvSpPr txBox="1"/>
          <p:nvPr/>
        </p:nvSpPr>
        <p:spPr>
          <a:xfrm>
            <a:off x="8779616" y="3404783"/>
            <a:ext cx="341308" cy="646331"/>
          </a:xfrm>
          <a:prstGeom prst="rect">
            <a:avLst/>
          </a:prstGeom>
          <a:noFill/>
        </p:spPr>
        <p:txBody>
          <a:bodyPr wrap="square" rtlCol="0">
            <a:spAutoFit/>
          </a:bodyPr>
          <a:lstStyle/>
          <a:p>
            <a:r>
              <a:rPr lang="zh-CN" altLang="en-US" dirty="0" smtClean="0"/>
              <a:t>发送</a:t>
            </a:r>
            <a:endParaRPr lang="zh-CN" altLang="en-US" dirty="0"/>
          </a:p>
        </p:txBody>
      </p:sp>
      <p:sp>
        <p:nvSpPr>
          <p:cNvPr id="15" name="文本框 14"/>
          <p:cNvSpPr txBox="1"/>
          <p:nvPr/>
        </p:nvSpPr>
        <p:spPr>
          <a:xfrm>
            <a:off x="5221971" y="5672857"/>
            <a:ext cx="1107996" cy="369332"/>
          </a:xfrm>
          <a:prstGeom prst="rect">
            <a:avLst/>
          </a:prstGeom>
          <a:noFill/>
        </p:spPr>
        <p:txBody>
          <a:bodyPr wrap="none" rtlCol="0">
            <a:spAutoFit/>
          </a:bodyPr>
          <a:lstStyle/>
          <a:p>
            <a:r>
              <a:rPr lang="zh-CN" altLang="en-US" dirty="0" smtClean="0"/>
              <a:t>物理连接</a:t>
            </a:r>
            <a:endParaRPr lang="zh-CN" altLang="en-US" dirty="0"/>
          </a:p>
        </p:txBody>
      </p:sp>
    </p:spTree>
    <p:extLst>
      <p:ext uri="{BB962C8B-B14F-4D97-AF65-F5344CB8AC3E}">
        <p14:creationId xmlns:p14="http://schemas.microsoft.com/office/powerpoint/2010/main" val="4158988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1502784" cy="400110"/>
          </a:xfrm>
          <a:prstGeom prst="rect">
            <a:avLst/>
          </a:prstGeom>
          <a:noFill/>
        </p:spPr>
        <p:txBody>
          <a:bodyPr wrap="none" rtlCol="0">
            <a:spAutoFit/>
          </a:bodyPr>
          <a:lstStyle/>
          <a:p>
            <a:r>
              <a:rPr lang="en-US" altLang="zh-CN" sz="2000" dirty="0" smtClean="0">
                <a:solidFill>
                  <a:srgbClr val="002B41"/>
                </a:solidFill>
                <a:latin typeface="微软雅黑" panose="020B0503020204020204" pitchFamily="34" charset="-122"/>
                <a:ea typeface="微软雅黑" panose="020B0503020204020204" pitchFamily="34" charset="-122"/>
              </a:rPr>
              <a:t>TCP/IP</a:t>
            </a:r>
            <a:r>
              <a:rPr lang="zh-CN" altLang="en-US" sz="2000" dirty="0" smtClean="0">
                <a:solidFill>
                  <a:srgbClr val="002B41"/>
                </a:solidFill>
                <a:latin typeface="微软雅黑" panose="020B0503020204020204" pitchFamily="34" charset="-122"/>
                <a:ea typeface="微软雅黑" panose="020B0503020204020204" pitchFamily="34" charset="-122"/>
              </a:rPr>
              <a:t>模型</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144855823"/>
              </p:ext>
            </p:extLst>
          </p:nvPr>
        </p:nvGraphicFramePr>
        <p:xfrm>
          <a:off x="1408050" y="1764696"/>
          <a:ext cx="1560286" cy="2240980"/>
        </p:xfrm>
        <a:graphic>
          <a:graphicData uri="http://schemas.openxmlformats.org/drawingml/2006/table">
            <a:tbl>
              <a:tblPr firstRow="1" bandRow="1">
                <a:tableStyleId>{22838BEF-8BB2-4498-84A7-C5851F593DF1}</a:tableStyleId>
              </a:tblPr>
              <a:tblGrid>
                <a:gridCol w="1560286">
                  <a:extLst>
                    <a:ext uri="{9D8B030D-6E8A-4147-A177-3AD203B41FA5}">
                      <a16:colId xmlns:a16="http://schemas.microsoft.com/office/drawing/2014/main" xmlns="" val="2014142108"/>
                    </a:ext>
                  </a:extLst>
                </a:gridCol>
              </a:tblGrid>
              <a:tr h="560245">
                <a:tc>
                  <a:txBody>
                    <a:bodyPr/>
                    <a:lstStyle/>
                    <a:p>
                      <a:r>
                        <a:rPr lang="zh-CN" altLang="en-US" dirty="0" smtClean="0"/>
                        <a:t>应用层</a:t>
                      </a:r>
                      <a:endParaRPr lang="zh-CN" altLang="en-US" dirty="0"/>
                    </a:p>
                  </a:txBody>
                  <a:tcPr/>
                </a:tc>
                <a:extLst>
                  <a:ext uri="{0D108BD9-81ED-4DB2-BD59-A6C34878D82A}">
                    <a16:rowId xmlns:a16="http://schemas.microsoft.com/office/drawing/2014/main" xmlns="" val="865524251"/>
                  </a:ext>
                </a:extLst>
              </a:tr>
              <a:tr h="560245">
                <a:tc>
                  <a:txBody>
                    <a:bodyPr/>
                    <a:lstStyle/>
                    <a:p>
                      <a:r>
                        <a:rPr lang="zh-CN" altLang="en-US" dirty="0" smtClean="0"/>
                        <a:t>传输层</a:t>
                      </a:r>
                      <a:endParaRPr lang="zh-CN" altLang="en-US" dirty="0"/>
                    </a:p>
                  </a:txBody>
                  <a:tcPr/>
                </a:tc>
                <a:extLst>
                  <a:ext uri="{0D108BD9-81ED-4DB2-BD59-A6C34878D82A}">
                    <a16:rowId xmlns:a16="http://schemas.microsoft.com/office/drawing/2014/main" xmlns="" val="549759817"/>
                  </a:ext>
                </a:extLst>
              </a:tr>
              <a:tr h="560245">
                <a:tc>
                  <a:txBody>
                    <a:bodyPr/>
                    <a:lstStyle/>
                    <a:p>
                      <a:r>
                        <a:rPr lang="zh-CN" altLang="en-US" dirty="0" smtClean="0"/>
                        <a:t>网络层</a:t>
                      </a:r>
                      <a:endParaRPr lang="zh-CN" altLang="en-US" dirty="0"/>
                    </a:p>
                  </a:txBody>
                  <a:tcPr/>
                </a:tc>
                <a:extLst>
                  <a:ext uri="{0D108BD9-81ED-4DB2-BD59-A6C34878D82A}">
                    <a16:rowId xmlns:a16="http://schemas.microsoft.com/office/drawing/2014/main" xmlns="" val="1318298646"/>
                  </a:ext>
                </a:extLst>
              </a:tr>
              <a:tr h="560245">
                <a:tc>
                  <a:txBody>
                    <a:bodyPr/>
                    <a:lstStyle/>
                    <a:p>
                      <a:r>
                        <a:rPr lang="zh-CN" altLang="en-US" dirty="0" smtClean="0"/>
                        <a:t>网络接口层</a:t>
                      </a:r>
                      <a:endParaRPr lang="zh-CN" altLang="en-US" dirty="0"/>
                    </a:p>
                  </a:txBody>
                  <a:tcPr/>
                </a:tc>
                <a:extLst>
                  <a:ext uri="{0D108BD9-81ED-4DB2-BD59-A6C34878D82A}">
                    <a16:rowId xmlns:a16="http://schemas.microsoft.com/office/drawing/2014/main" xmlns="" val="3051956448"/>
                  </a:ext>
                </a:extLst>
              </a:tr>
            </a:tbl>
          </a:graphicData>
        </a:graphic>
      </p:graphicFrame>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953" y="818866"/>
            <a:ext cx="7423781" cy="4445466"/>
          </a:xfrm>
          <a:prstGeom prst="rect">
            <a:avLst/>
          </a:prstGeom>
        </p:spPr>
      </p:pic>
      <p:sp>
        <p:nvSpPr>
          <p:cNvPr id="9" name="文本框 8"/>
          <p:cNvSpPr txBox="1"/>
          <p:nvPr/>
        </p:nvSpPr>
        <p:spPr>
          <a:xfrm>
            <a:off x="6088151" y="5747657"/>
            <a:ext cx="3181384" cy="369332"/>
          </a:xfrm>
          <a:prstGeom prst="rect">
            <a:avLst/>
          </a:prstGeom>
          <a:noFill/>
        </p:spPr>
        <p:txBody>
          <a:bodyPr wrap="none" rtlCol="0">
            <a:spAutoFit/>
          </a:bodyPr>
          <a:lstStyle/>
          <a:p>
            <a:r>
              <a:rPr lang="en-US" altLang="zh-CN" dirty="0" smtClean="0"/>
              <a:t>TCP/IP</a:t>
            </a:r>
            <a:r>
              <a:rPr lang="zh-CN" altLang="en-US" dirty="0" smtClean="0"/>
              <a:t>四层模型与</a:t>
            </a:r>
            <a:r>
              <a:rPr lang="en-US" altLang="zh-CN" dirty="0" smtClean="0"/>
              <a:t>OSI</a:t>
            </a:r>
            <a:r>
              <a:rPr lang="zh-CN" altLang="en-US" dirty="0" smtClean="0"/>
              <a:t>对应关系</a:t>
            </a:r>
            <a:endParaRPr lang="zh-CN" altLang="en-US" dirty="0"/>
          </a:p>
        </p:txBody>
      </p:sp>
      <p:sp>
        <p:nvSpPr>
          <p:cNvPr id="3" name="文本框 2"/>
          <p:cNvSpPr txBox="1"/>
          <p:nvPr/>
        </p:nvSpPr>
        <p:spPr>
          <a:xfrm>
            <a:off x="1299480" y="4366053"/>
            <a:ext cx="1711431" cy="369332"/>
          </a:xfrm>
          <a:prstGeom prst="rect">
            <a:avLst/>
          </a:prstGeom>
          <a:noFill/>
        </p:spPr>
        <p:txBody>
          <a:bodyPr wrap="none" rtlCol="0">
            <a:spAutoFit/>
          </a:bodyPr>
          <a:lstStyle/>
          <a:p>
            <a:r>
              <a:rPr lang="en-US" altLang="zh-CN" dirty="0" smtClean="0"/>
              <a:t>TCP/IP</a:t>
            </a:r>
            <a:r>
              <a:rPr lang="zh-CN" altLang="en-US" dirty="0" smtClean="0"/>
              <a:t>四层模型</a:t>
            </a:r>
            <a:endParaRPr lang="zh-CN" altLang="en-US" dirty="0"/>
          </a:p>
        </p:txBody>
      </p:sp>
    </p:spTree>
    <p:extLst>
      <p:ext uri="{BB962C8B-B14F-4D97-AF65-F5344CB8AC3E}">
        <p14:creationId xmlns:p14="http://schemas.microsoft.com/office/powerpoint/2010/main" val="354593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smtClean="0">
                <a:solidFill>
                  <a:schemeClr val="bg1">
                    <a:lumMod val="95000"/>
                  </a:schemeClr>
                </a:solidFill>
                <a:latin typeface="微软雅黑" panose="020B0503020204020204" pitchFamily="34" charset="-122"/>
                <a:ea typeface="微软雅黑" panose="020B0503020204020204" pitchFamily="34" charset="-122"/>
              </a:rPr>
              <a:t>第二部分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4775"/>
          </a:xfrm>
          <a:prstGeom prst="rect">
            <a:avLst/>
          </a:prstGeom>
          <a:noFill/>
          <a:effectLst/>
        </p:spPr>
        <p:txBody>
          <a:bodyPr wrap="square" rtlCol="0">
            <a:spAutoFit/>
          </a:bodyPr>
          <a:lstStyle/>
          <a:p>
            <a:pPr algn="ct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经典通信过程</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548088" y="202737"/>
            <a:ext cx="2236510"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经典通信过程概览</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088" y="602847"/>
            <a:ext cx="10058400" cy="6094207"/>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7455</TotalTime>
  <Words>862</Words>
  <Application>Microsoft Office PowerPoint</Application>
  <PresentationFormat>宽屏</PresentationFormat>
  <Paragraphs>167</Paragraphs>
  <Slides>27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宋体</vt:lpstr>
      <vt:lpstr>微软雅黑</vt:lpstr>
      <vt:lpstr>Arial</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简洁几何</dc:title>
  <dc:creator>第一PPT</dc:creator>
  <cp:keywords>www.1ppt.com</cp:keywords>
  <dc:description>http://www.ypppt.com/</dc:description>
  <cp:lastModifiedBy>鲁天松</cp:lastModifiedBy>
  <cp:revision>122</cp:revision>
  <dcterms:created xsi:type="dcterms:W3CDTF">2016-12-09T01:44:00Z</dcterms:created>
  <dcterms:modified xsi:type="dcterms:W3CDTF">2018-10-25T03:56:47Z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