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256" r:id="rId2"/>
    <p:sldId id="257" r:id="rId3"/>
    <p:sldId id="311" r:id="rId4"/>
    <p:sldId id="313" r:id="rId5"/>
    <p:sldId id="353" r:id="rId6"/>
    <p:sldId id="354" r:id="rId7"/>
    <p:sldId id="347" r:id="rId8"/>
    <p:sldId id="348" r:id="rId9"/>
    <p:sldId id="328" r:id="rId10"/>
    <p:sldId id="370" r:id="rId11"/>
    <p:sldId id="371" r:id="rId12"/>
    <p:sldId id="355" r:id="rId13"/>
    <p:sldId id="352" r:id="rId14"/>
    <p:sldId id="356" r:id="rId15"/>
    <p:sldId id="332" r:id="rId16"/>
    <p:sldId id="334" r:id="rId17"/>
    <p:sldId id="351" r:id="rId18"/>
    <p:sldId id="335" r:id="rId19"/>
    <p:sldId id="373" r:id="rId20"/>
    <p:sldId id="375" r:id="rId21"/>
    <p:sldId id="374" r:id="rId22"/>
    <p:sldId id="357" r:id="rId23"/>
    <p:sldId id="358" r:id="rId24"/>
    <p:sldId id="369" r:id="rId25"/>
    <p:sldId id="341" r:id="rId26"/>
    <p:sldId id="372" r:id="rId27"/>
    <p:sldId id="345" r:id="rId28"/>
    <p:sldId id="346" r:id="rId29"/>
    <p:sldId id="359" r:id="rId30"/>
    <p:sldId id="361" r:id="rId31"/>
    <p:sldId id="364" r:id="rId32"/>
    <p:sldId id="368" r:id="rId33"/>
    <p:sldId id="362" r:id="rId34"/>
    <p:sldId id="363" r:id="rId35"/>
    <p:sldId id="376" r:id="rId36"/>
    <p:sldId id="365" r:id="rId37"/>
    <p:sldId id="366" r:id="rId38"/>
    <p:sldId id="367" r:id="rId39"/>
    <p:sldId id="279"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B41"/>
    <a:srgbClr val="F1F1F1"/>
    <a:srgbClr val="ED4022"/>
    <a:srgbClr val="1B2F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2" autoAdjust="0"/>
    <p:restoredTop sz="67013" autoAdjust="0"/>
  </p:normalViewPr>
  <p:slideViewPr>
    <p:cSldViewPr snapToGrid="0" showGuides="1">
      <p:cViewPr varScale="1">
        <p:scale>
          <a:sx n="78" d="100"/>
          <a:sy n="78" d="100"/>
        </p:scale>
        <p:origin x="1752" y="102"/>
      </p:cViewPr>
      <p:guideLst>
        <p:guide orient="horz" pos="2160"/>
        <p:guide pos="3840"/>
      </p:guideLst>
    </p:cSldViewPr>
  </p:slideViewPr>
  <p:notesTextViewPr>
    <p:cViewPr>
      <p:scale>
        <a:sx n="3" d="2"/>
        <a:sy n="3" d="2"/>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9EEDEB-74DD-4590-ADB0-3BDFBC7AA6C1}" type="datetimeFigureOut">
              <a:rPr lang="zh-CN" altLang="en-US" smtClean="0"/>
              <a:t>2020/7/22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5043DD-9C8A-432D-8FD9-15B0804A3EB1}" type="slidenum">
              <a:rPr lang="zh-CN" altLang="en-US" smtClean="0"/>
              <a:t>‹#›</a:t>
            </a:fld>
            <a:endParaRPr lang="zh-CN" altLang="en-US"/>
          </a:p>
        </p:txBody>
      </p:sp>
    </p:spTree>
    <p:extLst>
      <p:ext uri="{BB962C8B-B14F-4D97-AF65-F5344CB8AC3E}">
        <p14:creationId xmlns:p14="http://schemas.microsoft.com/office/powerpoint/2010/main" val="24265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blog.csdn.net/u010412301/article/details/78410933"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ervicecomb.apache.org/cn/docs/distributed-transactions-saga-implementation/"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5043DD-9C8A-432D-8FD9-15B0804A3EB1}" type="slidenum">
              <a:rPr lang="zh-CN" altLang="en-US" smtClean="0"/>
              <a:t>1</a:t>
            </a:fld>
            <a:endParaRPr lang="zh-CN" altLang="en-US"/>
          </a:p>
        </p:txBody>
      </p:sp>
    </p:spTree>
    <p:extLst>
      <p:ext uri="{BB962C8B-B14F-4D97-AF65-F5344CB8AC3E}">
        <p14:creationId xmlns:p14="http://schemas.microsoft.com/office/powerpoint/2010/main" val="2072450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195043DD-9C8A-432D-8FD9-15B0804A3EB1}" type="slidenum">
              <a:rPr lang="zh-CN" altLang="en-US" smtClean="0"/>
              <a:t>11</a:t>
            </a:fld>
            <a:endParaRPr lang="zh-CN" altLang="en-US"/>
          </a:p>
        </p:txBody>
      </p:sp>
    </p:spTree>
    <p:extLst>
      <p:ext uri="{BB962C8B-B14F-4D97-AF65-F5344CB8AC3E}">
        <p14:creationId xmlns:p14="http://schemas.microsoft.com/office/powerpoint/2010/main" val="370037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5043DD-9C8A-432D-8FD9-15B0804A3EB1}" type="slidenum">
              <a:rPr lang="zh-CN" altLang="en-US" smtClean="0"/>
              <a:t>12</a:t>
            </a:fld>
            <a:endParaRPr lang="zh-CN" altLang="en-US"/>
          </a:p>
        </p:txBody>
      </p:sp>
    </p:spTree>
    <p:extLst>
      <p:ext uri="{BB962C8B-B14F-4D97-AF65-F5344CB8AC3E}">
        <p14:creationId xmlns:p14="http://schemas.microsoft.com/office/powerpoint/2010/main" val="1899076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a:p>
            <a:endParaRPr lang="en-US" altLang="zh-CN" dirty="0" smtClean="0"/>
          </a:p>
        </p:txBody>
      </p:sp>
      <p:sp>
        <p:nvSpPr>
          <p:cNvPr id="4" name="灯片编号占位符 3"/>
          <p:cNvSpPr>
            <a:spLocks noGrp="1"/>
          </p:cNvSpPr>
          <p:nvPr>
            <p:ph type="sldNum" sz="quarter" idx="10"/>
          </p:nvPr>
        </p:nvSpPr>
        <p:spPr/>
        <p:txBody>
          <a:bodyPr/>
          <a:lstStyle/>
          <a:p>
            <a:fld id="{195043DD-9C8A-432D-8FD9-15B0804A3EB1}" type="slidenum">
              <a:rPr lang="zh-CN" altLang="en-US" smtClean="0"/>
              <a:t>13</a:t>
            </a:fld>
            <a:endParaRPr lang="zh-CN" altLang="en-US"/>
          </a:p>
        </p:txBody>
      </p:sp>
    </p:spTree>
    <p:extLst>
      <p:ext uri="{BB962C8B-B14F-4D97-AF65-F5344CB8AC3E}">
        <p14:creationId xmlns:p14="http://schemas.microsoft.com/office/powerpoint/2010/main" val="3737682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195043DD-9C8A-432D-8FD9-15B0804A3EB1}" type="slidenum">
              <a:rPr lang="zh-CN" altLang="en-US" smtClean="0"/>
              <a:t>14</a:t>
            </a:fld>
            <a:endParaRPr lang="zh-CN" altLang="en-US"/>
          </a:p>
        </p:txBody>
      </p:sp>
    </p:spTree>
    <p:extLst>
      <p:ext uri="{BB962C8B-B14F-4D97-AF65-F5344CB8AC3E}">
        <p14:creationId xmlns:p14="http://schemas.microsoft.com/office/powerpoint/2010/main" val="7051673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加缓存后会出现哪些数据一致性</a:t>
            </a:r>
            <a:r>
              <a:rPr lang="zh-CN" altLang="en-US" dirty="0" smtClean="0"/>
              <a:t>问题</a:t>
            </a:r>
            <a:endParaRPr lang="en-US" altLang="zh-CN" dirty="0" smtClean="0"/>
          </a:p>
        </p:txBody>
      </p:sp>
      <p:sp>
        <p:nvSpPr>
          <p:cNvPr id="4" name="灯片编号占位符 3"/>
          <p:cNvSpPr>
            <a:spLocks noGrp="1"/>
          </p:cNvSpPr>
          <p:nvPr>
            <p:ph type="sldNum" sz="quarter" idx="10"/>
          </p:nvPr>
        </p:nvSpPr>
        <p:spPr/>
        <p:txBody>
          <a:bodyPr/>
          <a:lstStyle/>
          <a:p>
            <a:fld id="{195043DD-9C8A-432D-8FD9-15B0804A3EB1}" type="slidenum">
              <a:rPr lang="zh-CN" altLang="en-US" smtClean="0"/>
              <a:t>15</a:t>
            </a:fld>
            <a:endParaRPr lang="zh-CN" altLang="en-US"/>
          </a:p>
        </p:txBody>
      </p:sp>
    </p:spTree>
    <p:extLst>
      <p:ext uri="{BB962C8B-B14F-4D97-AF65-F5344CB8AC3E}">
        <p14:creationId xmlns:p14="http://schemas.microsoft.com/office/powerpoint/2010/main" val="18180218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原子性：</a:t>
            </a:r>
            <a:r>
              <a:rPr lang="en-US" altLang="zh-CN" sz="1200" b="0" i="0" kern="1200" dirty="0" err="1">
                <a:solidFill>
                  <a:schemeClr val="tx1"/>
                </a:solidFill>
                <a:effectLst/>
                <a:latin typeface="+mn-lt"/>
                <a:ea typeface="+mn-ea"/>
                <a:cs typeface="+mn-cs"/>
              </a:rPr>
              <a:t>redis</a:t>
            </a:r>
            <a:r>
              <a:rPr lang="zh-CN" altLang="en-US" sz="1200" b="0" i="0" kern="1200" dirty="0">
                <a:solidFill>
                  <a:schemeClr val="tx1"/>
                </a:solidFill>
                <a:effectLst/>
                <a:latin typeface="+mn-lt"/>
                <a:ea typeface="+mn-ea"/>
                <a:cs typeface="+mn-cs"/>
              </a:rPr>
              <a:t>提供了一种“将多个命令打包， 然后一次性、按顺序地执行”的机制， 并且事务在执行的期间不会主动中断。</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95043DD-9C8A-432D-8FD9-15B0804A3EB1}" type="slidenum">
              <a:rPr lang="zh-CN" altLang="en-US" smtClean="0"/>
              <a:t>16</a:t>
            </a:fld>
            <a:endParaRPr lang="zh-CN" altLang="en-US"/>
          </a:p>
        </p:txBody>
      </p:sp>
    </p:spTree>
    <p:extLst>
      <p:ext uri="{BB962C8B-B14F-4D97-AF65-F5344CB8AC3E}">
        <p14:creationId xmlns:p14="http://schemas.microsoft.com/office/powerpoint/2010/main" val="464118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r>
              <a:rPr lang="zh-CN" altLang="en-US" sz="1200" b="0" i="0" kern="1200" dirty="0" smtClean="0">
                <a:solidFill>
                  <a:schemeClr val="tx1"/>
                </a:solidFill>
                <a:effectLst/>
                <a:latin typeface="+mn-lt"/>
                <a:ea typeface="+mn-ea"/>
                <a:cs typeface="+mn-cs"/>
              </a:rPr>
              <a:t>最差的情况就是在超时时间内数据存在不一致</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增加了写请求的耗时</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缓存击穿</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非要做到强一致性，可以使用分布式事务</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195043DD-9C8A-432D-8FD9-15B0804A3EB1}" type="slidenum">
              <a:rPr lang="zh-CN" altLang="en-US" smtClean="0"/>
              <a:t>17</a:t>
            </a:fld>
            <a:endParaRPr lang="zh-CN" altLang="en-US"/>
          </a:p>
        </p:txBody>
      </p:sp>
    </p:spTree>
    <p:extLst>
      <p:ext uri="{BB962C8B-B14F-4D97-AF65-F5344CB8AC3E}">
        <p14:creationId xmlns:p14="http://schemas.microsoft.com/office/powerpoint/2010/main" val="36055541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195043DD-9C8A-432D-8FD9-15B0804A3EB1}" type="slidenum">
              <a:rPr lang="zh-CN" altLang="en-US" smtClean="0"/>
              <a:t>18</a:t>
            </a:fld>
            <a:endParaRPr lang="zh-CN" altLang="en-US"/>
          </a:p>
        </p:txBody>
      </p:sp>
    </p:spTree>
    <p:extLst>
      <p:ext uri="{BB962C8B-B14F-4D97-AF65-F5344CB8AC3E}">
        <p14:creationId xmlns:p14="http://schemas.microsoft.com/office/powerpoint/2010/main" val="29313415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半</a:t>
            </a:r>
            <a:r>
              <a:rPr lang="zh-CN" altLang="en-US" sz="1200" b="0" i="0" kern="1200" dirty="0">
                <a:solidFill>
                  <a:schemeClr val="tx1"/>
                </a:solidFill>
                <a:effectLst/>
                <a:latin typeface="+mn-lt"/>
                <a:ea typeface="+mn-ea"/>
                <a:cs typeface="+mn-cs"/>
              </a:rPr>
              <a:t>同步复制</a:t>
            </a:r>
            <a:r>
              <a:rPr lang="zh-CN" altLang="en-US" sz="1200" b="0" i="0" kern="1200" dirty="0" smtClean="0">
                <a:solidFill>
                  <a:schemeClr val="tx1"/>
                </a:solidFill>
                <a:effectLst/>
                <a:latin typeface="+mn-lt"/>
                <a:ea typeface="+mn-ea"/>
                <a:cs typeface="+mn-cs"/>
              </a:rPr>
              <a:t>：好处</a:t>
            </a:r>
            <a:r>
              <a:rPr lang="zh-CN" altLang="en-US" sz="1200" b="0" i="0" kern="1200" dirty="0">
                <a:solidFill>
                  <a:schemeClr val="tx1"/>
                </a:solidFill>
                <a:effectLst/>
                <a:latin typeface="+mn-lt"/>
                <a:ea typeface="+mn-ea"/>
                <a:cs typeface="+mn-cs"/>
              </a:rPr>
              <a:t>就是即使主库挂掉，我也能在另外一台从库中找到数据进行恢复，提升了</a:t>
            </a:r>
            <a:r>
              <a:rPr lang="zh-CN" altLang="en-US" sz="1200" b="0" i="0" kern="1200" dirty="0" smtClean="0">
                <a:solidFill>
                  <a:schemeClr val="tx1"/>
                </a:solidFill>
                <a:effectLst/>
                <a:latin typeface="+mn-lt"/>
                <a:ea typeface="+mn-ea"/>
                <a:cs typeface="+mn-cs"/>
              </a:rPr>
              <a:t>数据一致性</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95043DD-9C8A-432D-8FD9-15B0804A3EB1}" type="slidenum">
              <a:rPr lang="zh-CN" altLang="en-US" smtClean="0"/>
              <a:t>19</a:t>
            </a:fld>
            <a:endParaRPr lang="zh-CN" altLang="en-US"/>
          </a:p>
        </p:txBody>
      </p:sp>
    </p:spTree>
    <p:extLst>
      <p:ext uri="{BB962C8B-B14F-4D97-AF65-F5344CB8AC3E}">
        <p14:creationId xmlns:p14="http://schemas.microsoft.com/office/powerpoint/2010/main" val="19031539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95043DD-9C8A-432D-8FD9-15B0804A3EB1}" type="slidenum">
              <a:rPr lang="zh-CN" altLang="en-US" smtClean="0"/>
              <a:t>20</a:t>
            </a:fld>
            <a:endParaRPr lang="zh-CN" altLang="en-US"/>
          </a:p>
        </p:txBody>
      </p:sp>
    </p:spTree>
    <p:extLst>
      <p:ext uri="{BB962C8B-B14F-4D97-AF65-F5344CB8AC3E}">
        <p14:creationId xmlns:p14="http://schemas.microsoft.com/office/powerpoint/2010/main" val="92647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5043DD-9C8A-432D-8FD9-15B0804A3EB1}" type="slidenum">
              <a:rPr lang="zh-CN" altLang="en-US" smtClean="0"/>
              <a:t>2</a:t>
            </a:fld>
            <a:endParaRPr lang="zh-CN" altLang="en-US"/>
          </a:p>
        </p:txBody>
      </p:sp>
    </p:spTree>
    <p:extLst>
      <p:ext uri="{BB962C8B-B14F-4D97-AF65-F5344CB8AC3E}">
        <p14:creationId xmlns:p14="http://schemas.microsoft.com/office/powerpoint/2010/main" val="1588090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普通主从</a:t>
            </a:r>
            <a:r>
              <a:rPr lang="zh-CN" altLang="en-US" sz="1200" b="0" i="0" kern="1200" dirty="0" smtClean="0">
                <a:solidFill>
                  <a:schemeClr val="tx1"/>
                </a:solidFill>
                <a:effectLst/>
                <a:latin typeface="+mn-lt"/>
                <a:ea typeface="+mn-ea"/>
                <a:cs typeface="+mn-cs"/>
              </a:rPr>
              <a:t>、哨兵</a:t>
            </a:r>
            <a:r>
              <a:rPr lang="zh-CN" altLang="en-US" sz="1200" b="0" i="0" kern="1200" dirty="0">
                <a:solidFill>
                  <a:schemeClr val="tx1"/>
                </a:solidFill>
                <a:effectLst/>
                <a:latin typeface="+mn-lt"/>
                <a:ea typeface="+mn-ea"/>
                <a:cs typeface="+mn-cs"/>
              </a:rPr>
              <a:t>主从：提供冗余高</a:t>
            </a:r>
            <a:r>
              <a:rPr lang="zh-CN" altLang="en-US" sz="1200" b="0" i="0" kern="1200" dirty="0" smtClean="0">
                <a:solidFill>
                  <a:schemeClr val="tx1"/>
                </a:solidFill>
                <a:effectLst/>
                <a:latin typeface="+mn-lt"/>
                <a:ea typeface="+mn-ea"/>
                <a:cs typeface="+mn-cs"/>
              </a:rPr>
              <a:t>可用</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普通主从问题：当</a:t>
            </a:r>
            <a:r>
              <a:rPr lang="en-US" altLang="zh-CN" sz="1200" b="0" i="0" kern="1200" dirty="0" smtClean="0">
                <a:solidFill>
                  <a:schemeClr val="tx1"/>
                </a:solidFill>
                <a:effectLst/>
                <a:latin typeface="+mn-lt"/>
                <a:ea typeface="+mn-ea"/>
                <a:cs typeface="+mn-cs"/>
              </a:rPr>
              <a:t>master down</a:t>
            </a:r>
            <a:r>
              <a:rPr lang="zh-CN" altLang="en-US" sz="1200" b="0" i="0" kern="1200" dirty="0" smtClean="0">
                <a:solidFill>
                  <a:schemeClr val="tx1"/>
                </a:solidFill>
                <a:effectLst/>
                <a:latin typeface="+mn-lt"/>
                <a:ea typeface="+mn-ea"/>
                <a:cs typeface="+mn-cs"/>
              </a:rPr>
              <a:t>，需要手动将一台</a:t>
            </a:r>
            <a:r>
              <a:rPr lang="en-US" altLang="zh-CN" sz="1200" b="0" i="0" kern="1200" dirty="0" smtClean="0">
                <a:solidFill>
                  <a:schemeClr val="tx1"/>
                </a:solidFill>
                <a:effectLst/>
                <a:latin typeface="+mn-lt"/>
                <a:ea typeface="+mn-ea"/>
                <a:cs typeface="+mn-cs"/>
              </a:rPr>
              <a:t>slave</a:t>
            </a:r>
            <a:r>
              <a:rPr lang="zh-CN" altLang="en-US" sz="1200" b="0" i="0" kern="1200" dirty="0" smtClean="0">
                <a:solidFill>
                  <a:schemeClr val="tx1"/>
                </a:solidFill>
                <a:effectLst/>
                <a:latin typeface="+mn-lt"/>
                <a:ea typeface="+mn-ea"/>
                <a:cs typeface="+mn-cs"/>
              </a:rPr>
              <a:t>使用</a:t>
            </a:r>
            <a:r>
              <a:rPr lang="en-US" altLang="zh-CN" sz="1200" b="0" i="0" kern="1200" dirty="0" err="1" smtClean="0">
                <a:solidFill>
                  <a:schemeClr val="tx1"/>
                </a:solidFill>
                <a:effectLst/>
                <a:latin typeface="+mn-lt"/>
                <a:ea typeface="+mn-ea"/>
                <a:cs typeface="+mn-cs"/>
              </a:rPr>
              <a:t>slaveof</a:t>
            </a:r>
            <a:r>
              <a:rPr lang="en-US" altLang="zh-CN" sz="1200" b="0" i="0" kern="1200" dirty="0" smtClean="0">
                <a:solidFill>
                  <a:schemeClr val="tx1"/>
                </a:solidFill>
                <a:effectLst/>
                <a:latin typeface="+mn-lt"/>
                <a:ea typeface="+mn-ea"/>
                <a:cs typeface="+mn-cs"/>
              </a:rPr>
              <a:t> no one</a:t>
            </a:r>
            <a:r>
              <a:rPr lang="zh-CN" altLang="en-US" sz="1200" b="0" i="0" kern="1200" dirty="0" smtClean="0">
                <a:solidFill>
                  <a:schemeClr val="tx1"/>
                </a:solidFill>
                <a:effectLst/>
                <a:latin typeface="+mn-lt"/>
                <a:ea typeface="+mn-ea"/>
                <a:cs typeface="+mn-cs"/>
              </a:rPr>
              <a:t>提升为</a:t>
            </a:r>
            <a:r>
              <a:rPr lang="en-US" altLang="zh-CN" sz="1200" b="0" i="0" kern="1200" dirty="0" smtClean="0">
                <a:solidFill>
                  <a:schemeClr val="tx1"/>
                </a:solidFill>
                <a:effectLst/>
                <a:latin typeface="+mn-lt"/>
                <a:ea typeface="+mn-ea"/>
                <a:cs typeface="+mn-cs"/>
              </a:rPr>
              <a:t>master</a:t>
            </a:r>
          </a:p>
          <a:p>
            <a:r>
              <a:rPr lang="zh-CN" altLang="en-US" sz="1200" b="0" i="0" kern="1200" dirty="0" smtClean="0">
                <a:solidFill>
                  <a:schemeClr val="tx1"/>
                </a:solidFill>
                <a:effectLst/>
                <a:latin typeface="+mn-lt"/>
                <a:ea typeface="+mn-ea"/>
                <a:cs typeface="+mn-cs"/>
              </a:rPr>
              <a:t>哨兵主从：自动切换</a:t>
            </a:r>
            <a:r>
              <a:rPr lang="en-US" altLang="zh-CN" sz="1200" b="0" i="0" kern="1200" dirty="0" smtClean="0">
                <a:solidFill>
                  <a:schemeClr val="tx1"/>
                </a:solidFill>
                <a:effectLst/>
                <a:latin typeface="+mn-lt"/>
                <a:ea typeface="+mn-ea"/>
                <a:cs typeface="+mn-cs"/>
              </a:rPr>
              <a:t>master</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95043DD-9C8A-432D-8FD9-15B0804A3EB1}" type="slidenum">
              <a:rPr lang="zh-CN" altLang="en-US" smtClean="0"/>
              <a:t>21</a:t>
            </a:fld>
            <a:endParaRPr lang="zh-CN" altLang="en-US"/>
          </a:p>
        </p:txBody>
      </p:sp>
    </p:spTree>
    <p:extLst>
      <p:ext uri="{BB962C8B-B14F-4D97-AF65-F5344CB8AC3E}">
        <p14:creationId xmlns:p14="http://schemas.microsoft.com/office/powerpoint/2010/main" val="23676353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5043DD-9C8A-432D-8FD9-15B0804A3EB1}" type="slidenum">
              <a:rPr lang="zh-CN" altLang="en-US" smtClean="0"/>
              <a:t>22</a:t>
            </a:fld>
            <a:endParaRPr lang="zh-CN" altLang="en-US"/>
          </a:p>
        </p:txBody>
      </p:sp>
    </p:spTree>
    <p:extLst>
      <p:ext uri="{BB962C8B-B14F-4D97-AF65-F5344CB8AC3E}">
        <p14:creationId xmlns:p14="http://schemas.microsoft.com/office/powerpoint/2010/main" val="28160456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5043DD-9C8A-432D-8FD9-15B0804A3EB1}" type="slidenum">
              <a:rPr lang="zh-CN" altLang="en-US" smtClean="0"/>
              <a:t>23</a:t>
            </a:fld>
            <a:endParaRPr lang="zh-CN" altLang="en-US"/>
          </a:p>
        </p:txBody>
      </p:sp>
    </p:spTree>
    <p:extLst>
      <p:ext uri="{BB962C8B-B14F-4D97-AF65-F5344CB8AC3E}">
        <p14:creationId xmlns:p14="http://schemas.microsoft.com/office/powerpoint/2010/main" val="5166316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Redis</a:t>
            </a:r>
            <a:r>
              <a:rPr lang="zh-CN" altLang="en-US" dirty="0"/>
              <a:t>的集群和</a:t>
            </a:r>
            <a:r>
              <a:rPr lang="en-US" altLang="zh-CN" dirty="0" err="1"/>
              <a:t>mysql</a:t>
            </a:r>
            <a:r>
              <a:rPr lang="zh-CN" altLang="en-US" dirty="0"/>
              <a:t>的集群还</a:t>
            </a:r>
            <a:r>
              <a:rPr lang="zh-CN" altLang="en-US" dirty="0" smtClean="0"/>
              <a:t>不一样，</a:t>
            </a:r>
            <a:r>
              <a:rPr lang="zh-CN" altLang="en-US" sz="1200" b="0" i="0" kern="1200" dirty="0" smtClean="0">
                <a:solidFill>
                  <a:schemeClr val="tx1"/>
                </a:solidFill>
                <a:effectLst/>
                <a:latin typeface="+mn-lt"/>
                <a:ea typeface="+mn-ea"/>
                <a:cs typeface="+mn-cs"/>
              </a:rPr>
              <a:t>对</a:t>
            </a:r>
            <a:r>
              <a:rPr lang="zh-CN" altLang="en-US" sz="1200" b="0" i="0" kern="1200" dirty="0">
                <a:solidFill>
                  <a:schemeClr val="tx1"/>
                </a:solidFill>
                <a:effectLst/>
                <a:latin typeface="+mn-lt"/>
                <a:ea typeface="+mn-ea"/>
                <a:cs typeface="+mn-cs"/>
              </a:rPr>
              <a:t>存储的数据进行</a:t>
            </a:r>
            <a:r>
              <a:rPr lang="zh-CN" altLang="en-US" sz="1200" b="0" i="0" kern="1200" dirty="0" smtClean="0">
                <a:solidFill>
                  <a:schemeClr val="tx1"/>
                </a:solidFill>
                <a:effectLst/>
                <a:latin typeface="+mn-lt"/>
                <a:ea typeface="+mn-ea"/>
                <a:cs typeface="+mn-cs"/>
              </a:rPr>
              <a:t>分</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95043DD-9C8A-432D-8FD9-15B0804A3EB1}" type="slidenum">
              <a:rPr lang="zh-CN" altLang="en-US" smtClean="0"/>
              <a:t>24</a:t>
            </a:fld>
            <a:endParaRPr lang="zh-CN" altLang="en-US"/>
          </a:p>
        </p:txBody>
      </p:sp>
    </p:spTree>
    <p:extLst>
      <p:ext uri="{BB962C8B-B14F-4D97-AF65-F5344CB8AC3E}">
        <p14:creationId xmlns:p14="http://schemas.microsoft.com/office/powerpoint/2010/main" val="3151853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一个微服务可以是前面任何一个架构</a:t>
            </a:r>
            <a:endParaRPr lang="en-US" altLang="zh-CN" dirty="0" smtClean="0"/>
          </a:p>
          <a:p>
            <a:endParaRPr lang="en-US" altLang="zh-CN" dirty="0" smtClean="0"/>
          </a:p>
          <a:p>
            <a:r>
              <a:rPr lang="zh-CN" altLang="en-US" dirty="0" smtClean="0"/>
              <a:t>不清楚服务是否都执行成功了</a:t>
            </a:r>
            <a:endParaRPr lang="en-US" altLang="zh-CN" dirty="0" smtClean="0"/>
          </a:p>
          <a:p>
            <a:endParaRPr lang="en-US" altLang="zh-CN" dirty="0" smtClean="0"/>
          </a:p>
          <a:p>
            <a:r>
              <a:rPr lang="zh-CN" altLang="en-US" dirty="0" smtClean="0"/>
              <a:t>怎么解决分布式系统数据一致性问题呢</a:t>
            </a:r>
            <a:endParaRPr lang="zh-CN" altLang="en-US" dirty="0"/>
          </a:p>
        </p:txBody>
      </p:sp>
      <p:sp>
        <p:nvSpPr>
          <p:cNvPr id="4" name="灯片编号占位符 3"/>
          <p:cNvSpPr>
            <a:spLocks noGrp="1"/>
          </p:cNvSpPr>
          <p:nvPr>
            <p:ph type="sldNum" sz="quarter" idx="10"/>
          </p:nvPr>
        </p:nvSpPr>
        <p:spPr/>
        <p:txBody>
          <a:bodyPr/>
          <a:lstStyle/>
          <a:p>
            <a:fld id="{195043DD-9C8A-432D-8FD9-15B0804A3EB1}" type="slidenum">
              <a:rPr lang="zh-CN" altLang="en-US" smtClean="0"/>
              <a:t>25</a:t>
            </a:fld>
            <a:endParaRPr lang="zh-CN" altLang="en-US"/>
          </a:p>
        </p:txBody>
      </p:sp>
    </p:spTree>
    <p:extLst>
      <p:ext uri="{BB962C8B-B14F-4D97-AF65-F5344CB8AC3E}">
        <p14:creationId xmlns:p14="http://schemas.microsoft.com/office/powerpoint/2010/main" val="35451181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5043DD-9C8A-432D-8FD9-15B0804A3EB1}" type="slidenum">
              <a:rPr lang="zh-CN" altLang="en-US" smtClean="0"/>
              <a:t>26</a:t>
            </a:fld>
            <a:endParaRPr lang="zh-CN" altLang="en-US"/>
          </a:p>
        </p:txBody>
      </p:sp>
    </p:spTree>
    <p:extLst>
      <p:ext uri="{BB962C8B-B14F-4D97-AF65-F5344CB8AC3E}">
        <p14:creationId xmlns:p14="http://schemas.microsoft.com/office/powerpoint/2010/main" val="26504195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195043DD-9C8A-432D-8FD9-15B0804A3EB1}" type="slidenum">
              <a:rPr lang="zh-CN" altLang="en-US" smtClean="0"/>
              <a:t>27</a:t>
            </a:fld>
            <a:endParaRPr lang="zh-CN" altLang="en-US"/>
          </a:p>
        </p:txBody>
      </p:sp>
    </p:spTree>
    <p:extLst>
      <p:ext uri="{BB962C8B-B14F-4D97-AF65-F5344CB8AC3E}">
        <p14:creationId xmlns:p14="http://schemas.microsoft.com/office/powerpoint/2010/main" val="11551670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数据库 内部</a:t>
            </a:r>
            <a:r>
              <a:rPr lang="en-US" altLang="zh-CN" dirty="0" smtClean="0"/>
              <a:t>XA(redo</a:t>
            </a:r>
            <a:r>
              <a:rPr lang="en-US" altLang="zh-CN" baseline="0" dirty="0" smtClean="0"/>
              <a:t> log</a:t>
            </a:r>
            <a:r>
              <a:rPr lang="zh-CN" altLang="en-US" baseline="0" dirty="0" smtClean="0"/>
              <a:t>和</a:t>
            </a:r>
            <a:r>
              <a:rPr lang="en-US" altLang="zh-CN" baseline="0" dirty="0" err="1" smtClean="0"/>
              <a:t>binlog</a:t>
            </a:r>
            <a:r>
              <a:rPr lang="zh-CN" altLang="en-US" baseline="0" dirty="0" smtClean="0"/>
              <a:t>的提交</a:t>
            </a:r>
            <a:r>
              <a:rPr lang="en-US" altLang="zh-CN" dirty="0" smtClean="0"/>
              <a:t>)</a:t>
            </a:r>
            <a:r>
              <a:rPr lang="zh-CN" altLang="en-US" dirty="0" smtClean="0"/>
              <a:t>，外部</a:t>
            </a:r>
            <a:r>
              <a:rPr lang="en-US" altLang="zh-CN" dirty="0" smtClean="0"/>
              <a:t>XA(</a:t>
            </a:r>
            <a:r>
              <a:rPr lang="zh-CN" altLang="en-US" dirty="0" smtClean="0"/>
              <a:t>跨库事务</a:t>
            </a:r>
            <a:r>
              <a:rPr lang="en-US" altLang="zh-CN" dirty="0" smtClean="0"/>
              <a:t>)</a:t>
            </a:r>
            <a:r>
              <a:rPr lang="zh-CN" altLang="en-US" dirty="0" smtClean="0"/>
              <a:t>的解决</a:t>
            </a:r>
            <a:r>
              <a:rPr lang="zh-CN" altLang="en-US" dirty="0" smtClean="0"/>
              <a:t>方案</a:t>
            </a:r>
            <a:endParaRPr lang="en-US" altLang="zh-CN" dirty="0" smtClean="0"/>
          </a:p>
        </p:txBody>
      </p:sp>
      <p:sp>
        <p:nvSpPr>
          <p:cNvPr id="4" name="灯片编号占位符 3"/>
          <p:cNvSpPr>
            <a:spLocks noGrp="1"/>
          </p:cNvSpPr>
          <p:nvPr>
            <p:ph type="sldNum" sz="quarter" idx="10"/>
          </p:nvPr>
        </p:nvSpPr>
        <p:spPr/>
        <p:txBody>
          <a:bodyPr/>
          <a:lstStyle/>
          <a:p>
            <a:fld id="{195043DD-9C8A-432D-8FD9-15B0804A3EB1}" type="slidenum">
              <a:rPr lang="zh-CN" altLang="en-US" smtClean="0"/>
              <a:t>28</a:t>
            </a:fld>
            <a:endParaRPr lang="zh-CN" altLang="en-US"/>
          </a:p>
        </p:txBody>
      </p:sp>
    </p:spTree>
    <p:extLst>
      <p:ext uri="{BB962C8B-B14F-4D97-AF65-F5344CB8AC3E}">
        <p14:creationId xmlns:p14="http://schemas.microsoft.com/office/powerpoint/2010/main" val="14852873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5043DD-9C8A-432D-8FD9-15B0804A3EB1}" type="slidenum">
              <a:rPr lang="zh-CN" altLang="en-US" smtClean="0"/>
              <a:t>29</a:t>
            </a:fld>
            <a:endParaRPr lang="zh-CN" altLang="en-US"/>
          </a:p>
        </p:txBody>
      </p:sp>
    </p:spTree>
    <p:extLst>
      <p:ext uri="{BB962C8B-B14F-4D97-AF65-F5344CB8AC3E}">
        <p14:creationId xmlns:p14="http://schemas.microsoft.com/office/powerpoint/2010/main" val="33724634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实现比较复杂</a:t>
            </a:r>
            <a:endParaRPr lang="en-US" altLang="zh-CN" dirty="0" smtClean="0"/>
          </a:p>
          <a:p>
            <a:endParaRPr lang="en-US" altLang="zh-CN" sz="1200" b="0" i="0" kern="1200" dirty="0" smtClean="0">
              <a:solidFill>
                <a:schemeClr val="tx1"/>
              </a:solidFill>
              <a:effectLst/>
              <a:latin typeface="+mn-lt"/>
              <a:ea typeface="+mn-ea"/>
              <a:cs typeface="+mn-cs"/>
            </a:endParaRPr>
          </a:p>
          <a:p>
            <a:r>
              <a:rPr lang="en-US" altLang="zh-CN" dirty="0" smtClean="0">
                <a:hlinkClick r:id="rId3"/>
              </a:rPr>
              <a:t>https://blog.csdn.net/u010412301/article/details/78410933</a:t>
            </a:r>
            <a:endParaRPr lang="zh-CN" altLang="en-US" dirty="0"/>
          </a:p>
        </p:txBody>
      </p:sp>
      <p:sp>
        <p:nvSpPr>
          <p:cNvPr id="4" name="灯片编号占位符 3"/>
          <p:cNvSpPr>
            <a:spLocks noGrp="1"/>
          </p:cNvSpPr>
          <p:nvPr>
            <p:ph type="sldNum" sz="quarter" idx="10"/>
          </p:nvPr>
        </p:nvSpPr>
        <p:spPr/>
        <p:txBody>
          <a:bodyPr/>
          <a:lstStyle/>
          <a:p>
            <a:fld id="{195043DD-9C8A-432D-8FD9-15B0804A3EB1}" type="slidenum">
              <a:rPr lang="zh-CN" altLang="en-US" smtClean="0"/>
              <a:t>30</a:t>
            </a:fld>
            <a:endParaRPr lang="zh-CN" altLang="en-US"/>
          </a:p>
        </p:txBody>
      </p:sp>
    </p:spTree>
    <p:extLst>
      <p:ext uri="{BB962C8B-B14F-4D97-AF65-F5344CB8AC3E}">
        <p14:creationId xmlns:p14="http://schemas.microsoft.com/office/powerpoint/2010/main" val="2242151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195043DD-9C8A-432D-8FD9-15B0804A3EB1}" type="slidenum">
              <a:rPr lang="zh-CN" altLang="en-US" smtClean="0"/>
              <a:t>4</a:t>
            </a:fld>
            <a:endParaRPr lang="zh-CN" altLang="en-US"/>
          </a:p>
        </p:txBody>
      </p:sp>
    </p:spTree>
    <p:extLst>
      <p:ext uri="{BB962C8B-B14F-4D97-AF65-F5344CB8AC3E}">
        <p14:creationId xmlns:p14="http://schemas.microsoft.com/office/powerpoint/2010/main" val="19637606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5043DD-9C8A-432D-8FD9-15B0804A3EB1}" type="slidenum">
              <a:rPr lang="zh-CN" altLang="en-US" smtClean="0"/>
              <a:t>31</a:t>
            </a:fld>
            <a:endParaRPr lang="zh-CN" altLang="en-US"/>
          </a:p>
        </p:txBody>
      </p:sp>
    </p:spTree>
    <p:extLst>
      <p:ext uri="{BB962C8B-B14F-4D97-AF65-F5344CB8AC3E}">
        <p14:creationId xmlns:p14="http://schemas.microsoft.com/office/powerpoint/2010/main" val="21873899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5043DD-9C8A-432D-8FD9-15B0804A3EB1}" type="slidenum">
              <a:rPr lang="zh-CN" altLang="en-US" smtClean="0"/>
              <a:t>32</a:t>
            </a:fld>
            <a:endParaRPr lang="zh-CN" altLang="en-US"/>
          </a:p>
        </p:txBody>
      </p:sp>
    </p:spTree>
    <p:extLst>
      <p:ext uri="{BB962C8B-B14F-4D97-AF65-F5344CB8AC3E}">
        <p14:creationId xmlns:p14="http://schemas.microsoft.com/office/powerpoint/2010/main" val="4908272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Ebay</a:t>
            </a:r>
            <a:r>
              <a:rPr lang="zh-CN" altLang="en-US" dirty="0" smtClean="0"/>
              <a:t>提出</a:t>
            </a:r>
            <a:endParaRPr lang="en-US" altLang="zh-CN" dirty="0" smtClean="0"/>
          </a:p>
          <a:p>
            <a:endParaRPr lang="en-US" altLang="zh-CN" dirty="0" smtClean="0"/>
          </a:p>
          <a:p>
            <a:r>
              <a:rPr lang="zh-CN" altLang="en-US" sz="1200" b="0" i="0" kern="1200" dirty="0" smtClean="0">
                <a:solidFill>
                  <a:schemeClr val="tx1"/>
                </a:solidFill>
                <a:effectLst/>
                <a:latin typeface="+mn-lt"/>
                <a:ea typeface="+mn-ea"/>
                <a:cs typeface="+mn-cs"/>
              </a:rPr>
              <a:t>对于本地消息队列来说核心是把大事务转变为小事务。</a:t>
            </a:r>
            <a:endParaRPr lang="en-US" altLang="zh-CN" sz="1200" b="0" i="0" kern="1200" dirty="0" smtClean="0">
              <a:solidFill>
                <a:schemeClr val="tx1"/>
              </a:solidFill>
              <a:effectLst/>
              <a:latin typeface="+mn-lt"/>
              <a:ea typeface="+mn-ea"/>
              <a:cs typeface="+mn-cs"/>
            </a:endParaRPr>
          </a:p>
          <a:p>
            <a:endParaRPr lang="en-US" altLang="zh-CN" dirty="0" smtClean="0"/>
          </a:p>
          <a:p>
            <a:r>
              <a:rPr lang="zh-CN" altLang="en-US" dirty="0" smtClean="0"/>
              <a:t>保证的是数据的最终一致性</a:t>
            </a:r>
            <a:endParaRPr lang="zh-CN" altLang="en-US" dirty="0"/>
          </a:p>
        </p:txBody>
      </p:sp>
      <p:sp>
        <p:nvSpPr>
          <p:cNvPr id="4" name="灯片编号占位符 3"/>
          <p:cNvSpPr>
            <a:spLocks noGrp="1"/>
          </p:cNvSpPr>
          <p:nvPr>
            <p:ph type="sldNum" sz="quarter" idx="10"/>
          </p:nvPr>
        </p:nvSpPr>
        <p:spPr/>
        <p:txBody>
          <a:bodyPr/>
          <a:lstStyle/>
          <a:p>
            <a:fld id="{195043DD-9C8A-432D-8FD9-15B0804A3EB1}" type="slidenum">
              <a:rPr lang="zh-CN" altLang="en-US" smtClean="0"/>
              <a:t>33</a:t>
            </a:fld>
            <a:endParaRPr lang="zh-CN" altLang="en-US"/>
          </a:p>
        </p:txBody>
      </p:sp>
    </p:spTree>
    <p:extLst>
      <p:ext uri="{BB962C8B-B14F-4D97-AF65-F5344CB8AC3E}">
        <p14:creationId xmlns:p14="http://schemas.microsoft.com/office/powerpoint/2010/main" val="13438663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https://servicecomb.apache.org/cn/docs/distributed-transactions-saga-implementation/</a:t>
            </a:r>
            <a:endParaRPr lang="en-US" altLang="zh-CN" dirty="0" smtClean="0"/>
          </a:p>
          <a:p>
            <a:r>
              <a:rPr lang="en-US" altLang="zh-CN" dirty="0" err="1" smtClean="0"/>
              <a:t>Ebay</a:t>
            </a:r>
            <a:r>
              <a:rPr lang="zh-CN" altLang="en-US" dirty="0" smtClean="0"/>
              <a:t>提出</a:t>
            </a:r>
            <a:endParaRPr lang="en-US" altLang="zh-CN" dirty="0" smtClean="0"/>
          </a:p>
          <a:p>
            <a:endParaRPr lang="en-US" altLang="zh-CN" dirty="0" smtClean="0"/>
          </a:p>
          <a:p>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TCC</a:t>
            </a:r>
            <a:r>
              <a:rPr lang="zh-CN" altLang="en-US" sz="1200" b="0" i="0" kern="1200" dirty="0" smtClean="0">
                <a:solidFill>
                  <a:schemeClr val="tx1"/>
                </a:solidFill>
                <a:effectLst/>
                <a:latin typeface="+mn-lt"/>
                <a:ea typeface="+mn-ea"/>
                <a:cs typeface="+mn-cs"/>
              </a:rPr>
              <a:t>相比，</a:t>
            </a:r>
            <a:r>
              <a:rPr lang="en-US" altLang="zh-CN" sz="1200" b="0" i="0" kern="1200" dirty="0" smtClean="0">
                <a:solidFill>
                  <a:schemeClr val="tx1"/>
                </a:solidFill>
                <a:effectLst/>
                <a:latin typeface="+mn-lt"/>
                <a:ea typeface="+mn-ea"/>
                <a:cs typeface="+mn-cs"/>
              </a:rPr>
              <a:t>Saga</a:t>
            </a:r>
            <a:r>
              <a:rPr lang="zh-CN" altLang="en-US" sz="1200" b="0" i="0" kern="1200" dirty="0" smtClean="0">
                <a:solidFill>
                  <a:schemeClr val="tx1"/>
                </a:solidFill>
                <a:effectLst/>
                <a:latin typeface="+mn-lt"/>
                <a:ea typeface="+mn-ea"/>
                <a:cs typeface="+mn-cs"/>
              </a:rPr>
              <a:t>没有“预留”动作，它的</a:t>
            </a:r>
            <a:r>
              <a:rPr lang="en-US" altLang="zh-CN" sz="1200" b="0" i="0" kern="1200" dirty="0" smtClean="0">
                <a:solidFill>
                  <a:schemeClr val="tx1"/>
                </a:solidFill>
                <a:effectLst/>
                <a:latin typeface="+mn-lt"/>
                <a:ea typeface="+mn-ea"/>
                <a:cs typeface="+mn-cs"/>
              </a:rPr>
              <a:t>T</a:t>
            </a:r>
            <a:r>
              <a:rPr lang="en-US" altLang="zh-CN" sz="1200" b="0" i="0" kern="1200" baseline="-25000" dirty="0" smtClean="0">
                <a:solidFill>
                  <a:schemeClr val="tx1"/>
                </a:solidFill>
                <a:effectLst/>
                <a:latin typeface="+mn-lt"/>
                <a:ea typeface="+mn-ea"/>
                <a:cs typeface="+mn-cs"/>
              </a:rPr>
              <a:t>i</a:t>
            </a:r>
            <a:r>
              <a:rPr lang="zh-CN" altLang="en-US" sz="1200" b="0" i="0" kern="1200" dirty="0" smtClean="0">
                <a:solidFill>
                  <a:schemeClr val="tx1"/>
                </a:solidFill>
                <a:effectLst/>
                <a:latin typeface="+mn-lt"/>
                <a:ea typeface="+mn-ea"/>
                <a:cs typeface="+mn-cs"/>
              </a:rPr>
              <a:t>就是直接提交到库。</a:t>
            </a:r>
            <a:endParaRPr lang="en-US" altLang="zh-CN" sz="1200" b="0" i="0" kern="1200" dirty="0" smtClean="0">
              <a:solidFill>
                <a:schemeClr val="tx1"/>
              </a:solidFill>
              <a:effectLst/>
              <a:latin typeface="+mn-lt"/>
              <a:ea typeface="+mn-ea"/>
              <a:cs typeface="+mn-cs"/>
            </a:endParaRP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195043DD-9C8A-432D-8FD9-15B0804A3EB1}" type="slidenum">
              <a:rPr lang="zh-CN" altLang="en-US" smtClean="0"/>
              <a:t>34</a:t>
            </a:fld>
            <a:endParaRPr lang="zh-CN" altLang="en-US"/>
          </a:p>
        </p:txBody>
      </p:sp>
    </p:spTree>
    <p:extLst>
      <p:ext uri="{BB962C8B-B14F-4D97-AF65-F5344CB8AC3E}">
        <p14:creationId xmlns:p14="http://schemas.microsoft.com/office/powerpoint/2010/main" val="10083756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缺乏隔离性</a:t>
            </a:r>
            <a:endParaRPr lang="en-US" altLang="zh-CN" dirty="0" smtClean="0"/>
          </a:p>
        </p:txBody>
      </p:sp>
      <p:sp>
        <p:nvSpPr>
          <p:cNvPr id="4" name="灯片编号占位符 3"/>
          <p:cNvSpPr>
            <a:spLocks noGrp="1"/>
          </p:cNvSpPr>
          <p:nvPr>
            <p:ph type="sldNum" sz="quarter" idx="10"/>
          </p:nvPr>
        </p:nvSpPr>
        <p:spPr/>
        <p:txBody>
          <a:bodyPr/>
          <a:lstStyle/>
          <a:p>
            <a:fld id="{195043DD-9C8A-432D-8FD9-15B0804A3EB1}" type="slidenum">
              <a:rPr lang="zh-CN" altLang="en-US" smtClean="0"/>
              <a:t>35</a:t>
            </a:fld>
            <a:endParaRPr lang="zh-CN" altLang="en-US"/>
          </a:p>
        </p:txBody>
      </p:sp>
    </p:spTree>
    <p:extLst>
      <p:ext uri="{BB962C8B-B14F-4D97-AF65-F5344CB8AC3E}">
        <p14:creationId xmlns:p14="http://schemas.microsoft.com/office/powerpoint/2010/main" val="32501878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5043DD-9C8A-432D-8FD9-15B0804A3EB1}" type="slidenum">
              <a:rPr lang="zh-CN" altLang="en-US" smtClean="0"/>
              <a:t>36</a:t>
            </a:fld>
            <a:endParaRPr lang="zh-CN" altLang="en-US"/>
          </a:p>
        </p:txBody>
      </p:sp>
    </p:spTree>
    <p:extLst>
      <p:ext uri="{BB962C8B-B14F-4D97-AF65-F5344CB8AC3E}">
        <p14:creationId xmlns:p14="http://schemas.microsoft.com/office/powerpoint/2010/main" val="23718747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195043DD-9C8A-432D-8FD9-15B0804A3EB1}" type="slidenum">
              <a:rPr lang="zh-CN" altLang="en-US" smtClean="0"/>
              <a:t>37</a:t>
            </a:fld>
            <a:endParaRPr lang="zh-CN" altLang="en-US"/>
          </a:p>
        </p:txBody>
      </p:sp>
    </p:spTree>
    <p:extLst>
      <p:ext uri="{BB962C8B-B14F-4D97-AF65-F5344CB8AC3E}">
        <p14:creationId xmlns:p14="http://schemas.microsoft.com/office/powerpoint/2010/main" val="8032139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5043DD-9C8A-432D-8FD9-15B0804A3EB1}" type="slidenum">
              <a:rPr lang="zh-CN" altLang="en-US" smtClean="0"/>
              <a:t>38</a:t>
            </a:fld>
            <a:endParaRPr lang="zh-CN" altLang="en-US"/>
          </a:p>
        </p:txBody>
      </p:sp>
    </p:spTree>
    <p:extLst>
      <p:ext uri="{BB962C8B-B14F-4D97-AF65-F5344CB8AC3E}">
        <p14:creationId xmlns:p14="http://schemas.microsoft.com/office/powerpoint/2010/main" val="969247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时间点一致性</a:t>
            </a:r>
            <a:r>
              <a:rPr lang="zh-CN" altLang="en-US" dirty="0" smtClean="0"/>
              <a:t>：时间</a:t>
            </a:r>
            <a:r>
              <a:rPr lang="zh-CN" altLang="en-US" dirty="0"/>
              <a:t>点一致不可能完全达到，因为数据传输的速度最大是光速，总会需要时间</a:t>
            </a:r>
            <a:endParaRPr lang="en-US" altLang="zh-CN" dirty="0"/>
          </a:p>
          <a:p>
            <a:endParaRPr lang="en-US" altLang="zh-CN" dirty="0"/>
          </a:p>
          <a:p>
            <a:r>
              <a:rPr lang="zh-CN" altLang="en-US" dirty="0"/>
              <a:t>事务一致性：</a:t>
            </a:r>
            <a:r>
              <a:rPr lang="zh-CN" altLang="en-US" sz="1200" b="0" i="0" kern="1200" dirty="0">
                <a:solidFill>
                  <a:schemeClr val="tx1"/>
                </a:solidFill>
                <a:effectLst/>
                <a:latin typeface="+mn-lt"/>
                <a:ea typeface="+mn-ea"/>
                <a:cs typeface="+mn-cs"/>
              </a:rPr>
              <a:t>一致性不仅仅可以表示数据的同时变更之间有相同性，还可以用来表示约束，时间点一致性表示的数据相同，而</a:t>
            </a:r>
            <a:r>
              <a:rPr lang="zh-CN" altLang="en-US" dirty="0"/>
              <a:t>事务一致性</a:t>
            </a:r>
            <a:r>
              <a:rPr lang="zh-CN" altLang="en-US" sz="1200" b="0" i="0" kern="1200" dirty="0">
                <a:solidFill>
                  <a:schemeClr val="tx1"/>
                </a:solidFill>
                <a:effectLst/>
                <a:latin typeface="+mn-lt"/>
                <a:ea typeface="+mn-ea"/>
                <a:cs typeface="+mn-cs"/>
              </a:rPr>
              <a:t>用来表示某种约束。</a:t>
            </a:r>
            <a:endParaRPr lang="en-US" altLang="zh-CN" sz="1200" b="0" i="0" kern="1200" dirty="0">
              <a:solidFill>
                <a:schemeClr val="tx1"/>
              </a:solidFill>
              <a:effectLst/>
              <a:latin typeface="+mn-lt"/>
              <a:ea typeface="+mn-ea"/>
              <a:cs typeface="+mn-cs"/>
            </a:endParaRPr>
          </a:p>
          <a:p>
            <a:r>
              <a:rPr lang="zh-CN" altLang="en-US" dirty="0" smtClean="0"/>
              <a:t>我</a:t>
            </a:r>
            <a:r>
              <a:rPr lang="zh-CN" altLang="en-US" dirty="0"/>
              <a:t>都会讲到这三种的具体应用</a:t>
            </a:r>
            <a:endParaRPr lang="en-US" altLang="zh-CN" dirty="0"/>
          </a:p>
        </p:txBody>
      </p:sp>
      <p:sp>
        <p:nvSpPr>
          <p:cNvPr id="4" name="灯片编号占位符 3"/>
          <p:cNvSpPr>
            <a:spLocks noGrp="1"/>
          </p:cNvSpPr>
          <p:nvPr>
            <p:ph type="sldNum" sz="quarter" idx="10"/>
          </p:nvPr>
        </p:nvSpPr>
        <p:spPr/>
        <p:txBody>
          <a:bodyPr/>
          <a:lstStyle/>
          <a:p>
            <a:fld id="{195043DD-9C8A-432D-8FD9-15B0804A3EB1}" type="slidenum">
              <a:rPr lang="zh-CN" altLang="en-US" smtClean="0"/>
              <a:t>5</a:t>
            </a:fld>
            <a:endParaRPr lang="zh-CN" altLang="en-US"/>
          </a:p>
        </p:txBody>
      </p:sp>
    </p:spTree>
    <p:extLst>
      <p:ext uri="{BB962C8B-B14F-4D97-AF65-F5344CB8AC3E}">
        <p14:creationId xmlns:p14="http://schemas.microsoft.com/office/powerpoint/2010/main" val="191878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由</a:t>
            </a:r>
            <a:r>
              <a:rPr lang="zh-CN" altLang="en-US" dirty="0"/>
              <a:t>强到</a:t>
            </a:r>
            <a:r>
              <a:rPr lang="zh-CN" altLang="en-US" dirty="0" smtClean="0"/>
              <a:t>弱</a:t>
            </a:r>
            <a:endParaRPr lang="en-US" altLang="zh-CN" dirty="0"/>
          </a:p>
        </p:txBody>
      </p:sp>
      <p:sp>
        <p:nvSpPr>
          <p:cNvPr id="4" name="灯片编号占位符 3"/>
          <p:cNvSpPr>
            <a:spLocks noGrp="1"/>
          </p:cNvSpPr>
          <p:nvPr>
            <p:ph type="sldNum" sz="quarter" idx="10"/>
          </p:nvPr>
        </p:nvSpPr>
        <p:spPr/>
        <p:txBody>
          <a:bodyPr/>
          <a:lstStyle/>
          <a:p>
            <a:fld id="{195043DD-9C8A-432D-8FD9-15B0804A3EB1}" type="slidenum">
              <a:rPr lang="zh-CN" altLang="en-US" smtClean="0"/>
              <a:t>6</a:t>
            </a:fld>
            <a:endParaRPr lang="zh-CN" altLang="en-US"/>
          </a:p>
        </p:txBody>
      </p:sp>
    </p:spTree>
    <p:extLst>
      <p:ext uri="{BB962C8B-B14F-4D97-AF65-F5344CB8AC3E}">
        <p14:creationId xmlns:p14="http://schemas.microsoft.com/office/powerpoint/2010/main" val="4126651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CAP</a:t>
            </a:r>
            <a:r>
              <a:rPr lang="zh-CN" altLang="en-US" sz="1200" b="0" i="0" kern="1200" dirty="0">
                <a:solidFill>
                  <a:schemeClr val="tx1"/>
                </a:solidFill>
                <a:effectLst/>
                <a:latin typeface="+mn-lt"/>
                <a:ea typeface="+mn-ea"/>
                <a:cs typeface="+mn-cs"/>
              </a:rPr>
              <a:t>原则是</a:t>
            </a:r>
            <a:r>
              <a:rPr lang="en-US" altLang="zh-CN" sz="1200" b="0" i="0" kern="1200" dirty="0">
                <a:solidFill>
                  <a:schemeClr val="tx1"/>
                </a:solidFill>
                <a:effectLst/>
                <a:latin typeface="+mn-lt"/>
                <a:ea typeface="+mn-ea"/>
                <a:cs typeface="+mn-cs"/>
              </a:rPr>
              <a:t>NOSQL</a:t>
            </a:r>
            <a:r>
              <a:rPr lang="zh-CN" altLang="en-US" sz="1200" b="0" i="0" kern="1200" dirty="0">
                <a:solidFill>
                  <a:schemeClr val="tx1"/>
                </a:solidFill>
                <a:effectLst/>
                <a:latin typeface="+mn-lt"/>
                <a:ea typeface="+mn-ea"/>
                <a:cs typeface="+mn-cs"/>
              </a:rPr>
              <a:t>数据库的基石</a:t>
            </a:r>
            <a:r>
              <a:rPr lang="zh-CN" altLang="en-US" sz="1200" b="0" i="0" kern="1200" dirty="0" smtClean="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95043DD-9C8A-432D-8FD9-15B0804A3EB1}" type="slidenum">
              <a:rPr lang="zh-CN" altLang="en-US" smtClean="0"/>
              <a:t>7</a:t>
            </a:fld>
            <a:endParaRPr lang="zh-CN" altLang="en-US"/>
          </a:p>
        </p:txBody>
      </p:sp>
    </p:spTree>
    <p:extLst>
      <p:ext uri="{BB962C8B-B14F-4D97-AF65-F5344CB8AC3E}">
        <p14:creationId xmlns:p14="http://schemas.microsoft.com/office/powerpoint/2010/main" val="767362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和数据库</a:t>
            </a:r>
            <a:r>
              <a:rPr lang="en-US" altLang="zh-CN" dirty="0"/>
              <a:t>ACID</a:t>
            </a:r>
            <a:r>
              <a:rPr lang="zh-CN" altLang="en-US" dirty="0"/>
              <a:t>完全相反的一种</a:t>
            </a:r>
            <a:r>
              <a:rPr lang="zh-CN" altLang="en-US" dirty="0" smtClean="0"/>
              <a:t>理念</a:t>
            </a:r>
            <a:endParaRPr lang="en-US" altLang="zh-CN" dirty="0" smtClean="0"/>
          </a:p>
          <a:p>
            <a:endParaRPr lang="en-US" altLang="zh-CN" dirty="0" smtClean="0"/>
          </a:p>
          <a:p>
            <a:r>
              <a:rPr lang="zh-CN" altLang="en-US" sz="1200" b="0" i="0" kern="1200" dirty="0" smtClean="0">
                <a:solidFill>
                  <a:schemeClr val="tx1"/>
                </a:solidFill>
                <a:effectLst/>
                <a:latin typeface="+mn-lt"/>
                <a:ea typeface="+mn-ea"/>
                <a:cs typeface="+mn-cs"/>
              </a:rPr>
              <a:t>分布式事务都是基于</a:t>
            </a:r>
            <a:r>
              <a:rPr lang="en-US" altLang="zh-CN" sz="1200" b="0" i="0" kern="1200" dirty="0" smtClean="0">
                <a:solidFill>
                  <a:schemeClr val="tx1"/>
                </a:solidFill>
                <a:effectLst/>
                <a:latin typeface="+mn-lt"/>
                <a:ea typeface="+mn-ea"/>
                <a:cs typeface="+mn-cs"/>
              </a:rPr>
              <a:t>CAP</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BASE</a:t>
            </a:r>
            <a:r>
              <a:rPr lang="zh-CN" altLang="en-US" sz="1200" b="0" i="0" kern="1200" dirty="0" smtClean="0">
                <a:solidFill>
                  <a:schemeClr val="tx1"/>
                </a:solidFill>
                <a:effectLst/>
                <a:latin typeface="+mn-lt"/>
                <a:ea typeface="+mn-ea"/>
                <a:cs typeface="+mn-cs"/>
              </a:rPr>
              <a:t>理论</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BASE</a:t>
            </a:r>
            <a:r>
              <a:rPr lang="zh-CN" altLang="en-US" sz="1200" b="0" i="0" kern="1200" dirty="0" smtClean="0">
                <a:solidFill>
                  <a:schemeClr val="tx1"/>
                </a:solidFill>
                <a:effectLst/>
                <a:latin typeface="+mn-lt"/>
                <a:ea typeface="+mn-ea"/>
                <a:cs typeface="+mn-cs"/>
              </a:rPr>
              <a:t>理论中的</a:t>
            </a:r>
            <a:r>
              <a:rPr lang="en-US" altLang="zh-CN" sz="1200" b="0" i="0" kern="1200" dirty="0" smtClean="0">
                <a:solidFill>
                  <a:schemeClr val="tx1"/>
                </a:solidFill>
                <a:effectLst/>
                <a:latin typeface="+mn-lt"/>
                <a:ea typeface="+mn-ea"/>
                <a:cs typeface="+mn-cs"/>
              </a:rPr>
              <a:t>E</a:t>
            </a:r>
            <a:r>
              <a:rPr lang="zh-CN" altLang="en-US" sz="1200" b="0" i="0" kern="1200" dirty="0" smtClean="0">
                <a:solidFill>
                  <a:schemeClr val="tx1"/>
                </a:solidFill>
                <a:effectLst/>
                <a:latin typeface="+mn-lt"/>
                <a:ea typeface="+mn-ea"/>
                <a:cs typeface="+mn-cs"/>
              </a:rPr>
              <a:t>就是最终一致性</a:t>
            </a:r>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195043DD-9C8A-432D-8FD9-15B0804A3EB1}" type="slidenum">
              <a:rPr lang="zh-CN" altLang="en-US" smtClean="0"/>
              <a:t>8</a:t>
            </a:fld>
            <a:endParaRPr lang="zh-CN" altLang="en-US"/>
          </a:p>
        </p:txBody>
      </p:sp>
    </p:spTree>
    <p:extLst>
      <p:ext uri="{BB962C8B-B14F-4D97-AF65-F5344CB8AC3E}">
        <p14:creationId xmlns:p14="http://schemas.microsoft.com/office/powerpoint/2010/main" val="3886219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从简单到复杂</a:t>
            </a:r>
          </a:p>
        </p:txBody>
      </p:sp>
      <p:sp>
        <p:nvSpPr>
          <p:cNvPr id="4" name="灯片编号占位符 3"/>
          <p:cNvSpPr>
            <a:spLocks noGrp="1"/>
          </p:cNvSpPr>
          <p:nvPr>
            <p:ph type="sldNum" sz="quarter" idx="10"/>
          </p:nvPr>
        </p:nvSpPr>
        <p:spPr/>
        <p:txBody>
          <a:bodyPr/>
          <a:lstStyle/>
          <a:p>
            <a:fld id="{195043DD-9C8A-432D-8FD9-15B0804A3EB1}" type="slidenum">
              <a:rPr lang="zh-CN" altLang="en-US" smtClean="0"/>
              <a:t>9</a:t>
            </a:fld>
            <a:endParaRPr lang="zh-CN" altLang="en-US"/>
          </a:p>
        </p:txBody>
      </p:sp>
    </p:spTree>
    <p:extLst>
      <p:ext uri="{BB962C8B-B14F-4D97-AF65-F5344CB8AC3E}">
        <p14:creationId xmlns:p14="http://schemas.microsoft.com/office/powerpoint/2010/main" val="4147854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195043DD-9C8A-432D-8FD9-15B0804A3EB1}" type="slidenum">
              <a:rPr lang="zh-CN" altLang="en-US" smtClean="0"/>
              <a:t>10</a:t>
            </a:fld>
            <a:endParaRPr lang="zh-CN" altLang="en-US"/>
          </a:p>
        </p:txBody>
      </p:sp>
    </p:spTree>
    <p:extLst>
      <p:ext uri="{BB962C8B-B14F-4D97-AF65-F5344CB8AC3E}">
        <p14:creationId xmlns:p14="http://schemas.microsoft.com/office/powerpoint/2010/main" val="2511812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2020/7/22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2020/7/22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2020/7/22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98485DF-3FAB-45E9-A642-7745AB3E3AFD}" type="datetimeFigureOut">
              <a:rPr lang="zh-CN" altLang="en-US" smtClean="0"/>
              <a:t>2020/7/22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0BAE56-5081-45C8-9882-C35F39B69EBE}" type="slidenum">
              <a:rPr lang="zh-CN" altLang="en-US" smtClean="0"/>
              <a:t>‹#›</a:t>
            </a:fld>
            <a:endParaRPr lang="zh-CN" altLang="en-US"/>
          </a:p>
        </p:txBody>
      </p:sp>
      <p:sp>
        <p:nvSpPr>
          <p:cNvPr id="7" name="矩形 6"/>
          <p:cNvSpPr/>
          <p:nvPr userDrawn="1"/>
        </p:nvSpPr>
        <p:spPr>
          <a:xfrm>
            <a:off x="8325228" y="65454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Tree>
    <p:extLst>
      <p:ext uri="{BB962C8B-B14F-4D97-AF65-F5344CB8AC3E}">
        <p14:creationId xmlns:p14="http://schemas.microsoft.com/office/powerpoint/2010/main" val="2516505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2020/7/22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2020/7/22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98485DF-3FAB-45E9-A642-7745AB3E3AFD}" type="datetimeFigureOut">
              <a:rPr lang="zh-CN" altLang="en-US" smtClean="0"/>
              <a:t>2020/7/22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98485DF-3FAB-45E9-A642-7745AB3E3AFD}" type="datetimeFigureOut">
              <a:rPr lang="zh-CN" altLang="en-US" smtClean="0"/>
              <a:t>2020/7/22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98485DF-3FAB-45E9-A642-7745AB3E3AFD}" type="datetimeFigureOut">
              <a:rPr lang="zh-CN" altLang="en-US" smtClean="0"/>
              <a:t>2020/7/22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8485DF-3FAB-45E9-A642-7745AB3E3AFD}" type="datetimeFigureOut">
              <a:rPr lang="zh-CN" altLang="en-US" smtClean="0"/>
              <a:t>2020/7/22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98485DF-3FAB-45E9-A642-7745AB3E3AFD}" type="datetimeFigureOut">
              <a:rPr lang="zh-CN" altLang="en-US" smtClean="0"/>
              <a:t>2020/7/22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98485DF-3FAB-45E9-A642-7745AB3E3AFD}" type="datetimeFigureOut">
              <a:rPr lang="zh-CN" altLang="en-US" smtClean="0"/>
              <a:t>2020/7/22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8485DF-3FAB-45E9-A642-7745AB3E3AFD}" type="datetimeFigureOut">
              <a:rPr lang="zh-CN" altLang="en-US" smtClean="0"/>
              <a:t>2020/7/22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0BAE56-5081-45C8-9882-C35F39B69EB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notesSlide" Target="../notesSlides/notesSlide1.xml"/><Relationship Id="rId4" Type="http://schemas.openxmlformats.org/officeDocument/2006/relationships/tags" Target="../tags/tag4.xml"/><Relationship Id="rId9"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tags" Target="../tags/tag16.xml"/><Relationship Id="rId3" Type="http://schemas.openxmlformats.org/officeDocument/2006/relationships/tags" Target="../tags/tag11.xml"/><Relationship Id="rId7" Type="http://schemas.openxmlformats.org/officeDocument/2006/relationships/tags" Target="../tags/tag1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10" Type="http://schemas.openxmlformats.org/officeDocument/2006/relationships/image" Target="../media/image23.jpg"/><Relationship Id="rId4" Type="http://schemas.openxmlformats.org/officeDocument/2006/relationships/tags" Target="../tags/tag12.xml"/><Relationship Id="rId9"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5" name="文本框 4"/>
          <p:cNvSpPr txBox="1"/>
          <p:nvPr/>
        </p:nvSpPr>
        <p:spPr>
          <a:xfrm>
            <a:off x="277597" y="2860740"/>
            <a:ext cx="8852593" cy="646331"/>
          </a:xfrm>
          <a:prstGeom prst="rect">
            <a:avLst/>
          </a:prstGeom>
          <a:noFill/>
        </p:spPr>
        <p:txBody>
          <a:bodyPr wrap="square" rtlCol="0">
            <a:spAutoFit/>
          </a:bodyPr>
          <a:lstStyle/>
          <a:p>
            <a:r>
              <a:rPr lang="zh-CN" altLang="en-US" sz="3600" dirty="0" smtClean="0">
                <a:solidFill>
                  <a:srgbClr val="002B41"/>
                </a:solidFill>
                <a:latin typeface="微软雅黑" panose="020B0503020204020204" pitchFamily="34" charset="-122"/>
                <a:ea typeface="微软雅黑" panose="020B0503020204020204" pitchFamily="34" charset="-122"/>
              </a:rPr>
              <a:t>数据一致性</a:t>
            </a:r>
            <a:endParaRPr lang="zh-CN" altLang="en-US" sz="3600" dirty="0">
              <a:solidFill>
                <a:srgbClr val="002B4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740874" y="4605925"/>
            <a:ext cx="3207517" cy="577081"/>
          </a:xfrm>
          <a:prstGeom prst="rect">
            <a:avLst/>
          </a:prstGeom>
          <a:noFill/>
        </p:spPr>
        <p:txBody>
          <a:bodyPr wrap="square" rtlCol="0">
            <a:spAutoFit/>
          </a:bodyPr>
          <a:lstStyle/>
          <a:p>
            <a:r>
              <a:rPr lang="en-US" altLang="zh-CN" sz="1050" dirty="0">
                <a:solidFill>
                  <a:schemeClr val="bg1">
                    <a:lumMod val="95000"/>
                  </a:schemeClr>
                </a:solidFill>
                <a:latin typeface="微软雅黑" panose="020B0503020204020204" pitchFamily="34" charset="-122"/>
                <a:ea typeface="微软雅黑" panose="020B0503020204020204" pitchFamily="34" charset="-122"/>
              </a:rPr>
              <a:t>Fresh business general template</a:t>
            </a:r>
          </a:p>
          <a:p>
            <a:r>
              <a:rPr lang="en-US" altLang="zh-CN" sz="1050" dirty="0">
                <a:solidFill>
                  <a:schemeClr val="bg1">
                    <a:lumMod val="95000"/>
                  </a:schemeClr>
                </a:solidFill>
                <a:latin typeface="微软雅黑" panose="020B0503020204020204" pitchFamily="34" charset="-122"/>
                <a:ea typeface="微软雅黑" panose="020B0503020204020204" pitchFamily="34" charset="-122"/>
              </a:rPr>
              <a:t>Applicable to enterprise introduction, summary report, sales marketing, chart data</a:t>
            </a:r>
            <a:endParaRPr lang="zh-CN" altLang="en-US" sz="105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6" name="文本框 15"/>
          <p:cNvSpPr txBox="1"/>
          <p:nvPr/>
        </p:nvSpPr>
        <p:spPr>
          <a:xfrm>
            <a:off x="282387" y="3744733"/>
            <a:ext cx="2557192" cy="812530"/>
          </a:xfrm>
          <a:prstGeom prst="rect">
            <a:avLst/>
          </a:prstGeom>
          <a:noFill/>
        </p:spPr>
        <p:txBody>
          <a:bodyPr wrap="square" rtlCol="0">
            <a:spAutoFit/>
          </a:bodyPr>
          <a:lstStyle/>
          <a:p>
            <a:pPr>
              <a:lnSpc>
                <a:spcPct val="130000"/>
              </a:lnSpc>
            </a:pPr>
            <a:r>
              <a:rPr lang="zh-CN" altLang="en-US" dirty="0">
                <a:solidFill>
                  <a:srgbClr val="002B41"/>
                </a:solidFill>
                <a:latin typeface="微软雅黑" panose="020B0503020204020204" pitchFamily="34" charset="-122"/>
                <a:ea typeface="微软雅黑" panose="020B0503020204020204" pitchFamily="34" charset="-122"/>
              </a:rPr>
              <a:t>鲁天松</a:t>
            </a:r>
            <a:r>
              <a:rPr lang="en-US" altLang="zh-CN" dirty="0">
                <a:solidFill>
                  <a:srgbClr val="002B41"/>
                </a:solidFill>
                <a:latin typeface="微软雅黑" panose="020B0503020204020204" pitchFamily="34" charset="-122"/>
                <a:ea typeface="微软雅黑" panose="020B0503020204020204" pitchFamily="34" charset="-122"/>
              </a:rPr>
              <a:t/>
            </a:r>
            <a:br>
              <a:rPr lang="en-US" altLang="zh-CN" dirty="0">
                <a:solidFill>
                  <a:srgbClr val="002B41"/>
                </a:solidFill>
                <a:latin typeface="微软雅黑" panose="020B0503020204020204" pitchFamily="34" charset="-122"/>
                <a:ea typeface="微软雅黑" panose="020B0503020204020204" pitchFamily="34" charset="-122"/>
              </a:rPr>
            </a:br>
            <a:r>
              <a:rPr lang="en-US" altLang="zh-CN" dirty="0" smtClean="0">
                <a:solidFill>
                  <a:srgbClr val="002B41"/>
                </a:solidFill>
                <a:latin typeface="微软雅黑" panose="020B0503020204020204" pitchFamily="34" charset="-122"/>
                <a:ea typeface="微软雅黑" panose="020B0503020204020204" pitchFamily="34" charset="-122"/>
              </a:rPr>
              <a:t>2020-07-16</a:t>
            </a:r>
            <a:endParaRPr lang="en-US" altLang="zh-CN"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矩形 4"/>
          <p:cNvSpPr/>
          <p:nvPr/>
        </p:nvSpPr>
        <p:spPr>
          <a:xfrm>
            <a:off x="5977217" y="3244334"/>
            <a:ext cx="237566" cy="369332"/>
          </a:xfrm>
          <a:prstGeom prst="rect">
            <a:avLst/>
          </a:prstGeom>
        </p:spPr>
        <p:txBody>
          <a:bodyPr wrap="none">
            <a:spAutoFit/>
          </a:bodyPr>
          <a:lstStyle/>
          <a:p>
            <a:r>
              <a:rPr lang="zh-CN" altLang="en-US" dirty="0"/>
              <a:t> </a:t>
            </a:r>
          </a:p>
        </p:txBody>
      </p:sp>
      <p:sp>
        <p:nvSpPr>
          <p:cNvPr id="6" name="文本框 5"/>
          <p:cNvSpPr txBox="1"/>
          <p:nvPr/>
        </p:nvSpPr>
        <p:spPr>
          <a:xfrm>
            <a:off x="3496962" y="1895038"/>
            <a:ext cx="4176583" cy="2031325"/>
          </a:xfrm>
          <a:prstGeom prst="rect">
            <a:avLst/>
          </a:prstGeom>
          <a:noFill/>
        </p:spPr>
        <p:txBody>
          <a:bodyPr wrap="square" rtlCol="0">
            <a:spAutoFit/>
          </a:bodyPr>
          <a:lstStyle/>
          <a:p>
            <a:r>
              <a:rPr lang="en-US" altLang="zh-CN" dirty="0" smtClean="0"/>
              <a:t>	</a:t>
            </a:r>
            <a:r>
              <a:rPr lang="zh-CN" altLang="en-US" dirty="0" smtClean="0"/>
              <a:t>初级架构</a:t>
            </a:r>
            <a:r>
              <a:rPr lang="en-US" altLang="zh-CN" dirty="0"/>
              <a:t>	           </a:t>
            </a:r>
            <a:endParaRPr lang="en-US" altLang="zh-CN" dirty="0" smtClean="0"/>
          </a:p>
          <a:p>
            <a:r>
              <a:rPr lang="en-US" altLang="zh-CN" dirty="0" smtClean="0"/>
              <a:t>	       </a:t>
            </a:r>
            <a:r>
              <a:rPr lang="zh-CN" altLang="en-US" dirty="0" smtClean="0"/>
              <a:t>↓</a:t>
            </a:r>
            <a:endParaRPr lang="en-US" altLang="zh-CN" dirty="0" smtClean="0"/>
          </a:p>
          <a:p>
            <a:r>
              <a:rPr lang="en-US" altLang="zh-CN" dirty="0" smtClean="0"/>
              <a:t>	</a:t>
            </a:r>
            <a:r>
              <a:rPr lang="zh-CN" altLang="en-US" dirty="0" smtClean="0"/>
              <a:t>中级架构</a:t>
            </a:r>
            <a:endParaRPr lang="en-US" altLang="zh-CN" dirty="0" smtClean="0"/>
          </a:p>
          <a:p>
            <a:r>
              <a:rPr lang="en-US" altLang="zh-CN" dirty="0"/>
              <a:t>	       </a:t>
            </a:r>
            <a:r>
              <a:rPr lang="zh-CN" altLang="en-US" dirty="0" smtClean="0"/>
              <a:t>↓</a:t>
            </a:r>
            <a:endParaRPr lang="en-US" altLang="zh-CN" dirty="0" smtClean="0"/>
          </a:p>
          <a:p>
            <a:r>
              <a:rPr lang="en-US" altLang="zh-CN" dirty="0" smtClean="0"/>
              <a:t>	</a:t>
            </a:r>
            <a:r>
              <a:rPr lang="zh-CN" altLang="en-US" dirty="0" smtClean="0"/>
              <a:t>高级架构</a:t>
            </a:r>
            <a:endParaRPr lang="en-US" altLang="zh-CN" dirty="0" smtClean="0"/>
          </a:p>
          <a:p>
            <a:r>
              <a:rPr lang="en-US" altLang="zh-CN" dirty="0" smtClean="0"/>
              <a:t>	       </a:t>
            </a:r>
            <a:r>
              <a:rPr lang="zh-CN" altLang="en-US" dirty="0" smtClean="0"/>
              <a:t>↓</a:t>
            </a:r>
            <a:endParaRPr lang="en-US" altLang="zh-CN" dirty="0"/>
          </a:p>
          <a:p>
            <a:r>
              <a:rPr lang="zh-CN" altLang="en-US" dirty="0" smtClean="0"/>
              <a:t>               分布式架构</a:t>
            </a:r>
            <a:endParaRPr lang="en-US" altLang="zh-CN" dirty="0"/>
          </a:p>
        </p:txBody>
      </p:sp>
      <p:sp>
        <p:nvSpPr>
          <p:cNvPr id="7" name="TextBox 76"/>
          <p:cNvSpPr txBox="1"/>
          <p:nvPr/>
        </p:nvSpPr>
        <p:spPr>
          <a:xfrm>
            <a:off x="572802" y="202737"/>
            <a:ext cx="697627"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大纲</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533281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548088" y="202737"/>
            <a:ext cx="1834156"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初级</a:t>
            </a:r>
            <a:r>
              <a:rPr lang="zh-CN" altLang="en-US" sz="2000" dirty="0" smtClean="0">
                <a:solidFill>
                  <a:srgbClr val="002B41"/>
                </a:solidFill>
                <a:latin typeface="微软雅黑" panose="020B0503020204020204" pitchFamily="34" charset="-122"/>
                <a:ea typeface="微软雅黑" panose="020B0503020204020204" pitchFamily="34" charset="-122"/>
              </a:rPr>
              <a:t>架构</a:t>
            </a:r>
            <a:r>
              <a:rPr lang="en-US" altLang="zh-CN" sz="2000" dirty="0" smtClean="0">
                <a:solidFill>
                  <a:srgbClr val="002B41"/>
                </a:solidFill>
                <a:latin typeface="微软雅黑" panose="020B0503020204020204" pitchFamily="34" charset="-122"/>
                <a:ea typeface="微软雅黑" panose="020B0503020204020204" pitchFamily="34" charset="-122"/>
              </a:rPr>
              <a:t>-</a:t>
            </a:r>
            <a:r>
              <a:rPr lang="zh-CN" altLang="en-US" sz="2000" dirty="0" smtClean="0">
                <a:solidFill>
                  <a:srgbClr val="002B41"/>
                </a:solidFill>
                <a:latin typeface="微软雅黑" panose="020B0503020204020204" pitchFamily="34" charset="-122"/>
                <a:ea typeface="微软雅黑" panose="020B0503020204020204" pitchFamily="34" charset="-122"/>
              </a:rPr>
              <a:t>单机</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矩形 4"/>
          <p:cNvSpPr/>
          <p:nvPr/>
        </p:nvSpPr>
        <p:spPr>
          <a:xfrm>
            <a:off x="5977217" y="3244334"/>
            <a:ext cx="237566" cy="369332"/>
          </a:xfrm>
          <a:prstGeom prst="rect">
            <a:avLst/>
          </a:prstGeom>
        </p:spPr>
        <p:txBody>
          <a:bodyPr wrap="none">
            <a:spAutoFit/>
          </a:bodyPr>
          <a:lstStyle/>
          <a:p>
            <a:r>
              <a:rPr lang="zh-CN" altLang="en-US" dirty="0"/>
              <a:t> </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0998" y="2143125"/>
            <a:ext cx="3505200" cy="2571750"/>
          </a:xfrm>
          <a:prstGeom prst="rect">
            <a:avLst/>
          </a:prstGeom>
        </p:spPr>
      </p:pic>
      <p:sp>
        <p:nvSpPr>
          <p:cNvPr id="6" name="文本框 5"/>
          <p:cNvSpPr txBox="1"/>
          <p:nvPr/>
        </p:nvSpPr>
        <p:spPr>
          <a:xfrm>
            <a:off x="6096000" y="2143125"/>
            <a:ext cx="3659976" cy="646331"/>
          </a:xfrm>
          <a:prstGeom prst="rect">
            <a:avLst/>
          </a:prstGeom>
          <a:noFill/>
        </p:spPr>
        <p:txBody>
          <a:bodyPr wrap="none" rtlCol="0">
            <a:spAutoFit/>
          </a:bodyPr>
          <a:lstStyle/>
          <a:p>
            <a:r>
              <a:rPr lang="zh-CN" altLang="en-US" dirty="0"/>
              <a:t>哪些</a:t>
            </a:r>
            <a:r>
              <a:rPr lang="en-US" altLang="zh-CN" dirty="0"/>
              <a:t>CASE</a:t>
            </a:r>
            <a:r>
              <a:rPr lang="zh-CN" altLang="en-US" dirty="0"/>
              <a:t>会产生数据一致性问题</a:t>
            </a:r>
            <a:r>
              <a:rPr lang="zh-CN" altLang="en-US" dirty="0" smtClean="0"/>
              <a:t>？</a:t>
            </a:r>
            <a:endParaRPr lang="en-US" altLang="zh-CN" dirty="0" smtClean="0"/>
          </a:p>
          <a:p>
            <a:r>
              <a:rPr lang="en-US" altLang="zh-CN" dirty="0" smtClean="0"/>
              <a:t>1</a:t>
            </a:r>
            <a:r>
              <a:rPr lang="zh-CN" altLang="en-US" dirty="0" smtClean="0"/>
              <a:t>、基本数据存储</a:t>
            </a:r>
            <a:endParaRPr lang="en-US" altLang="zh-CN" dirty="0"/>
          </a:p>
        </p:txBody>
      </p:sp>
    </p:spTree>
    <p:extLst>
      <p:ext uri="{BB962C8B-B14F-4D97-AF65-F5344CB8AC3E}">
        <p14:creationId xmlns:p14="http://schemas.microsoft.com/office/powerpoint/2010/main" val="2593488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548088" y="202737"/>
            <a:ext cx="4139275"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单机上</a:t>
            </a:r>
            <a:r>
              <a:rPr lang="en-US" altLang="zh-CN" sz="2000" dirty="0" err="1" smtClean="0">
                <a:solidFill>
                  <a:srgbClr val="002B41"/>
                </a:solidFill>
                <a:latin typeface="微软雅黑" panose="020B0503020204020204" pitchFamily="34" charset="-122"/>
                <a:ea typeface="微软雅黑" panose="020B0503020204020204" pitchFamily="34" charset="-122"/>
              </a:rPr>
              <a:t>MySql</a:t>
            </a:r>
            <a:r>
              <a:rPr lang="zh-CN" altLang="en-US" sz="2000" dirty="0" smtClean="0">
                <a:solidFill>
                  <a:srgbClr val="002B41"/>
                </a:solidFill>
                <a:latin typeface="微软雅黑" panose="020B0503020204020204" pitchFamily="34" charset="-122"/>
                <a:ea typeface="微软雅黑" panose="020B0503020204020204" pitchFamily="34" charset="-122"/>
              </a:rPr>
              <a:t>数据一致性</a:t>
            </a:r>
            <a:r>
              <a:rPr lang="en-US" altLang="zh-CN" sz="2000" dirty="0">
                <a:solidFill>
                  <a:srgbClr val="002B41"/>
                </a:solidFill>
                <a:latin typeface="微软雅黑" panose="020B0503020204020204" pitchFamily="34" charset="-122"/>
                <a:ea typeface="微软雅黑" panose="020B0503020204020204" pitchFamily="34" charset="-122"/>
              </a:rPr>
              <a:t>-</a:t>
            </a:r>
            <a:r>
              <a:rPr lang="zh-CN" altLang="en-US" sz="2000" dirty="0">
                <a:solidFill>
                  <a:srgbClr val="002B41"/>
                </a:solidFill>
                <a:latin typeface="微软雅黑" panose="020B0503020204020204" pitchFamily="34" charset="-122"/>
                <a:ea typeface="微软雅黑" panose="020B0503020204020204" pitchFamily="34" charset="-122"/>
              </a:rPr>
              <a:t>使用事务</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3" name="文本框 2"/>
          <p:cNvSpPr txBox="1"/>
          <p:nvPr/>
        </p:nvSpPr>
        <p:spPr>
          <a:xfrm>
            <a:off x="548088" y="1170432"/>
            <a:ext cx="11022120" cy="2585323"/>
          </a:xfrm>
          <a:prstGeom prst="rect">
            <a:avLst/>
          </a:prstGeom>
          <a:noFill/>
        </p:spPr>
        <p:txBody>
          <a:bodyPr wrap="square" rtlCol="0">
            <a:spAutoFit/>
          </a:bodyPr>
          <a:lstStyle/>
          <a:p>
            <a:r>
              <a:rPr lang="en-US" altLang="zh-CN" dirty="0" smtClean="0"/>
              <a:t>A</a:t>
            </a:r>
            <a:r>
              <a:rPr lang="en-US" altLang="zh-CN" dirty="0"/>
              <a:t>:</a:t>
            </a:r>
            <a:r>
              <a:rPr lang="zh-CN" altLang="en-US" dirty="0"/>
              <a:t>原子性</a:t>
            </a:r>
            <a:r>
              <a:rPr lang="en-US" altLang="zh-CN" dirty="0"/>
              <a:t>(Atomicity</a:t>
            </a:r>
            <a:r>
              <a:rPr lang="en-US" altLang="zh-CN" dirty="0" smtClean="0"/>
              <a:t>)</a:t>
            </a:r>
            <a:r>
              <a:rPr lang="zh-CN" altLang="en-US" dirty="0"/>
              <a:t> ，</a:t>
            </a:r>
            <a:r>
              <a:rPr lang="zh-CN" altLang="en-US" dirty="0" smtClean="0"/>
              <a:t>通过</a:t>
            </a:r>
            <a:r>
              <a:rPr lang="en-US" altLang="zh-CN" dirty="0"/>
              <a:t>undo log</a:t>
            </a:r>
            <a:r>
              <a:rPr lang="zh-CN" altLang="en-US" dirty="0" smtClean="0"/>
              <a:t>实现</a:t>
            </a:r>
            <a:endParaRPr lang="en-US" altLang="zh-CN" dirty="0" smtClean="0"/>
          </a:p>
          <a:p>
            <a:r>
              <a:rPr lang="en-US" altLang="zh-CN" dirty="0" smtClean="0"/>
              <a:t>C</a:t>
            </a:r>
            <a:r>
              <a:rPr lang="en-US" altLang="zh-CN" dirty="0"/>
              <a:t>:</a:t>
            </a:r>
            <a:r>
              <a:rPr lang="zh-CN" altLang="en-US" dirty="0"/>
              <a:t>一致性</a:t>
            </a:r>
            <a:r>
              <a:rPr lang="en-US" altLang="zh-CN" dirty="0"/>
              <a:t>(Consistency</a:t>
            </a:r>
            <a:r>
              <a:rPr lang="en-US" altLang="zh-CN" dirty="0" smtClean="0"/>
              <a:t>)</a:t>
            </a:r>
            <a:r>
              <a:rPr lang="zh-CN" altLang="en-US" dirty="0"/>
              <a:t> </a:t>
            </a:r>
            <a:r>
              <a:rPr lang="zh-CN" altLang="en-US" dirty="0" smtClean="0"/>
              <a:t>，通过</a:t>
            </a:r>
            <a:r>
              <a:rPr lang="zh-CN" altLang="en-US" dirty="0"/>
              <a:t>原子性、隔离性、持久性来保证一致性</a:t>
            </a:r>
            <a:endParaRPr lang="en-US" altLang="zh-CN" dirty="0"/>
          </a:p>
          <a:p>
            <a:r>
              <a:rPr lang="en-US" altLang="zh-CN" dirty="0"/>
              <a:t>I:</a:t>
            </a:r>
            <a:r>
              <a:rPr lang="zh-CN" altLang="en-US" dirty="0"/>
              <a:t>隔离性</a:t>
            </a:r>
            <a:r>
              <a:rPr lang="en-US" altLang="zh-CN" dirty="0"/>
              <a:t>(Isolation</a:t>
            </a:r>
            <a:r>
              <a:rPr lang="en-US" altLang="zh-CN" dirty="0" smtClean="0"/>
              <a:t>)</a:t>
            </a:r>
            <a:r>
              <a:rPr lang="zh-CN" altLang="en-US" dirty="0"/>
              <a:t> </a:t>
            </a:r>
            <a:r>
              <a:rPr lang="zh-CN" altLang="en-US" dirty="0" smtClean="0"/>
              <a:t>，通过</a:t>
            </a:r>
            <a:r>
              <a:rPr lang="zh-CN" altLang="en-US" dirty="0"/>
              <a:t>锁和</a:t>
            </a:r>
            <a:r>
              <a:rPr lang="en-US" altLang="zh-CN" dirty="0"/>
              <a:t>MVCC</a:t>
            </a:r>
            <a:r>
              <a:rPr lang="zh-CN" altLang="en-US" dirty="0"/>
              <a:t>机制等实现</a:t>
            </a:r>
            <a:endParaRPr lang="en-US" altLang="zh-CN" dirty="0"/>
          </a:p>
          <a:p>
            <a:r>
              <a:rPr lang="en-US" altLang="zh-CN" dirty="0"/>
              <a:t>D:</a:t>
            </a:r>
            <a:r>
              <a:rPr lang="zh-CN" altLang="en-US" dirty="0"/>
              <a:t>持久性</a:t>
            </a:r>
            <a:r>
              <a:rPr lang="en-US" altLang="zh-CN" dirty="0"/>
              <a:t>(Durability</a:t>
            </a:r>
            <a:r>
              <a:rPr lang="en-US" altLang="zh-CN" dirty="0" smtClean="0"/>
              <a:t>)</a:t>
            </a:r>
            <a:r>
              <a:rPr lang="zh-CN" altLang="en-US" dirty="0"/>
              <a:t>，</a:t>
            </a:r>
            <a:r>
              <a:rPr lang="zh-CN" altLang="en-US" dirty="0" smtClean="0"/>
              <a:t>通过</a:t>
            </a:r>
            <a:r>
              <a:rPr lang="en-US" altLang="zh-CN" dirty="0"/>
              <a:t>redo log</a:t>
            </a:r>
            <a:r>
              <a:rPr lang="zh-CN" altLang="en-US" dirty="0" smtClean="0"/>
              <a:t>实现</a:t>
            </a:r>
            <a:endParaRPr lang="en-US" altLang="zh-CN" dirty="0" smtClean="0"/>
          </a:p>
          <a:p>
            <a:endParaRPr lang="en-US" altLang="zh-CN" dirty="0"/>
          </a:p>
          <a:p>
            <a:endParaRPr lang="en-US" altLang="zh-CN" dirty="0" smtClean="0"/>
          </a:p>
          <a:p>
            <a:endParaRPr lang="en-US" altLang="zh-CN" dirty="0"/>
          </a:p>
          <a:p>
            <a:endParaRPr lang="en-US" altLang="zh-CN" dirty="0" smtClean="0"/>
          </a:p>
          <a:p>
            <a:r>
              <a:rPr lang="en-US" altLang="zh-CN" dirty="0" err="1" smtClean="0"/>
              <a:t>MySql</a:t>
            </a:r>
            <a:r>
              <a:rPr lang="zh-CN" altLang="en-US" dirty="0" smtClean="0"/>
              <a:t>在实现</a:t>
            </a:r>
            <a:r>
              <a:rPr lang="zh-CN" altLang="en-US" dirty="0"/>
              <a:t>事务上面会不会出现数据一致性问题</a:t>
            </a:r>
            <a:r>
              <a:rPr lang="zh-CN" altLang="en-US" dirty="0" smtClean="0"/>
              <a:t>？</a:t>
            </a:r>
            <a:endParaRPr lang="en-US" altLang="zh-CN" dirty="0"/>
          </a:p>
        </p:txBody>
      </p:sp>
    </p:spTree>
    <p:extLst>
      <p:ext uri="{BB962C8B-B14F-4D97-AF65-F5344CB8AC3E}">
        <p14:creationId xmlns:p14="http://schemas.microsoft.com/office/powerpoint/2010/main" val="1777342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548088" y="202737"/>
            <a:ext cx="3626314"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单机上</a:t>
            </a:r>
            <a:r>
              <a:rPr lang="en-US" altLang="zh-CN" sz="2000" dirty="0" err="1">
                <a:solidFill>
                  <a:srgbClr val="002B41"/>
                </a:solidFill>
                <a:latin typeface="微软雅黑" panose="020B0503020204020204" pitchFamily="34" charset="-122"/>
                <a:ea typeface="微软雅黑" panose="020B0503020204020204" pitchFamily="34" charset="-122"/>
              </a:rPr>
              <a:t>MySql</a:t>
            </a:r>
            <a:r>
              <a:rPr lang="zh-CN" altLang="en-US" sz="2000" dirty="0">
                <a:solidFill>
                  <a:srgbClr val="002B41"/>
                </a:solidFill>
                <a:latin typeface="微软雅黑" panose="020B0503020204020204" pitchFamily="34" charset="-122"/>
                <a:ea typeface="微软雅黑" panose="020B0503020204020204" pitchFamily="34" charset="-122"/>
              </a:rPr>
              <a:t>数据一致性</a:t>
            </a:r>
            <a:r>
              <a:rPr lang="en-US" altLang="zh-CN" sz="2000" dirty="0">
                <a:solidFill>
                  <a:srgbClr val="002B41"/>
                </a:solidFill>
                <a:latin typeface="微软雅黑" panose="020B0503020204020204" pitchFamily="34" charset="-122"/>
                <a:ea typeface="微软雅黑" panose="020B0503020204020204" pitchFamily="34" charset="-122"/>
              </a:rPr>
              <a:t>-</a:t>
            </a:r>
            <a:r>
              <a:rPr lang="zh-CN" altLang="en-US" sz="2000" dirty="0">
                <a:solidFill>
                  <a:srgbClr val="002B41"/>
                </a:solidFill>
                <a:latin typeface="微软雅黑" panose="020B0503020204020204" pitchFamily="34" charset="-122"/>
                <a:ea typeface="微软雅黑" panose="020B0503020204020204" pitchFamily="34" charset="-122"/>
              </a:rPr>
              <a:t>日志</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文本框 4"/>
          <p:cNvSpPr txBox="1"/>
          <p:nvPr/>
        </p:nvSpPr>
        <p:spPr>
          <a:xfrm>
            <a:off x="548088" y="906147"/>
            <a:ext cx="10934163" cy="3908762"/>
          </a:xfrm>
          <a:prstGeom prst="rect">
            <a:avLst/>
          </a:prstGeom>
          <a:noFill/>
        </p:spPr>
        <p:txBody>
          <a:bodyPr wrap="square" rtlCol="0">
            <a:spAutoFit/>
          </a:bodyPr>
          <a:lstStyle/>
          <a:p>
            <a:r>
              <a:rPr lang="zh-CN" altLang="en-US" dirty="0"/>
              <a:t>二进制日志</a:t>
            </a:r>
            <a:r>
              <a:rPr lang="en-US" altLang="zh-CN" dirty="0"/>
              <a:t>(</a:t>
            </a:r>
            <a:r>
              <a:rPr lang="en-US" altLang="zh-CN" dirty="0" err="1"/>
              <a:t>binlog</a:t>
            </a:r>
            <a:r>
              <a:rPr lang="en-US" altLang="zh-CN" dirty="0"/>
              <a:t>):</a:t>
            </a:r>
          </a:p>
          <a:p>
            <a:r>
              <a:rPr lang="en-US" altLang="zh-CN" dirty="0"/>
              <a:t>     </a:t>
            </a:r>
            <a:r>
              <a:rPr lang="en-US" altLang="zh-CN" sz="1600" dirty="0"/>
              <a:t>Server</a:t>
            </a:r>
            <a:r>
              <a:rPr lang="zh-CN" altLang="en-US" sz="1600" dirty="0"/>
              <a:t>层日志，又称为归档日志，属于逻辑日志，是以二进制的形式记录的是这个语句的原始逻辑，用于数据库的基于时间点的还原、也用在主从复制中，从库利用主库上的</a:t>
            </a:r>
            <a:r>
              <a:rPr lang="en-US" altLang="zh-CN" sz="1600" dirty="0" err="1"/>
              <a:t>binlog</a:t>
            </a:r>
            <a:r>
              <a:rPr lang="zh-CN" altLang="en-US" sz="1600" dirty="0"/>
              <a:t>进行重播，实现主从同步、用别的存储引擎时可以达到一致性的</a:t>
            </a:r>
            <a:r>
              <a:rPr lang="zh-CN" altLang="en-US" sz="1600" dirty="0" smtClean="0"/>
              <a:t>要求。</a:t>
            </a:r>
            <a:endParaRPr lang="en-US" altLang="zh-CN" dirty="0"/>
          </a:p>
          <a:p>
            <a:endParaRPr lang="en-US" altLang="zh-CN" dirty="0"/>
          </a:p>
          <a:p>
            <a:r>
              <a:rPr lang="zh-CN" altLang="en-US" dirty="0"/>
              <a:t>重做日志</a:t>
            </a:r>
            <a:r>
              <a:rPr lang="en-US" altLang="zh-CN" dirty="0"/>
              <a:t>(Redo log):</a:t>
            </a:r>
          </a:p>
          <a:p>
            <a:r>
              <a:rPr lang="en-US" altLang="zh-CN" sz="1600" dirty="0"/>
              <a:t> </a:t>
            </a:r>
            <a:r>
              <a:rPr lang="en-US" altLang="zh-CN" sz="1600" dirty="0" err="1"/>
              <a:t>innoDB</a:t>
            </a:r>
            <a:r>
              <a:rPr lang="zh-CN" altLang="en-US" sz="1600" dirty="0"/>
              <a:t>引擎层面的日志，用于记录事务操作的变化，属于物理日志，记录的是数据页修改之后的值，不管事务是否提交都会记录下来</a:t>
            </a:r>
            <a:r>
              <a:rPr lang="zh-CN" altLang="en-US" sz="1600" dirty="0" smtClean="0"/>
              <a:t>。</a:t>
            </a:r>
            <a:r>
              <a:rPr lang="zh-CN" altLang="en-US" sz="1600" dirty="0"/>
              <a:t>防止在发生故障的时间点，尚有脏页未写入磁盘，在重启</a:t>
            </a:r>
            <a:r>
              <a:rPr lang="en-US" altLang="zh-CN" sz="1600" dirty="0" err="1"/>
              <a:t>mysql</a:t>
            </a:r>
            <a:r>
              <a:rPr lang="zh-CN" altLang="en-US" sz="1600" dirty="0"/>
              <a:t>服务的时候，根据</a:t>
            </a:r>
            <a:r>
              <a:rPr lang="en-US" altLang="zh-CN" sz="1600" dirty="0"/>
              <a:t>redo log</a:t>
            </a:r>
            <a:r>
              <a:rPr lang="zh-CN" altLang="en-US" sz="1600" dirty="0"/>
              <a:t>进行重做，从而达到事务的持久性这一</a:t>
            </a:r>
            <a:r>
              <a:rPr lang="zh-CN" altLang="en-US" sz="1600" dirty="0" smtClean="0"/>
              <a:t>特性。</a:t>
            </a:r>
            <a:endParaRPr lang="en-US" altLang="zh-CN" sz="1600" dirty="0"/>
          </a:p>
          <a:p>
            <a:endParaRPr lang="en-US" altLang="zh-CN" dirty="0"/>
          </a:p>
          <a:p>
            <a:r>
              <a:rPr lang="zh-CN" altLang="en-US" dirty="0"/>
              <a:t>回滚日志</a:t>
            </a:r>
            <a:r>
              <a:rPr lang="en-US" altLang="zh-CN" dirty="0"/>
              <a:t>(undo log):</a:t>
            </a:r>
          </a:p>
          <a:p>
            <a:r>
              <a:rPr lang="en-US" altLang="zh-CN" dirty="0"/>
              <a:t>    </a:t>
            </a:r>
            <a:r>
              <a:rPr lang="en-US" altLang="zh-CN" sz="1600" dirty="0" err="1"/>
              <a:t>InnoDB</a:t>
            </a:r>
            <a:r>
              <a:rPr lang="zh-CN" altLang="en-US" sz="1600" dirty="0"/>
              <a:t>引擎层面的日志，记录某行或者某几行的数据更改，属于逻辑日志，用于回滚，同时可以提供多版本并发控制下的读（</a:t>
            </a:r>
            <a:r>
              <a:rPr lang="en-US" altLang="zh-CN" sz="1600" dirty="0"/>
              <a:t>MVCC</a:t>
            </a:r>
            <a:r>
              <a:rPr lang="zh-CN" altLang="en-US" sz="1600" dirty="0"/>
              <a:t>），也即非锁定读。</a:t>
            </a:r>
            <a:endParaRPr lang="en-US" altLang="zh-CN" sz="1600" dirty="0"/>
          </a:p>
          <a:p>
            <a:endParaRPr lang="en-US" altLang="zh-CN" dirty="0"/>
          </a:p>
        </p:txBody>
      </p:sp>
    </p:spTree>
    <p:extLst>
      <p:ext uri="{BB962C8B-B14F-4D97-AF65-F5344CB8AC3E}">
        <p14:creationId xmlns:p14="http://schemas.microsoft.com/office/powerpoint/2010/main" val="23117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548088" y="202737"/>
            <a:ext cx="3700052"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单机上</a:t>
            </a:r>
            <a:r>
              <a:rPr lang="en-US" altLang="zh-CN" sz="2000" dirty="0" err="1">
                <a:solidFill>
                  <a:srgbClr val="002B41"/>
                </a:solidFill>
                <a:latin typeface="微软雅黑" panose="020B0503020204020204" pitchFamily="34" charset="-122"/>
                <a:ea typeface="微软雅黑" panose="020B0503020204020204" pitchFamily="34" charset="-122"/>
              </a:rPr>
              <a:t>MySql</a:t>
            </a:r>
            <a:r>
              <a:rPr lang="zh-CN" altLang="en-US" sz="2000" dirty="0" smtClean="0">
                <a:solidFill>
                  <a:srgbClr val="002B41"/>
                </a:solidFill>
                <a:latin typeface="微软雅黑" panose="020B0503020204020204" pitchFamily="34" charset="-122"/>
                <a:ea typeface="微软雅黑" panose="020B0503020204020204" pitchFamily="34" charset="-122"/>
              </a:rPr>
              <a:t>数据一致性</a:t>
            </a:r>
            <a:r>
              <a:rPr lang="en-US" altLang="zh-CN" sz="2000" dirty="0" smtClean="0">
                <a:solidFill>
                  <a:srgbClr val="002B41"/>
                </a:solidFill>
                <a:latin typeface="微软雅黑" panose="020B0503020204020204" pitchFamily="34" charset="-122"/>
                <a:ea typeface="微软雅黑" panose="020B0503020204020204" pitchFamily="34" charset="-122"/>
              </a:rPr>
              <a:t>-</a:t>
            </a:r>
            <a:r>
              <a:rPr lang="zh-CN" altLang="en-US" sz="2000" dirty="0" smtClean="0">
                <a:solidFill>
                  <a:srgbClr val="002B41"/>
                </a:solidFill>
                <a:latin typeface="微软雅黑" panose="020B0503020204020204" pitchFamily="34" charset="-122"/>
                <a:ea typeface="微软雅黑" panose="020B0503020204020204" pitchFamily="34" charset="-122"/>
              </a:rPr>
              <a:t>日志</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文本框 5"/>
          <p:cNvSpPr txBox="1"/>
          <p:nvPr/>
        </p:nvSpPr>
        <p:spPr>
          <a:xfrm>
            <a:off x="862616" y="3111335"/>
            <a:ext cx="11527002" cy="3570208"/>
          </a:xfrm>
          <a:prstGeom prst="rect">
            <a:avLst/>
          </a:prstGeom>
          <a:noFill/>
        </p:spPr>
        <p:txBody>
          <a:bodyPr wrap="none" rtlCol="0">
            <a:spAutoFit/>
          </a:bodyPr>
          <a:lstStyle/>
          <a:p>
            <a:r>
              <a:rPr lang="en-US" altLang="zh-CN" sz="1600" dirty="0"/>
              <a:t>1</a:t>
            </a:r>
            <a:r>
              <a:rPr lang="zh-CN" altLang="en-US" sz="1600" dirty="0"/>
              <a:t>、写</a:t>
            </a:r>
            <a:r>
              <a:rPr lang="en-US" altLang="zh-CN" sz="1600" dirty="0"/>
              <a:t>undo</a:t>
            </a:r>
            <a:r>
              <a:rPr lang="zh-CN" altLang="en-US" sz="1600" dirty="0"/>
              <a:t>日志到内存，根据配置决定是否马上落盘</a:t>
            </a:r>
            <a:r>
              <a:rPr lang="en-US" altLang="zh-CN" sz="1600" dirty="0"/>
              <a:t>(</a:t>
            </a:r>
            <a:r>
              <a:rPr lang="en-US" altLang="zh-CN" sz="1600" b="1" dirty="0" err="1"/>
              <a:t>innodb_flush_log_at_trx_commit</a:t>
            </a:r>
            <a:r>
              <a:rPr lang="en-US" altLang="zh-CN" sz="1600" dirty="0"/>
              <a:t>)</a:t>
            </a:r>
            <a:r>
              <a:rPr lang="zh-CN" altLang="en-US" sz="1600" dirty="0"/>
              <a:t>。</a:t>
            </a:r>
            <a:endParaRPr lang="en-US" altLang="zh-CN" sz="1600" dirty="0"/>
          </a:p>
          <a:p>
            <a:r>
              <a:rPr lang="en-US" altLang="zh-CN" sz="1600" dirty="0"/>
              <a:t>2</a:t>
            </a:r>
            <a:r>
              <a:rPr lang="zh-CN" altLang="en-US" sz="1600" dirty="0"/>
              <a:t>、写</a:t>
            </a:r>
            <a:r>
              <a:rPr lang="en-US" altLang="zh-CN" sz="1600" dirty="0"/>
              <a:t>redo</a:t>
            </a:r>
            <a:r>
              <a:rPr lang="zh-CN" altLang="en-US" sz="1600" dirty="0"/>
              <a:t>日志到内存，根据配置决定是否马上落盘</a:t>
            </a:r>
            <a:r>
              <a:rPr lang="en-US" altLang="zh-CN" sz="1600" dirty="0"/>
              <a:t>(</a:t>
            </a:r>
            <a:r>
              <a:rPr lang="en-US" altLang="zh-CN" sz="1600" b="1" dirty="0" err="1"/>
              <a:t>innodb_flush_log_at_trx_commit</a:t>
            </a:r>
            <a:r>
              <a:rPr lang="en-US" altLang="zh-CN" sz="1600" b="1" dirty="0"/>
              <a:t>)</a:t>
            </a:r>
            <a:r>
              <a:rPr lang="zh-CN" altLang="en-US" sz="1600" dirty="0"/>
              <a:t>。</a:t>
            </a:r>
            <a:endParaRPr lang="en-US" altLang="zh-CN" sz="1600" dirty="0"/>
          </a:p>
          <a:p>
            <a:r>
              <a:rPr lang="en-US" altLang="zh-CN" sz="1600" dirty="0"/>
              <a:t>3</a:t>
            </a:r>
            <a:r>
              <a:rPr lang="zh-CN" altLang="en-US" sz="1600" dirty="0"/>
              <a:t>、写</a:t>
            </a:r>
            <a:r>
              <a:rPr lang="en-US" altLang="zh-CN" sz="1600" dirty="0" err="1"/>
              <a:t>binlog</a:t>
            </a:r>
            <a:r>
              <a:rPr lang="zh-CN" altLang="en-US" sz="1600" dirty="0"/>
              <a:t>日志到内存，根据配置决定是否马上落盘</a:t>
            </a:r>
            <a:r>
              <a:rPr lang="en-US" altLang="zh-CN" sz="1600" b="1" dirty="0"/>
              <a:t>(</a:t>
            </a:r>
            <a:r>
              <a:rPr lang="en-US" altLang="zh-CN" sz="1600" b="1" dirty="0" err="1"/>
              <a:t>sync_binlog</a:t>
            </a:r>
            <a:r>
              <a:rPr lang="en-US" altLang="zh-CN" sz="1600" b="1" dirty="0"/>
              <a:t>)</a:t>
            </a:r>
            <a:r>
              <a:rPr lang="zh-CN" altLang="en-US" sz="1600" dirty="0"/>
              <a:t>。</a:t>
            </a:r>
          </a:p>
          <a:p>
            <a:r>
              <a:rPr lang="en-US" altLang="zh-CN" sz="1600" dirty="0"/>
              <a:t>4</a:t>
            </a:r>
            <a:r>
              <a:rPr lang="zh-CN" altLang="en-US" sz="1600" dirty="0"/>
              <a:t>、写数据到内存</a:t>
            </a:r>
            <a:r>
              <a:rPr lang="en-US" altLang="zh-CN" sz="1600" dirty="0"/>
              <a:t>(</a:t>
            </a:r>
            <a:r>
              <a:rPr lang="zh-CN" altLang="en-US" sz="1600" dirty="0"/>
              <a:t>后期会由存储引擎在合适时间落盘</a:t>
            </a:r>
            <a:r>
              <a:rPr lang="en-US" altLang="zh-CN" sz="1600" dirty="0"/>
              <a:t>)</a:t>
            </a:r>
          </a:p>
          <a:p>
            <a:r>
              <a:rPr lang="en-US" altLang="zh-CN" sz="1600" dirty="0"/>
              <a:t>5</a:t>
            </a:r>
            <a:r>
              <a:rPr lang="zh-CN" altLang="en-US" sz="1600" dirty="0"/>
              <a:t>、提交事务</a:t>
            </a:r>
            <a:endParaRPr lang="en-US" altLang="zh-CN" sz="1600" dirty="0"/>
          </a:p>
          <a:p>
            <a:endParaRPr lang="en-US" altLang="zh-CN" sz="1600" dirty="0" smtClean="0"/>
          </a:p>
          <a:p>
            <a:r>
              <a:rPr lang="zh-CN" altLang="en-US" sz="1600" dirty="0" smtClean="0"/>
              <a:t>异常点</a:t>
            </a:r>
            <a:r>
              <a:rPr lang="en-US" altLang="zh-CN" sz="1600" dirty="0" smtClean="0"/>
              <a:t>1</a:t>
            </a:r>
            <a:r>
              <a:rPr lang="zh-CN" altLang="en-US" sz="1600" dirty="0" smtClean="0"/>
              <a:t>：</a:t>
            </a:r>
            <a:r>
              <a:rPr lang="zh-CN" altLang="en-US" sz="1600" dirty="0"/>
              <a:t>为提升事务执行的性能，存储引擎并没有调用文件系统的</a:t>
            </a:r>
            <a:r>
              <a:rPr lang="en-US" altLang="zh-CN" sz="1600" dirty="0"/>
              <a:t>sync</a:t>
            </a:r>
            <a:r>
              <a:rPr lang="zh-CN" altLang="en-US" sz="1600" dirty="0"/>
              <a:t>操作，将日志落</a:t>
            </a:r>
            <a:r>
              <a:rPr lang="zh-CN" altLang="en-US" sz="1600" dirty="0" smtClean="0"/>
              <a:t>盘，</a:t>
            </a:r>
            <a:r>
              <a:rPr lang="zh-CN" altLang="en-US" sz="1600" dirty="0"/>
              <a:t>如果此时宕</a:t>
            </a:r>
            <a:r>
              <a:rPr lang="zh-CN" altLang="en-US" sz="1600" dirty="0" smtClean="0"/>
              <a:t>机，那么</a:t>
            </a:r>
            <a:r>
              <a:rPr lang="zh-CN" altLang="en-US" sz="1600" dirty="0"/>
              <a:t>未落</a:t>
            </a:r>
            <a:r>
              <a:rPr lang="zh-CN" altLang="en-US" sz="1600" dirty="0" smtClean="0"/>
              <a:t>盘日志事</a:t>
            </a:r>
            <a:endParaRPr lang="en-US" altLang="zh-CN" sz="1600" dirty="0" smtClean="0"/>
          </a:p>
          <a:p>
            <a:r>
              <a:rPr lang="zh-CN" altLang="en-US" sz="1600" dirty="0" smtClean="0"/>
              <a:t>务</a:t>
            </a:r>
            <a:r>
              <a:rPr lang="zh-CN" altLang="en-US" sz="1600" dirty="0"/>
              <a:t>的数据是无法保证一致性</a:t>
            </a:r>
            <a:r>
              <a:rPr lang="zh-CN" altLang="en-US" sz="1600" dirty="0" smtClean="0"/>
              <a:t>的。</a:t>
            </a:r>
            <a:endParaRPr lang="en-US" altLang="zh-CN" sz="1600" dirty="0" smtClean="0"/>
          </a:p>
          <a:p>
            <a:r>
              <a:rPr lang="zh-CN" altLang="en-US" sz="1600" dirty="0" smtClean="0"/>
              <a:t>解决方案：在事务的提交中，将日志实时落盘。</a:t>
            </a:r>
            <a:endParaRPr lang="en-US" altLang="zh-CN" sz="1600" dirty="0" smtClean="0"/>
          </a:p>
          <a:p>
            <a:endParaRPr lang="en-US" altLang="zh-CN" sz="1600" dirty="0"/>
          </a:p>
          <a:p>
            <a:r>
              <a:rPr lang="zh-CN" altLang="en-US" sz="1600" dirty="0" smtClean="0"/>
              <a:t>异常点</a:t>
            </a:r>
            <a:r>
              <a:rPr lang="en-US" altLang="zh-CN" sz="1600" dirty="0" smtClean="0"/>
              <a:t>2</a:t>
            </a:r>
            <a:r>
              <a:rPr lang="zh-CN" altLang="en-US" sz="1600" dirty="0" smtClean="0"/>
              <a:t>：</a:t>
            </a:r>
            <a:r>
              <a:rPr lang="en-US" altLang="zh-CN" sz="1600" dirty="0" err="1"/>
              <a:t>binlog</a:t>
            </a:r>
            <a:r>
              <a:rPr lang="zh-CN" altLang="en-US" sz="1600" dirty="0"/>
              <a:t>和</a:t>
            </a:r>
            <a:r>
              <a:rPr lang="en-US" altLang="zh-CN" sz="1600" dirty="0"/>
              <a:t>redo log</a:t>
            </a:r>
            <a:r>
              <a:rPr lang="zh-CN" altLang="en-US" sz="1600" dirty="0"/>
              <a:t>的一致性</a:t>
            </a:r>
            <a:r>
              <a:rPr lang="zh-CN" altLang="en-US" sz="1600" dirty="0" smtClean="0"/>
              <a:t>问题，</a:t>
            </a:r>
            <a:r>
              <a:rPr lang="zh-CN" altLang="en-US" sz="1600" dirty="0"/>
              <a:t>一个事务的提交必须写</a:t>
            </a:r>
            <a:r>
              <a:rPr lang="en-US" altLang="zh-CN" sz="1600" dirty="0"/>
              <a:t>redo log</a:t>
            </a:r>
            <a:r>
              <a:rPr lang="zh-CN" altLang="en-US" sz="1600" dirty="0"/>
              <a:t>和</a:t>
            </a:r>
            <a:r>
              <a:rPr lang="en-US" altLang="zh-CN" sz="1600" dirty="0" err="1"/>
              <a:t>binlog</a:t>
            </a:r>
            <a:r>
              <a:rPr lang="zh-CN" altLang="en-US" sz="1600" dirty="0"/>
              <a:t>，那么二者如何协调一致呢</a:t>
            </a:r>
            <a:r>
              <a:rPr lang="zh-CN" altLang="en-US" sz="1600" dirty="0" smtClean="0"/>
              <a:t>？怎么保证同时写</a:t>
            </a:r>
            <a:endParaRPr lang="en-US" altLang="zh-CN" sz="1600" dirty="0" smtClean="0"/>
          </a:p>
          <a:p>
            <a:r>
              <a:rPr lang="zh-CN" altLang="en-US" sz="1600" dirty="0" smtClean="0"/>
              <a:t>入成功</a:t>
            </a:r>
            <a:endParaRPr lang="en-US" altLang="zh-CN" sz="1600" dirty="0" smtClean="0"/>
          </a:p>
          <a:p>
            <a:r>
              <a:rPr lang="zh-CN" altLang="en-US" sz="1600" dirty="0" smtClean="0"/>
              <a:t>解决方案：内部</a:t>
            </a:r>
            <a:r>
              <a:rPr lang="en-US" altLang="zh-CN" sz="1600" dirty="0" smtClean="0"/>
              <a:t>XA</a:t>
            </a:r>
            <a:r>
              <a:rPr lang="en-US" altLang="zh-CN" sz="1600" dirty="0"/>
              <a:t>(</a:t>
            </a:r>
            <a:r>
              <a:rPr lang="zh-CN" altLang="en-US" sz="1600" dirty="0" smtClean="0"/>
              <a:t>两</a:t>
            </a:r>
            <a:r>
              <a:rPr lang="zh-CN" altLang="en-US" sz="1600" dirty="0"/>
              <a:t>阶段</a:t>
            </a:r>
            <a:r>
              <a:rPr lang="zh-CN" altLang="en-US" sz="1600" dirty="0" smtClean="0"/>
              <a:t>提交</a:t>
            </a:r>
            <a:r>
              <a:rPr lang="en-US" altLang="zh-CN" sz="1600" dirty="0" smtClean="0"/>
              <a:t>2PC</a:t>
            </a:r>
            <a:r>
              <a:rPr lang="en-US" altLang="zh-CN" sz="1600" dirty="0"/>
              <a:t>)</a:t>
            </a:r>
            <a:r>
              <a:rPr lang="zh-CN" altLang="en-US" sz="1600" dirty="0" smtClean="0"/>
              <a:t>。</a:t>
            </a:r>
            <a:endParaRPr lang="en-US" altLang="zh-CN" sz="1600" dirty="0"/>
          </a:p>
          <a:p>
            <a:endParaRPr lang="zh-CN" altLang="en-US" dirty="0"/>
          </a:p>
        </p:txBody>
      </p:sp>
      <p:pic>
        <p:nvPicPr>
          <p:cNvPr id="7" name="图片 6"/>
          <p:cNvPicPr>
            <a:picLocks noChangeAspect="1"/>
          </p:cNvPicPr>
          <p:nvPr/>
        </p:nvPicPr>
        <p:blipFill>
          <a:blip r:embed="rId3"/>
          <a:stretch>
            <a:fillRect/>
          </a:stretch>
        </p:blipFill>
        <p:spPr>
          <a:xfrm>
            <a:off x="862616" y="818866"/>
            <a:ext cx="5495925" cy="2076450"/>
          </a:xfrm>
          <a:prstGeom prst="rect">
            <a:avLst/>
          </a:prstGeom>
        </p:spPr>
      </p:pic>
    </p:spTree>
    <p:extLst>
      <p:ext uri="{BB962C8B-B14F-4D97-AF65-F5344CB8AC3E}">
        <p14:creationId xmlns:p14="http://schemas.microsoft.com/office/powerpoint/2010/main" val="142265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548088" y="202737"/>
            <a:ext cx="3373039"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初级架构</a:t>
            </a:r>
            <a:r>
              <a:rPr lang="en-US" altLang="zh-CN" sz="2000" dirty="0">
                <a:solidFill>
                  <a:srgbClr val="002B41"/>
                </a:solidFill>
                <a:latin typeface="微软雅黑" panose="020B0503020204020204" pitchFamily="34" charset="-122"/>
                <a:ea typeface="微软雅黑" panose="020B0503020204020204" pitchFamily="34" charset="-122"/>
              </a:rPr>
              <a:t>-</a:t>
            </a:r>
            <a:r>
              <a:rPr lang="zh-CN" altLang="en-US" sz="2000" dirty="0">
                <a:solidFill>
                  <a:srgbClr val="002B41"/>
                </a:solidFill>
                <a:latin typeface="微软雅黑" panose="020B0503020204020204" pitchFamily="34" charset="-122"/>
                <a:ea typeface="微软雅黑" panose="020B0503020204020204" pitchFamily="34" charset="-122"/>
              </a:rPr>
              <a:t>使用缓存改善性能</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矩形 4"/>
          <p:cNvSpPr/>
          <p:nvPr/>
        </p:nvSpPr>
        <p:spPr>
          <a:xfrm>
            <a:off x="5977217" y="3244334"/>
            <a:ext cx="237566" cy="369332"/>
          </a:xfrm>
          <a:prstGeom prst="rect">
            <a:avLst/>
          </a:prstGeom>
        </p:spPr>
        <p:txBody>
          <a:bodyPr wrap="none">
            <a:spAutoFit/>
          </a:bodyPr>
          <a:lstStyle/>
          <a:p>
            <a:r>
              <a:rPr lang="zh-CN" altLang="en-US" dirty="0"/>
              <a:t> </a:t>
            </a:r>
          </a:p>
        </p:txBody>
      </p:sp>
      <p:sp>
        <p:nvSpPr>
          <p:cNvPr id="6" name="文本框 5"/>
          <p:cNvSpPr txBox="1"/>
          <p:nvPr/>
        </p:nvSpPr>
        <p:spPr>
          <a:xfrm>
            <a:off x="548088" y="4141336"/>
            <a:ext cx="3975640" cy="369332"/>
          </a:xfrm>
          <a:prstGeom prst="rect">
            <a:avLst/>
          </a:prstGeom>
          <a:noFill/>
        </p:spPr>
        <p:txBody>
          <a:bodyPr wrap="none" rtlCol="0">
            <a:spAutoFit/>
          </a:bodyPr>
          <a:lstStyle/>
          <a:p>
            <a:r>
              <a:rPr lang="zh-CN" altLang="en-US" dirty="0"/>
              <a:t>常见缓存数据库：</a:t>
            </a:r>
            <a:r>
              <a:rPr lang="en-US" altLang="zh-CN" dirty="0" err="1"/>
              <a:t>redis</a:t>
            </a:r>
            <a:r>
              <a:rPr lang="zh-CN" altLang="en-US" dirty="0"/>
              <a:t>、</a:t>
            </a:r>
            <a:r>
              <a:rPr lang="en-US" altLang="zh-CN" dirty="0" err="1"/>
              <a:t>memcache</a:t>
            </a:r>
            <a:r>
              <a:rPr lang="zh-CN" altLang="en-US" dirty="0"/>
              <a:t>等</a:t>
            </a:r>
          </a:p>
        </p:txBody>
      </p:sp>
      <p:pic>
        <p:nvPicPr>
          <p:cNvPr id="8" name="图片 7"/>
          <p:cNvPicPr>
            <a:picLocks noChangeAspect="1"/>
          </p:cNvPicPr>
          <p:nvPr/>
        </p:nvPicPr>
        <p:blipFill>
          <a:blip r:embed="rId3"/>
          <a:stretch>
            <a:fillRect/>
          </a:stretch>
        </p:blipFill>
        <p:spPr>
          <a:xfrm>
            <a:off x="3114984" y="931161"/>
            <a:ext cx="3895725" cy="3095625"/>
          </a:xfrm>
          <a:prstGeom prst="rect">
            <a:avLst/>
          </a:prstGeom>
        </p:spPr>
      </p:pic>
      <p:sp>
        <p:nvSpPr>
          <p:cNvPr id="3" name="文本框 2"/>
          <p:cNvSpPr txBox="1"/>
          <p:nvPr/>
        </p:nvSpPr>
        <p:spPr>
          <a:xfrm>
            <a:off x="548088" y="4625219"/>
            <a:ext cx="4225837" cy="923330"/>
          </a:xfrm>
          <a:prstGeom prst="rect">
            <a:avLst/>
          </a:prstGeom>
          <a:noFill/>
        </p:spPr>
        <p:txBody>
          <a:bodyPr wrap="none" rtlCol="0">
            <a:spAutoFit/>
          </a:bodyPr>
          <a:lstStyle/>
          <a:p>
            <a:r>
              <a:rPr lang="zh-CN" altLang="en-US" dirty="0" smtClean="0"/>
              <a:t>哪些</a:t>
            </a:r>
            <a:r>
              <a:rPr lang="en-US" altLang="zh-CN" dirty="0" smtClean="0"/>
              <a:t>CASE</a:t>
            </a:r>
            <a:r>
              <a:rPr lang="zh-CN" altLang="en-US" dirty="0" smtClean="0"/>
              <a:t>会产生数据一致性问题？</a:t>
            </a:r>
            <a:endParaRPr lang="en-US" altLang="zh-CN" dirty="0" smtClean="0"/>
          </a:p>
          <a:p>
            <a:r>
              <a:rPr lang="en-US" altLang="zh-CN" dirty="0" smtClean="0"/>
              <a:t>1</a:t>
            </a:r>
            <a:r>
              <a:rPr lang="zh-CN" altLang="en-US" dirty="0" smtClean="0"/>
              <a:t>、缓存</a:t>
            </a:r>
            <a:r>
              <a:rPr lang="zh-CN" altLang="en-US" dirty="0"/>
              <a:t>数据库自身存储的数据一致性</a:t>
            </a:r>
            <a:endParaRPr lang="en-US" altLang="zh-CN" dirty="0"/>
          </a:p>
          <a:p>
            <a:r>
              <a:rPr lang="en-US" altLang="zh-CN" dirty="0" smtClean="0"/>
              <a:t>2</a:t>
            </a:r>
            <a:r>
              <a:rPr lang="zh-CN" altLang="en-US" dirty="0" smtClean="0"/>
              <a:t>、缓存</a:t>
            </a:r>
            <a:r>
              <a:rPr lang="zh-CN" altLang="en-US" dirty="0"/>
              <a:t>与数据库之间的数据一致性</a:t>
            </a:r>
            <a:r>
              <a:rPr lang="zh-CN" altLang="en-US" dirty="0" smtClean="0"/>
              <a:t>问题</a:t>
            </a:r>
            <a:endParaRPr lang="zh-CN" altLang="en-US" dirty="0"/>
          </a:p>
        </p:txBody>
      </p:sp>
    </p:spTree>
    <p:extLst>
      <p:ext uri="{BB962C8B-B14F-4D97-AF65-F5344CB8AC3E}">
        <p14:creationId xmlns:p14="http://schemas.microsoft.com/office/powerpoint/2010/main" val="3300985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548088" y="202737"/>
            <a:ext cx="3515963"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单机上</a:t>
            </a:r>
            <a:r>
              <a:rPr lang="en-US" altLang="zh-CN" sz="2000" dirty="0" err="1" smtClean="0">
                <a:solidFill>
                  <a:srgbClr val="002B41"/>
                </a:solidFill>
                <a:latin typeface="微软雅黑" panose="020B0503020204020204" pitchFamily="34" charset="-122"/>
                <a:ea typeface="微软雅黑" panose="020B0503020204020204" pitchFamily="34" charset="-122"/>
              </a:rPr>
              <a:t>Redis</a:t>
            </a:r>
            <a:r>
              <a:rPr lang="zh-CN" altLang="en-US" sz="2000" dirty="0" smtClean="0">
                <a:solidFill>
                  <a:srgbClr val="002B41"/>
                </a:solidFill>
                <a:latin typeface="微软雅黑" panose="020B0503020204020204" pitchFamily="34" charset="-122"/>
                <a:ea typeface="微软雅黑" panose="020B0503020204020204" pitchFamily="34" charset="-122"/>
              </a:rPr>
              <a:t>数据一致性</a:t>
            </a:r>
            <a:r>
              <a:rPr lang="en-US" altLang="zh-CN" sz="2000" dirty="0" smtClean="0">
                <a:solidFill>
                  <a:srgbClr val="002B41"/>
                </a:solidFill>
                <a:latin typeface="微软雅黑" panose="020B0503020204020204" pitchFamily="34" charset="-122"/>
                <a:ea typeface="微软雅黑" panose="020B0503020204020204" pitchFamily="34" charset="-122"/>
              </a:rPr>
              <a:t>-</a:t>
            </a:r>
            <a:r>
              <a:rPr lang="zh-CN" altLang="en-US" sz="2000" dirty="0" smtClean="0">
                <a:solidFill>
                  <a:srgbClr val="002B41"/>
                </a:solidFill>
                <a:latin typeface="微软雅黑" panose="020B0503020204020204" pitchFamily="34" charset="-122"/>
                <a:ea typeface="微软雅黑" panose="020B0503020204020204" pitchFamily="34" charset="-122"/>
              </a:rPr>
              <a:t>事务</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文本框 4"/>
          <p:cNvSpPr txBox="1"/>
          <p:nvPr/>
        </p:nvSpPr>
        <p:spPr>
          <a:xfrm>
            <a:off x="548088" y="1060704"/>
            <a:ext cx="11172857" cy="4247317"/>
          </a:xfrm>
          <a:prstGeom prst="rect">
            <a:avLst/>
          </a:prstGeom>
          <a:noFill/>
        </p:spPr>
        <p:txBody>
          <a:bodyPr wrap="square" rtlCol="0">
            <a:spAutoFit/>
          </a:bodyPr>
          <a:lstStyle/>
          <a:p>
            <a:r>
              <a:rPr lang="en-US" altLang="zh-CN" dirty="0"/>
              <a:t>A:</a:t>
            </a:r>
            <a:r>
              <a:rPr lang="zh-CN" altLang="en-US" dirty="0"/>
              <a:t>原子性</a:t>
            </a:r>
            <a:r>
              <a:rPr lang="en-US" altLang="zh-CN" dirty="0"/>
              <a:t>(Atomicity)</a:t>
            </a:r>
          </a:p>
          <a:p>
            <a:r>
              <a:rPr lang="en-US" altLang="zh-CN" dirty="0"/>
              <a:t>     </a:t>
            </a:r>
            <a:r>
              <a:rPr lang="en-US" altLang="zh-CN" dirty="0" err="1"/>
              <a:t>redis</a:t>
            </a:r>
            <a:r>
              <a:rPr lang="zh-CN" altLang="en-US" dirty="0"/>
              <a:t>支持部分原子性，同一个事务中的语句，要么全部执行，要么全部不执行，执行出错也会继续执行，是一个整体</a:t>
            </a:r>
            <a:r>
              <a:rPr lang="zh-CN" altLang="en-US" dirty="0" smtClean="0"/>
              <a:t>，但不</a:t>
            </a:r>
            <a:r>
              <a:rPr lang="zh-CN" altLang="en-US" dirty="0"/>
              <a:t>支持回滚，</a:t>
            </a:r>
            <a:r>
              <a:rPr lang="zh-CN" altLang="en-US" dirty="0" smtClean="0"/>
              <a:t>如果宕机，也会可能</a:t>
            </a:r>
            <a:r>
              <a:rPr lang="zh-CN" altLang="en-US" dirty="0"/>
              <a:t>出现部分指令被</a:t>
            </a:r>
            <a:r>
              <a:rPr lang="zh-CN" altLang="en-US" dirty="0" smtClean="0"/>
              <a:t>执行。</a:t>
            </a:r>
            <a:endParaRPr lang="en-US" altLang="zh-CN" dirty="0"/>
          </a:p>
          <a:p>
            <a:endParaRPr lang="en-US" altLang="zh-CN" dirty="0"/>
          </a:p>
          <a:p>
            <a:r>
              <a:rPr lang="en-US" altLang="zh-CN" dirty="0"/>
              <a:t>C:</a:t>
            </a:r>
            <a:r>
              <a:rPr lang="zh-CN" altLang="en-US" dirty="0"/>
              <a:t>一致性</a:t>
            </a:r>
            <a:r>
              <a:rPr lang="en-US" altLang="zh-CN" dirty="0"/>
              <a:t>(Consistency)</a:t>
            </a:r>
          </a:p>
          <a:p>
            <a:r>
              <a:rPr lang="en-US" altLang="zh-CN" dirty="0"/>
              <a:t>   </a:t>
            </a:r>
            <a:r>
              <a:rPr lang="en-US" altLang="zh-CN" dirty="0" err="1"/>
              <a:t>redis</a:t>
            </a:r>
            <a:r>
              <a:rPr lang="zh-CN" altLang="en-US" dirty="0"/>
              <a:t>很难保证数据一致性</a:t>
            </a:r>
            <a:endParaRPr lang="en-US" altLang="zh-CN" dirty="0"/>
          </a:p>
          <a:p>
            <a:endParaRPr lang="en-US" altLang="zh-CN" dirty="0"/>
          </a:p>
          <a:p>
            <a:r>
              <a:rPr lang="en-US" altLang="zh-CN" dirty="0"/>
              <a:t>I:</a:t>
            </a:r>
            <a:r>
              <a:rPr lang="zh-CN" altLang="en-US" dirty="0"/>
              <a:t>隔离性</a:t>
            </a:r>
            <a:r>
              <a:rPr lang="en-US" altLang="zh-CN" dirty="0"/>
              <a:t>(Isolation)</a:t>
            </a:r>
          </a:p>
          <a:p>
            <a:r>
              <a:rPr lang="en-US" altLang="zh-CN" dirty="0"/>
              <a:t>    </a:t>
            </a:r>
            <a:r>
              <a:rPr lang="zh-CN" altLang="en-US" dirty="0"/>
              <a:t>因为</a:t>
            </a:r>
            <a:r>
              <a:rPr lang="en-US" altLang="zh-CN" dirty="0" err="1"/>
              <a:t>redis</a:t>
            </a:r>
            <a:r>
              <a:rPr lang="zh-CN" altLang="en-US" dirty="0"/>
              <a:t>是单线程，是支持隔离性的</a:t>
            </a:r>
            <a:r>
              <a:rPr lang="en-US" altLang="zh-CN" dirty="0"/>
              <a:t>    </a:t>
            </a:r>
          </a:p>
          <a:p>
            <a:endParaRPr lang="en-US" altLang="zh-CN" dirty="0"/>
          </a:p>
          <a:p>
            <a:r>
              <a:rPr lang="en-US" altLang="zh-CN" dirty="0"/>
              <a:t>D:</a:t>
            </a:r>
            <a:r>
              <a:rPr lang="zh-CN" altLang="en-US" dirty="0"/>
              <a:t>持久性</a:t>
            </a:r>
            <a:r>
              <a:rPr lang="en-US" altLang="zh-CN" dirty="0"/>
              <a:t>(Durability)</a:t>
            </a:r>
          </a:p>
          <a:p>
            <a:r>
              <a:rPr lang="en-US" altLang="zh-CN" dirty="0"/>
              <a:t>  </a:t>
            </a:r>
            <a:r>
              <a:rPr lang="zh-CN" altLang="en-US" dirty="0"/>
              <a:t>通过</a:t>
            </a:r>
            <a:r>
              <a:rPr lang="en-US" altLang="zh-CN" dirty="0"/>
              <a:t>RDB</a:t>
            </a:r>
            <a:r>
              <a:rPr lang="zh-CN" altLang="en-US" dirty="0"/>
              <a:t>或者</a:t>
            </a:r>
            <a:r>
              <a:rPr lang="en-US" altLang="zh-CN" dirty="0"/>
              <a:t>AOF</a:t>
            </a:r>
            <a:r>
              <a:rPr lang="zh-CN" altLang="en-US" dirty="0"/>
              <a:t>方式持久化</a:t>
            </a:r>
            <a:r>
              <a:rPr lang="zh-CN" altLang="en-US" dirty="0" smtClean="0"/>
              <a:t>数据</a:t>
            </a:r>
            <a:endParaRPr lang="en-US" altLang="zh-CN" dirty="0" smtClean="0"/>
          </a:p>
          <a:p>
            <a:endParaRPr lang="en-US" altLang="zh-CN" dirty="0"/>
          </a:p>
          <a:p>
            <a:endParaRPr lang="en-US" altLang="zh-CN" dirty="0" smtClean="0"/>
          </a:p>
          <a:p>
            <a:r>
              <a:rPr lang="zh-CN" altLang="en-US" dirty="0"/>
              <a:t>抛弃数据一致性，追求</a:t>
            </a:r>
            <a:r>
              <a:rPr lang="zh-CN" altLang="en-US" dirty="0" smtClean="0"/>
              <a:t>高性能</a:t>
            </a:r>
            <a:endParaRPr lang="en-US" altLang="zh-CN" dirty="0"/>
          </a:p>
        </p:txBody>
      </p:sp>
    </p:spTree>
    <p:extLst>
      <p:ext uri="{BB962C8B-B14F-4D97-AF65-F5344CB8AC3E}">
        <p14:creationId xmlns:p14="http://schemas.microsoft.com/office/powerpoint/2010/main" val="262198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548088" y="202737"/>
            <a:ext cx="3826689"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缓存和数据库之间的数据一致性</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3" name="AutoShape 2" descr="https://user-gold-cdn.xitu.io/2019/3/24/169adc8623461c86?imageView2/0/w/1280/h/960/format/webp/ignore-error/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https://user-gold-cdn.xitu.io/2019/3/24/169adc8623461c86?imageView2/0/w/1280/h/960/format/webp/ignore-error/1"/>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54" name="Picture 6" descr="https://user-gold-cdn.xitu.io/2019/3/24/169adc8623461c86?imagesli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857" y="1159524"/>
            <a:ext cx="4640543" cy="4050179"/>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5338600" y="1159524"/>
            <a:ext cx="6500497" cy="5262979"/>
          </a:xfrm>
          <a:prstGeom prst="rect">
            <a:avLst/>
          </a:prstGeom>
          <a:noFill/>
        </p:spPr>
        <p:txBody>
          <a:bodyPr wrap="none" rtlCol="0">
            <a:spAutoFit/>
          </a:bodyPr>
          <a:lstStyle/>
          <a:p>
            <a:r>
              <a:rPr lang="zh-CN" altLang="en-US" sz="1400" dirty="0"/>
              <a:t>通常读取步骤一般不会有什么问题，但是涉及到数据更新，就容易</a:t>
            </a:r>
            <a:endParaRPr lang="en-US" altLang="zh-CN" sz="1400" dirty="0"/>
          </a:p>
          <a:p>
            <a:r>
              <a:rPr lang="zh-CN" altLang="en-US" sz="1400" dirty="0"/>
              <a:t>出现数据一致性</a:t>
            </a:r>
            <a:r>
              <a:rPr lang="zh-CN" altLang="en-US" sz="1400" dirty="0" smtClean="0"/>
              <a:t>问题。</a:t>
            </a:r>
            <a:endParaRPr lang="en-US" altLang="zh-CN" sz="1400" dirty="0" smtClean="0"/>
          </a:p>
          <a:p>
            <a:endParaRPr lang="en-US" altLang="zh-CN" sz="1400" dirty="0"/>
          </a:p>
          <a:p>
            <a:r>
              <a:rPr lang="en-US" altLang="zh-CN" sz="1400" dirty="0" smtClean="0"/>
              <a:t>1</a:t>
            </a:r>
            <a:r>
              <a:rPr lang="zh-CN" altLang="en-US" sz="1400" dirty="0" smtClean="0"/>
              <a:t>、先</a:t>
            </a:r>
            <a:r>
              <a:rPr lang="zh-CN" altLang="en-US" sz="1400" dirty="0"/>
              <a:t>更新缓存，再更新数据库</a:t>
            </a:r>
          </a:p>
          <a:p>
            <a:r>
              <a:rPr lang="en-US" altLang="zh-CN" sz="1400" dirty="0" smtClean="0"/>
              <a:t>2</a:t>
            </a:r>
            <a:r>
              <a:rPr lang="zh-CN" altLang="en-US" sz="1400" dirty="0" smtClean="0"/>
              <a:t>、先</a:t>
            </a:r>
            <a:r>
              <a:rPr lang="zh-CN" altLang="en-US" sz="1400" dirty="0"/>
              <a:t>更新数据库，再更新</a:t>
            </a:r>
            <a:r>
              <a:rPr lang="zh-CN" altLang="en-US" sz="1400" dirty="0" smtClean="0"/>
              <a:t>缓存</a:t>
            </a:r>
            <a:endParaRPr lang="en-US" altLang="zh-CN" sz="1400" dirty="0" smtClean="0"/>
          </a:p>
          <a:p>
            <a:endParaRPr lang="en-US" altLang="zh-CN" sz="1400" dirty="0"/>
          </a:p>
          <a:p>
            <a:pPr lvl="1"/>
            <a:r>
              <a:rPr lang="en-US" altLang="zh-CN" sz="1400" dirty="0"/>
              <a:t>A</a:t>
            </a:r>
            <a:r>
              <a:rPr lang="zh-CN" altLang="en-US" sz="1400" dirty="0" smtClean="0"/>
              <a:t>更新数据库</a:t>
            </a:r>
            <a:endParaRPr lang="en-US" altLang="zh-CN" sz="1400" dirty="0"/>
          </a:p>
          <a:p>
            <a:pPr lvl="1">
              <a:defRPr/>
            </a:pPr>
            <a:r>
              <a:rPr lang="en-US" altLang="zh-CN" sz="1400" dirty="0"/>
              <a:t>A</a:t>
            </a:r>
            <a:r>
              <a:rPr lang="zh-CN" altLang="en-US" sz="1400" dirty="0" smtClean="0"/>
              <a:t>更新缓存</a:t>
            </a:r>
            <a:endParaRPr lang="zh-CN" altLang="en-US" sz="1400" dirty="0"/>
          </a:p>
          <a:p>
            <a:pPr lvl="1"/>
            <a:r>
              <a:rPr lang="en-US" altLang="zh-CN" sz="1400" dirty="0"/>
              <a:t>B</a:t>
            </a:r>
            <a:r>
              <a:rPr lang="zh-CN" altLang="en-US" sz="1400" dirty="0" smtClean="0"/>
              <a:t>更新数据库               </a:t>
            </a:r>
            <a:endParaRPr lang="zh-CN" altLang="en-US" sz="1400" dirty="0"/>
          </a:p>
          <a:p>
            <a:pPr lvl="1"/>
            <a:r>
              <a:rPr lang="en-US" altLang="zh-CN" sz="1400" dirty="0"/>
              <a:t>B</a:t>
            </a:r>
            <a:r>
              <a:rPr lang="zh-CN" altLang="en-US" sz="1400" dirty="0" smtClean="0"/>
              <a:t>更新缓存</a:t>
            </a:r>
            <a:endParaRPr lang="zh-CN" altLang="en-US" sz="1400" dirty="0"/>
          </a:p>
          <a:p>
            <a:endParaRPr lang="en-US" altLang="zh-CN" sz="1400" dirty="0" smtClean="0"/>
          </a:p>
          <a:p>
            <a:r>
              <a:rPr lang="en-US" altLang="zh-CN" sz="1400" dirty="0" smtClean="0"/>
              <a:t>3</a:t>
            </a:r>
            <a:r>
              <a:rPr lang="zh-CN" altLang="en-US" sz="1400" dirty="0" smtClean="0"/>
              <a:t>、先</a:t>
            </a:r>
            <a:r>
              <a:rPr lang="zh-CN" altLang="en-US" sz="1400" dirty="0"/>
              <a:t>删除缓存，再更新</a:t>
            </a:r>
            <a:r>
              <a:rPr lang="zh-CN" altLang="en-US" sz="1400" dirty="0" smtClean="0"/>
              <a:t>数据库</a:t>
            </a:r>
            <a:endParaRPr lang="en-US" altLang="zh-CN" sz="1400" dirty="0" smtClean="0"/>
          </a:p>
          <a:p>
            <a:r>
              <a:rPr lang="en-US" altLang="zh-CN" sz="1400" dirty="0" smtClean="0"/>
              <a:t>4</a:t>
            </a:r>
            <a:r>
              <a:rPr lang="zh-CN" altLang="en-US" sz="1400" dirty="0" smtClean="0"/>
              <a:t>、先</a:t>
            </a:r>
            <a:r>
              <a:rPr lang="zh-CN" altLang="en-US" sz="1400" dirty="0"/>
              <a:t>更新数据库，再删除缓存</a:t>
            </a:r>
          </a:p>
          <a:p>
            <a:endParaRPr lang="en-US" altLang="zh-CN" sz="1400" dirty="0"/>
          </a:p>
          <a:p>
            <a:endParaRPr lang="en-US" altLang="zh-CN" sz="1400" dirty="0"/>
          </a:p>
          <a:p>
            <a:r>
              <a:rPr lang="zh-CN" altLang="en-US" sz="1400" dirty="0"/>
              <a:t>解决方案：</a:t>
            </a:r>
            <a:endParaRPr lang="en-US" altLang="zh-CN" sz="1400" dirty="0"/>
          </a:p>
          <a:p>
            <a:r>
              <a:rPr lang="en-US" altLang="zh-CN" sz="1400" dirty="0"/>
              <a:t>1</a:t>
            </a:r>
            <a:r>
              <a:rPr lang="zh-CN" altLang="en-US" sz="1400" dirty="0"/>
              <a:t>、采用延时双删</a:t>
            </a:r>
            <a:r>
              <a:rPr lang="zh-CN" altLang="en-US" sz="1400" dirty="0" smtClean="0"/>
              <a:t>策略</a:t>
            </a:r>
            <a:endParaRPr lang="en-US" altLang="zh-CN" sz="1400" dirty="0" smtClean="0"/>
          </a:p>
          <a:p>
            <a:pPr lvl="1"/>
            <a:r>
              <a:rPr lang="zh-CN" altLang="en-US" sz="1400" dirty="0"/>
              <a:t>先删除缓存</a:t>
            </a:r>
          </a:p>
          <a:p>
            <a:pPr lvl="1"/>
            <a:r>
              <a:rPr lang="zh-CN" altLang="en-US" sz="1400" dirty="0"/>
              <a:t>再写数据库</a:t>
            </a:r>
          </a:p>
          <a:p>
            <a:pPr lvl="1"/>
            <a:r>
              <a:rPr lang="zh-CN" altLang="en-US" sz="1400" dirty="0"/>
              <a:t>休眠一段</a:t>
            </a:r>
            <a:r>
              <a:rPr lang="zh-CN" altLang="en-US" sz="1400" dirty="0" smtClean="0"/>
              <a:t>时间</a:t>
            </a:r>
            <a:r>
              <a:rPr lang="en-US" altLang="zh-CN" sz="1400" dirty="0" smtClean="0"/>
              <a:t>(</a:t>
            </a:r>
            <a:r>
              <a:rPr lang="zh-CN" altLang="en-US" sz="1400" dirty="0" smtClean="0"/>
              <a:t>确保读请求结束，写请求可以删除读请求造成的缓存脏数据</a:t>
            </a:r>
            <a:r>
              <a:rPr lang="en-US" altLang="zh-CN" sz="1400" dirty="0" smtClean="0"/>
              <a:t>)</a:t>
            </a:r>
            <a:endParaRPr lang="en-US" altLang="zh-CN" sz="1400" dirty="0"/>
          </a:p>
          <a:p>
            <a:pPr lvl="1"/>
            <a:r>
              <a:rPr lang="zh-CN" altLang="en-US" sz="1400" dirty="0"/>
              <a:t>再次删除</a:t>
            </a:r>
            <a:r>
              <a:rPr lang="zh-CN" altLang="en-US" sz="1400" dirty="0" smtClean="0"/>
              <a:t>缓存</a:t>
            </a:r>
            <a:endParaRPr lang="en-US" altLang="zh-CN" sz="1400" dirty="0" smtClean="0"/>
          </a:p>
          <a:p>
            <a:pPr lvl="1"/>
            <a:r>
              <a:rPr lang="zh-CN" altLang="en-US" sz="1400" dirty="0" smtClean="0"/>
              <a:t>设置缓存过期时间</a:t>
            </a:r>
            <a:endParaRPr lang="en-US" altLang="zh-CN" sz="1400" dirty="0" smtClean="0"/>
          </a:p>
          <a:p>
            <a:pPr lvl="1"/>
            <a:endParaRPr lang="en-US" altLang="zh-CN" sz="1400" dirty="0"/>
          </a:p>
          <a:p>
            <a:r>
              <a:rPr lang="en-US" altLang="zh-CN" sz="1400" dirty="0" smtClean="0"/>
              <a:t>2</a:t>
            </a:r>
            <a:r>
              <a:rPr lang="zh-CN" altLang="en-US" sz="1400" dirty="0"/>
              <a:t>、异步</a:t>
            </a:r>
            <a:r>
              <a:rPr lang="zh-CN" altLang="en-US" sz="1400" dirty="0" smtClean="0"/>
              <a:t>更新缓存</a:t>
            </a:r>
            <a:endParaRPr lang="en-US" altLang="zh-CN" sz="1400" dirty="0" smtClean="0"/>
          </a:p>
        </p:txBody>
      </p:sp>
      <p:sp>
        <p:nvSpPr>
          <p:cNvPr id="7" name="文本框 6"/>
          <p:cNvSpPr txBox="1"/>
          <p:nvPr/>
        </p:nvSpPr>
        <p:spPr>
          <a:xfrm>
            <a:off x="7691970" y="2434282"/>
            <a:ext cx="1762021" cy="954107"/>
          </a:xfrm>
          <a:prstGeom prst="rect">
            <a:avLst/>
          </a:prstGeom>
          <a:noFill/>
        </p:spPr>
        <p:txBody>
          <a:bodyPr wrap="none" rtlCol="0">
            <a:spAutoFit/>
          </a:bodyPr>
          <a:lstStyle/>
          <a:p>
            <a:pPr lvl="1"/>
            <a:r>
              <a:rPr lang="en-US" altLang="zh-CN" sz="1400" dirty="0" smtClean="0"/>
              <a:t>A</a:t>
            </a:r>
            <a:r>
              <a:rPr lang="zh-CN" altLang="en-US" sz="1400" dirty="0" smtClean="0"/>
              <a:t>更新数据库</a:t>
            </a:r>
            <a:endParaRPr lang="en-US" altLang="zh-CN" sz="1400" dirty="0" smtClean="0"/>
          </a:p>
          <a:p>
            <a:pPr lvl="1"/>
            <a:r>
              <a:rPr lang="en-US" altLang="zh-CN" sz="1400" dirty="0" smtClean="0"/>
              <a:t>B</a:t>
            </a:r>
            <a:r>
              <a:rPr lang="zh-CN" altLang="en-US" sz="1400" dirty="0" smtClean="0"/>
              <a:t>更新数据库   </a:t>
            </a:r>
          </a:p>
          <a:p>
            <a:pPr lvl="1"/>
            <a:r>
              <a:rPr lang="en-US" altLang="zh-CN" sz="1400" dirty="0" smtClean="0"/>
              <a:t>B</a:t>
            </a:r>
            <a:r>
              <a:rPr lang="zh-CN" altLang="en-US" sz="1400" dirty="0" smtClean="0"/>
              <a:t>更新缓存</a:t>
            </a:r>
            <a:endParaRPr lang="en-US" altLang="zh-CN" sz="1400" dirty="0" smtClean="0"/>
          </a:p>
          <a:p>
            <a:pPr lvl="1">
              <a:defRPr/>
            </a:pPr>
            <a:r>
              <a:rPr lang="en-US" altLang="zh-CN" sz="1400" dirty="0" smtClean="0"/>
              <a:t>A</a:t>
            </a:r>
            <a:r>
              <a:rPr lang="zh-CN" altLang="en-US" sz="1400" dirty="0" smtClean="0"/>
              <a:t>更新缓存</a:t>
            </a:r>
            <a:endParaRPr lang="zh-CN" altLang="en-US" sz="1400" dirty="0"/>
          </a:p>
        </p:txBody>
      </p:sp>
      <p:cxnSp>
        <p:nvCxnSpPr>
          <p:cNvPr id="13" name="直接箭头连接符 12"/>
          <p:cNvCxnSpPr/>
          <p:nvPr/>
        </p:nvCxnSpPr>
        <p:spPr>
          <a:xfrm>
            <a:off x="7253435" y="2911335"/>
            <a:ext cx="5436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5538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xEl>
                                              <p:pRg st="15" end="15"/>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
                                            <p:txEl>
                                              <p:pRg st="16" end="16"/>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
                                            <p:txEl>
                                              <p:pRg st="17" end="17"/>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
                                            <p:txEl>
                                              <p:pRg st="18" end="18"/>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
                                            <p:txEl>
                                              <p:pRg st="19" end="19"/>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
                                            <p:txEl>
                                              <p:pRg st="20" end="20"/>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
                                            <p:txEl>
                                              <p:pRg st="21" end="21"/>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
                                            <p:txEl>
                                              <p:pRg st="23" end="2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548088" y="202737"/>
            <a:ext cx="3116559"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中级架构</a:t>
            </a:r>
            <a:r>
              <a:rPr lang="en-US" altLang="zh-CN" sz="2000" dirty="0" smtClean="0">
                <a:solidFill>
                  <a:srgbClr val="002B41"/>
                </a:solidFill>
                <a:latin typeface="微软雅黑" panose="020B0503020204020204" pitchFamily="34" charset="-122"/>
                <a:ea typeface="微软雅黑" panose="020B0503020204020204" pitchFamily="34" charset="-122"/>
              </a:rPr>
              <a:t>-</a:t>
            </a:r>
            <a:r>
              <a:rPr lang="zh-CN" altLang="en-US" sz="2000" dirty="0" smtClean="0">
                <a:solidFill>
                  <a:srgbClr val="002B41"/>
                </a:solidFill>
                <a:latin typeface="微软雅黑" panose="020B0503020204020204" pitchFamily="34" charset="-122"/>
                <a:ea typeface="微软雅黑" panose="020B0503020204020204" pitchFamily="34" charset="-122"/>
              </a:rPr>
              <a:t>使用数据库主从</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矩形 4"/>
          <p:cNvSpPr/>
          <p:nvPr/>
        </p:nvSpPr>
        <p:spPr>
          <a:xfrm>
            <a:off x="5977217" y="3244334"/>
            <a:ext cx="237566" cy="369332"/>
          </a:xfrm>
          <a:prstGeom prst="rect">
            <a:avLst/>
          </a:prstGeom>
        </p:spPr>
        <p:txBody>
          <a:bodyPr wrap="none">
            <a:spAutoFit/>
          </a:bodyPr>
          <a:lstStyle/>
          <a:p>
            <a:r>
              <a:rPr lang="zh-CN" altLang="en-US" dirty="0"/>
              <a:t> </a:t>
            </a:r>
          </a:p>
        </p:txBody>
      </p:sp>
      <p:pic>
        <p:nvPicPr>
          <p:cNvPr id="3" name="图片 2"/>
          <p:cNvPicPr>
            <a:picLocks noChangeAspect="1"/>
          </p:cNvPicPr>
          <p:nvPr/>
        </p:nvPicPr>
        <p:blipFill>
          <a:blip r:embed="rId3"/>
          <a:stretch>
            <a:fillRect/>
          </a:stretch>
        </p:blipFill>
        <p:spPr>
          <a:xfrm>
            <a:off x="2364531" y="1165438"/>
            <a:ext cx="5886450" cy="3762375"/>
          </a:xfrm>
          <a:prstGeom prst="rect">
            <a:avLst/>
          </a:prstGeom>
        </p:spPr>
      </p:pic>
      <p:sp>
        <p:nvSpPr>
          <p:cNvPr id="6" name="文本框 5"/>
          <p:cNvSpPr txBox="1"/>
          <p:nvPr/>
        </p:nvSpPr>
        <p:spPr>
          <a:xfrm>
            <a:off x="548088" y="5329766"/>
            <a:ext cx="3764172" cy="1200329"/>
          </a:xfrm>
          <a:prstGeom prst="rect">
            <a:avLst/>
          </a:prstGeom>
          <a:noFill/>
        </p:spPr>
        <p:txBody>
          <a:bodyPr wrap="none" rtlCol="0">
            <a:spAutoFit/>
          </a:bodyPr>
          <a:lstStyle/>
          <a:p>
            <a:r>
              <a:rPr lang="zh-CN" altLang="en-US" dirty="0"/>
              <a:t>哪些</a:t>
            </a:r>
            <a:r>
              <a:rPr lang="en-US" altLang="zh-CN" dirty="0"/>
              <a:t>CASE</a:t>
            </a:r>
            <a:r>
              <a:rPr lang="zh-CN" altLang="en-US" dirty="0"/>
              <a:t>会产生数据一致性问题？</a:t>
            </a:r>
            <a:endParaRPr lang="en-US" altLang="zh-CN" dirty="0"/>
          </a:p>
          <a:p>
            <a:r>
              <a:rPr lang="en-US" altLang="zh-CN" dirty="0"/>
              <a:t>1</a:t>
            </a:r>
            <a:r>
              <a:rPr lang="zh-CN" altLang="en-US" dirty="0" smtClean="0"/>
              <a:t>、不同应用程序访问共享资源</a:t>
            </a:r>
            <a:endParaRPr lang="en-US" altLang="zh-CN" dirty="0" smtClean="0"/>
          </a:p>
          <a:p>
            <a:r>
              <a:rPr lang="en-US" altLang="zh-CN" dirty="0" smtClean="0"/>
              <a:t>2</a:t>
            </a:r>
            <a:r>
              <a:rPr lang="zh-CN" altLang="en-US" dirty="0" smtClean="0"/>
              <a:t>、数据库主从之间同步数据</a:t>
            </a:r>
            <a:endParaRPr lang="zh-CN" altLang="en-US" dirty="0"/>
          </a:p>
          <a:p>
            <a:endParaRPr lang="zh-CN" altLang="en-US" dirty="0"/>
          </a:p>
        </p:txBody>
      </p:sp>
    </p:spTree>
    <p:extLst>
      <p:ext uri="{BB962C8B-B14F-4D97-AF65-F5344CB8AC3E}">
        <p14:creationId xmlns:p14="http://schemas.microsoft.com/office/powerpoint/2010/main" val="3444248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548088" y="202737"/>
            <a:ext cx="2717411" cy="400110"/>
          </a:xfrm>
          <a:prstGeom prst="rect">
            <a:avLst/>
          </a:prstGeom>
          <a:noFill/>
        </p:spPr>
        <p:txBody>
          <a:bodyPr wrap="none" rtlCol="0">
            <a:spAutoFit/>
          </a:bodyPr>
          <a:lstStyle/>
          <a:p>
            <a:r>
              <a:rPr lang="en-US" altLang="zh-CN" sz="2000" dirty="0" err="1">
                <a:solidFill>
                  <a:srgbClr val="002B41"/>
                </a:solidFill>
                <a:latin typeface="微软雅黑" panose="020B0503020204020204" pitchFamily="34" charset="-122"/>
                <a:ea typeface="微软雅黑" panose="020B0503020204020204" pitchFamily="34" charset="-122"/>
              </a:rPr>
              <a:t>Mysql</a:t>
            </a:r>
            <a:r>
              <a:rPr lang="zh-CN" altLang="en-US" sz="2000" dirty="0" smtClean="0">
                <a:solidFill>
                  <a:srgbClr val="002B41"/>
                </a:solidFill>
                <a:latin typeface="微软雅黑" panose="020B0503020204020204" pitchFamily="34" charset="-122"/>
                <a:ea typeface="微软雅黑" panose="020B0503020204020204" pitchFamily="34" charset="-122"/>
              </a:rPr>
              <a:t>主从数据一致性</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3" name="AutoShape 2" descr="https://user-gold-cdn.xitu.io/2020/1/14/16fa3e674ff7e2d2?imageView2/0/w/1280/h/960/format/webp/ignore-error/1"/>
          <p:cNvSpPr>
            <a:spLocks noChangeAspect="1" noChangeArrowheads="1"/>
          </p:cNvSpPr>
          <p:nvPr/>
        </p:nvSpPr>
        <p:spPr bwMode="auto">
          <a:xfrm>
            <a:off x="3087034" y="240151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100" name="Picture 4" descr="https://user-gold-cdn.xitu.io/2020/1/14/16fa3e674ff7e2d2?imagesli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9733" y="1168027"/>
            <a:ext cx="5734050" cy="307657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361517" y="4244602"/>
            <a:ext cx="11801757" cy="1200329"/>
          </a:xfrm>
          <a:prstGeom prst="rect">
            <a:avLst/>
          </a:prstGeom>
          <a:noFill/>
        </p:spPr>
        <p:txBody>
          <a:bodyPr wrap="none" rtlCol="0">
            <a:spAutoFit/>
          </a:bodyPr>
          <a:lstStyle/>
          <a:p>
            <a:r>
              <a:rPr lang="zh-CN" altLang="en-US" dirty="0"/>
              <a:t>异步复制</a:t>
            </a:r>
            <a:r>
              <a:rPr lang="en-US" altLang="zh-CN" dirty="0"/>
              <a:t>(</a:t>
            </a:r>
            <a:r>
              <a:rPr lang="en-US" altLang="zh-CN" b="1" dirty="0"/>
              <a:t>asynchronous)</a:t>
            </a:r>
            <a:r>
              <a:rPr lang="zh-CN" altLang="en-US" dirty="0" smtClean="0"/>
              <a:t>：主</a:t>
            </a:r>
            <a:r>
              <a:rPr lang="zh-CN" altLang="en-US" dirty="0"/>
              <a:t>库在执行完客户端提交的事务后会立即将结果返给给客户端，并不关心从库是否已经</a:t>
            </a:r>
            <a:r>
              <a:rPr lang="zh-CN" altLang="en-US" dirty="0" smtClean="0"/>
              <a:t>接</a:t>
            </a:r>
            <a:endParaRPr lang="en-US" altLang="zh-CN" dirty="0" smtClean="0"/>
          </a:p>
          <a:p>
            <a:r>
              <a:rPr lang="zh-CN" altLang="en-US" dirty="0" smtClean="0"/>
              <a:t>收</a:t>
            </a:r>
            <a:r>
              <a:rPr lang="zh-CN" altLang="en-US" dirty="0"/>
              <a:t>并</a:t>
            </a:r>
            <a:r>
              <a:rPr lang="zh-CN" altLang="en-US" dirty="0" smtClean="0"/>
              <a:t>处理。</a:t>
            </a:r>
            <a:endParaRPr lang="en-US" altLang="zh-CN" dirty="0" smtClean="0"/>
          </a:p>
          <a:p>
            <a:endParaRPr lang="en-US" altLang="zh-CN" dirty="0" smtClean="0"/>
          </a:p>
          <a:p>
            <a:r>
              <a:rPr lang="zh-CN" altLang="en-US" dirty="0" smtClean="0"/>
              <a:t>半同步</a:t>
            </a:r>
            <a:r>
              <a:rPr lang="zh-CN" altLang="en-US" dirty="0"/>
              <a:t>复制</a:t>
            </a:r>
            <a:r>
              <a:rPr lang="en-US" altLang="zh-CN" dirty="0"/>
              <a:t>(</a:t>
            </a:r>
            <a:r>
              <a:rPr lang="en-US" altLang="zh-CN" b="1" dirty="0" smtClean="0"/>
              <a:t>Semi-sync</a:t>
            </a:r>
            <a:r>
              <a:rPr lang="en-US" altLang="zh-CN" dirty="0" smtClean="0"/>
              <a:t>)</a:t>
            </a:r>
            <a:r>
              <a:rPr lang="zh-CN" altLang="en-US" dirty="0"/>
              <a:t>：主库在应答客户端提交的事务前需要保证至少有一个从库接收并写到</a:t>
            </a:r>
            <a:r>
              <a:rPr lang="en-US" altLang="zh-CN" dirty="0"/>
              <a:t>relay log</a:t>
            </a:r>
            <a:r>
              <a:rPr lang="zh-CN" altLang="en-US" dirty="0"/>
              <a:t>中</a:t>
            </a:r>
            <a:r>
              <a:rPr lang="zh-CN" altLang="en-US" dirty="0" smtClean="0"/>
              <a:t>。</a:t>
            </a:r>
            <a:endParaRPr lang="en-US" altLang="zh-CN" dirty="0" smtClean="0"/>
          </a:p>
        </p:txBody>
      </p:sp>
    </p:spTree>
    <p:extLst>
      <p:ext uri="{BB962C8B-B14F-4D97-AF65-F5344CB8AC3E}">
        <p14:creationId xmlns:p14="http://schemas.microsoft.com/office/powerpoint/2010/main" val="2687655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4" name="组合 3"/>
          <p:cNvGrpSpPr/>
          <p:nvPr/>
        </p:nvGrpSpPr>
        <p:grpSpPr>
          <a:xfrm flipH="1">
            <a:off x="545493" y="-179684"/>
            <a:ext cx="3196202" cy="7130016"/>
            <a:chOff x="8442118" y="-179684"/>
            <a:chExt cx="3196202" cy="7130016"/>
          </a:xfrm>
        </p:grpSpPr>
        <p:sp>
          <p:nvSpPr>
            <p:cNvPr id="5" name="Line 16"/>
            <p:cNvSpPr>
              <a:spLocks noChangeShapeType="1"/>
            </p:cNvSpPr>
            <p:nvPr/>
          </p:nvSpPr>
          <p:spPr bwMode="auto">
            <a:xfrm>
              <a:off x="8442118" y="0"/>
              <a:ext cx="1966175" cy="69503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6" name="Line 18"/>
            <p:cNvSpPr>
              <a:spLocks noChangeShapeType="1"/>
            </p:cNvSpPr>
            <p:nvPr/>
          </p:nvSpPr>
          <p:spPr bwMode="auto">
            <a:xfrm flipV="1">
              <a:off x="8442118" y="-179684"/>
              <a:ext cx="3196202" cy="703768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grpSp>
      <p:sp>
        <p:nvSpPr>
          <p:cNvPr id="7" name="Freeform 5"/>
          <p:cNvSpPr/>
          <p:nvPr/>
        </p:nvSpPr>
        <p:spPr bwMode="auto">
          <a:xfrm flipH="1" flipV="1">
            <a:off x="-2" y="254523"/>
            <a:ext cx="3054286" cy="660920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8" name="文本框 7"/>
          <p:cNvSpPr txBox="1"/>
          <p:nvPr/>
        </p:nvSpPr>
        <p:spPr>
          <a:xfrm>
            <a:off x="219307" y="2197894"/>
            <a:ext cx="1758399" cy="1231106"/>
          </a:xfrm>
          <a:prstGeom prst="rect">
            <a:avLst/>
          </a:prstGeom>
          <a:noFill/>
        </p:spPr>
        <p:txBody>
          <a:bodyPr wrap="square" rtlCol="0">
            <a:spAutoFit/>
          </a:bodyPr>
          <a:lstStyle/>
          <a:p>
            <a:pPr algn="ctr"/>
            <a:r>
              <a:rPr lang="zh-CN" altLang="en-US" sz="5400" b="1" dirty="0">
                <a:solidFill>
                  <a:schemeClr val="bg1"/>
                </a:solidFill>
                <a:latin typeface="微软雅黑" panose="020B0503020204020204" pitchFamily="34" charset="-122"/>
                <a:ea typeface="微软雅黑" panose="020B0503020204020204" pitchFamily="34" charset="-122"/>
              </a:rPr>
              <a:t>目录</a:t>
            </a:r>
            <a:endParaRPr lang="en-US" altLang="zh-CN" sz="54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a:solidFill>
                  <a:schemeClr val="bg1"/>
                </a:solidFill>
                <a:latin typeface="微软雅黑" panose="020B0503020204020204" pitchFamily="34" charset="-122"/>
                <a:ea typeface="微软雅黑" panose="020B0503020204020204" pitchFamily="34" charset="-122"/>
              </a:rPr>
              <a:t>CONTENT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9" name="椭圆 1"/>
          <p:cNvSpPr>
            <a:spLocks noChangeArrowheads="1"/>
          </p:cNvSpPr>
          <p:nvPr/>
        </p:nvSpPr>
        <p:spPr bwMode="auto">
          <a:xfrm>
            <a:off x="4067881" y="2445029"/>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0" name="TextBox 32"/>
          <p:cNvSpPr txBox="1">
            <a:spLocks noChangeArrowheads="1"/>
          </p:cNvSpPr>
          <p:nvPr/>
        </p:nvSpPr>
        <p:spPr bwMode="auto">
          <a:xfrm>
            <a:off x="4131074" y="2523204"/>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12" name="TextBox 76"/>
          <p:cNvSpPr txBox="1"/>
          <p:nvPr/>
        </p:nvSpPr>
        <p:spPr>
          <a:xfrm>
            <a:off x="5067386" y="2553981"/>
            <a:ext cx="2897077" cy="523220"/>
          </a:xfrm>
          <a:prstGeom prst="rect">
            <a:avLst/>
          </a:prstGeom>
          <a:solidFill>
            <a:srgbClr val="F1F1F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理论</a:t>
            </a:r>
          </a:p>
        </p:txBody>
      </p:sp>
      <p:sp>
        <p:nvSpPr>
          <p:cNvPr id="13" name="椭圆 1"/>
          <p:cNvSpPr>
            <a:spLocks noChangeArrowheads="1"/>
          </p:cNvSpPr>
          <p:nvPr/>
        </p:nvSpPr>
        <p:spPr bwMode="auto">
          <a:xfrm>
            <a:off x="4067881" y="3689494"/>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4" name="TextBox 32"/>
          <p:cNvSpPr txBox="1">
            <a:spLocks noChangeArrowheads="1"/>
          </p:cNvSpPr>
          <p:nvPr/>
        </p:nvSpPr>
        <p:spPr bwMode="auto">
          <a:xfrm>
            <a:off x="4131074" y="3767669"/>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02</a:t>
            </a:r>
            <a:endParaRPr lang="zh-CN" altLang="en-US" sz="3200" dirty="0">
              <a:solidFill>
                <a:schemeClr val="bg1"/>
              </a:solidFill>
              <a:ea typeface="微软雅黑" panose="020B0503020204020204" pitchFamily="34" charset="-122"/>
            </a:endParaRPr>
          </a:p>
        </p:txBody>
      </p:sp>
      <p:sp>
        <p:nvSpPr>
          <p:cNvPr id="16" name="TextBox 76"/>
          <p:cNvSpPr txBox="1"/>
          <p:nvPr/>
        </p:nvSpPr>
        <p:spPr>
          <a:xfrm>
            <a:off x="5067386" y="3791799"/>
            <a:ext cx="5632282" cy="523220"/>
          </a:xfrm>
          <a:prstGeom prst="rect">
            <a:avLst/>
          </a:prstGeom>
          <a:solidFill>
            <a:srgbClr val="F1F1F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常见应用架构中的</a:t>
            </a:r>
            <a:r>
              <a:rPr lang="zh-CN" altLang="en-US" sz="2800" dirty="0" smtClean="0">
                <a:solidFill>
                  <a:srgbClr val="002B41"/>
                </a:solidFill>
                <a:latin typeface="微软雅黑" panose="020B0503020204020204" pitchFamily="34" charset="-122"/>
                <a:ea typeface="微软雅黑" panose="020B0503020204020204" pitchFamily="34" charset="-122"/>
              </a:rPr>
              <a:t>数据一致性</a:t>
            </a:r>
            <a:endParaRPr lang="zh-CN" altLang="en-US" sz="2800" dirty="0">
              <a:solidFill>
                <a:srgbClr val="002B41"/>
              </a:solidFill>
              <a:latin typeface="微软雅黑" panose="020B0503020204020204" pitchFamily="34" charset="-122"/>
              <a:ea typeface="微软雅黑" panose="020B0503020204020204" pitchFamily="34" charset="-122"/>
            </a:endParaRPr>
          </a:p>
        </p:txBody>
      </p:sp>
      <p:sp>
        <p:nvSpPr>
          <p:cNvPr id="15" name="椭圆 1"/>
          <p:cNvSpPr>
            <a:spLocks noChangeArrowheads="1"/>
          </p:cNvSpPr>
          <p:nvPr/>
        </p:nvSpPr>
        <p:spPr bwMode="auto">
          <a:xfrm>
            <a:off x="4067881" y="4831654"/>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7" name="TextBox 32"/>
          <p:cNvSpPr txBox="1">
            <a:spLocks noChangeArrowheads="1"/>
          </p:cNvSpPr>
          <p:nvPr/>
        </p:nvSpPr>
        <p:spPr bwMode="auto">
          <a:xfrm>
            <a:off x="4131074" y="4909829"/>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03</a:t>
            </a:r>
            <a:endParaRPr lang="zh-CN" altLang="en-US" sz="3200" dirty="0">
              <a:solidFill>
                <a:schemeClr val="bg1"/>
              </a:solidFill>
              <a:ea typeface="微软雅黑" panose="020B0503020204020204" pitchFamily="34" charset="-122"/>
            </a:endParaRPr>
          </a:p>
        </p:txBody>
      </p:sp>
      <p:sp>
        <p:nvSpPr>
          <p:cNvPr id="18" name="TextBox 76"/>
          <p:cNvSpPr txBox="1"/>
          <p:nvPr/>
        </p:nvSpPr>
        <p:spPr>
          <a:xfrm>
            <a:off x="5067386" y="4933959"/>
            <a:ext cx="5632282" cy="523220"/>
          </a:xfrm>
          <a:prstGeom prst="rect">
            <a:avLst/>
          </a:prstGeom>
          <a:solidFill>
            <a:srgbClr val="F1F1F1"/>
          </a:solidFill>
        </p:spPr>
        <p:txBody>
          <a:bodyPr wrap="square" rtlCol="0">
            <a:spAutoFit/>
          </a:bodyPr>
          <a:lstStyle/>
          <a:p>
            <a:r>
              <a:rPr lang="zh-CN" altLang="en-US" sz="2800" dirty="0" smtClean="0">
                <a:solidFill>
                  <a:srgbClr val="002B41"/>
                </a:solidFill>
                <a:latin typeface="微软雅黑" panose="020B0503020204020204" pitchFamily="34" charset="-122"/>
                <a:ea typeface="微软雅黑" panose="020B0503020204020204" pitchFamily="34" charset="-122"/>
              </a:rPr>
              <a:t>分布式事务解决方案</a:t>
            </a:r>
            <a:endParaRPr lang="zh-CN" altLang="en-US" sz="28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548088" y="202737"/>
            <a:ext cx="2717411" cy="400110"/>
          </a:xfrm>
          <a:prstGeom prst="rect">
            <a:avLst/>
          </a:prstGeom>
          <a:noFill/>
        </p:spPr>
        <p:txBody>
          <a:bodyPr wrap="none" rtlCol="0">
            <a:spAutoFit/>
          </a:bodyPr>
          <a:lstStyle/>
          <a:p>
            <a:r>
              <a:rPr lang="en-US" altLang="zh-CN" sz="2000" dirty="0" err="1">
                <a:solidFill>
                  <a:srgbClr val="002B41"/>
                </a:solidFill>
                <a:latin typeface="微软雅黑" panose="020B0503020204020204" pitchFamily="34" charset="-122"/>
                <a:ea typeface="微软雅黑" panose="020B0503020204020204" pitchFamily="34" charset="-122"/>
              </a:rPr>
              <a:t>Mysql</a:t>
            </a:r>
            <a:r>
              <a:rPr lang="zh-CN" altLang="en-US" sz="2000" dirty="0" smtClean="0">
                <a:solidFill>
                  <a:srgbClr val="002B41"/>
                </a:solidFill>
                <a:latin typeface="微软雅黑" panose="020B0503020204020204" pitchFamily="34" charset="-122"/>
                <a:ea typeface="微软雅黑" panose="020B0503020204020204" pitchFamily="34" charset="-122"/>
              </a:rPr>
              <a:t>主从数据一致性</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3" name="AutoShape 2" descr="https://user-gold-cdn.xitu.io/2020/1/14/16fa3e674ff7e2d2?imageView2/0/w/1280/h/960/format/webp/ignore-error/1"/>
          <p:cNvSpPr>
            <a:spLocks noChangeAspect="1" noChangeArrowheads="1"/>
          </p:cNvSpPr>
          <p:nvPr/>
        </p:nvSpPr>
        <p:spPr bwMode="auto">
          <a:xfrm>
            <a:off x="3087034" y="240151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文本框 4"/>
          <p:cNvSpPr txBox="1"/>
          <p:nvPr/>
        </p:nvSpPr>
        <p:spPr>
          <a:xfrm>
            <a:off x="548088" y="890433"/>
            <a:ext cx="11163634" cy="2923877"/>
          </a:xfrm>
          <a:prstGeom prst="rect">
            <a:avLst/>
          </a:prstGeom>
          <a:noFill/>
        </p:spPr>
        <p:txBody>
          <a:bodyPr wrap="none" rtlCol="0">
            <a:spAutoFit/>
          </a:bodyPr>
          <a:lstStyle/>
          <a:p>
            <a:r>
              <a:rPr lang="zh-CN" altLang="en-US" dirty="0"/>
              <a:t>异步</a:t>
            </a:r>
            <a:r>
              <a:rPr lang="zh-CN" altLang="en-US" dirty="0" smtClean="0"/>
              <a:t>复制异常点：</a:t>
            </a:r>
            <a:endParaRPr lang="en-US" altLang="zh-CN" dirty="0" smtClean="0"/>
          </a:p>
          <a:p>
            <a:r>
              <a:rPr lang="en-US" altLang="zh-CN" sz="1600" dirty="0" smtClean="0"/>
              <a:t>1</a:t>
            </a:r>
            <a:r>
              <a:rPr lang="zh-CN" altLang="en-US" sz="1600" dirty="0" smtClean="0"/>
              <a:t>、如果主宕机，</a:t>
            </a:r>
            <a:r>
              <a:rPr lang="zh-CN" altLang="en-US" sz="1600" dirty="0"/>
              <a:t>此时主上已经提交的事务可能并没有传到从库上，如果此时，强行将从提升为主，</a:t>
            </a:r>
            <a:r>
              <a:rPr lang="zh-CN" altLang="en-US" sz="1600" dirty="0" smtClean="0"/>
              <a:t>可能导致数据不一致。</a:t>
            </a:r>
            <a:endParaRPr lang="en-US" altLang="zh-CN" sz="1600" dirty="0"/>
          </a:p>
          <a:p>
            <a:endParaRPr lang="en-US" altLang="zh-CN" dirty="0" smtClean="0"/>
          </a:p>
          <a:p>
            <a:r>
              <a:rPr lang="zh-CN" altLang="en-US" dirty="0" smtClean="0"/>
              <a:t>半同步复制异常点：</a:t>
            </a:r>
            <a:endParaRPr lang="en-US" altLang="zh-CN" dirty="0" smtClean="0"/>
          </a:p>
          <a:p>
            <a:r>
              <a:rPr lang="en-US" altLang="zh-CN" sz="1600" dirty="0" smtClean="0"/>
              <a:t>1</a:t>
            </a:r>
            <a:r>
              <a:rPr lang="zh-CN" altLang="en-US" sz="1600" dirty="0" smtClean="0"/>
              <a:t>、</a:t>
            </a:r>
            <a:r>
              <a:rPr lang="zh-CN" altLang="en-US" sz="1600" dirty="0"/>
              <a:t>备</a:t>
            </a:r>
            <a:r>
              <a:rPr lang="zh-CN" altLang="en-US" sz="1600" dirty="0" smtClean="0"/>
              <a:t>库宕机，</a:t>
            </a:r>
            <a:r>
              <a:rPr lang="zh-CN" altLang="en-US" sz="1600" dirty="0"/>
              <a:t>主库会在某次等待超时后，</a:t>
            </a:r>
            <a:r>
              <a:rPr lang="zh-CN" altLang="en-US" sz="1600" dirty="0" smtClean="0"/>
              <a:t>关闭半同步复制特性</a:t>
            </a:r>
            <a:r>
              <a:rPr lang="zh-CN" altLang="en-US" sz="1600" dirty="0"/>
              <a:t>，降级为普通的异步</a:t>
            </a:r>
            <a:r>
              <a:rPr lang="zh-CN" altLang="en-US" sz="1600" dirty="0" smtClean="0"/>
              <a:t>复制。</a:t>
            </a:r>
            <a:endParaRPr lang="en-US" altLang="zh-CN" sz="1600" dirty="0" smtClean="0"/>
          </a:p>
          <a:p>
            <a:r>
              <a:rPr lang="en-US" altLang="zh-CN" sz="1600" dirty="0" smtClean="0"/>
              <a:t>2</a:t>
            </a:r>
            <a:r>
              <a:rPr lang="zh-CN" altLang="en-US" sz="1600" dirty="0" smtClean="0"/>
              <a:t>、</a:t>
            </a:r>
            <a:r>
              <a:rPr lang="zh-CN" altLang="en-US" sz="1600" dirty="0"/>
              <a:t>主</a:t>
            </a:r>
            <a:r>
              <a:rPr lang="zh-CN" altLang="en-US" sz="1600" dirty="0" smtClean="0"/>
              <a:t>库宕机，存在</a:t>
            </a:r>
            <a:r>
              <a:rPr lang="zh-CN" altLang="en-US" sz="1600" dirty="0"/>
              <a:t>一些事务已经在主库</a:t>
            </a:r>
            <a:r>
              <a:rPr lang="en-US" altLang="zh-CN" sz="1600" dirty="0"/>
              <a:t>Commit</a:t>
            </a:r>
            <a:r>
              <a:rPr lang="zh-CN" altLang="en-US" sz="1600" dirty="0"/>
              <a:t>，但是还没有传给任何备</a:t>
            </a:r>
            <a:r>
              <a:rPr lang="zh-CN" altLang="en-US" sz="1600" dirty="0" smtClean="0"/>
              <a:t>库，也没有</a:t>
            </a:r>
            <a:r>
              <a:rPr lang="zh-CN" altLang="en-US" sz="1600" dirty="0"/>
              <a:t>返回给</a:t>
            </a:r>
            <a:r>
              <a:rPr lang="zh-CN" altLang="en-US" sz="1600" dirty="0" smtClean="0"/>
              <a:t>客户端，发起</a:t>
            </a:r>
            <a:r>
              <a:rPr lang="zh-CN" altLang="en-US" sz="1600" dirty="0"/>
              <a:t>事务</a:t>
            </a:r>
            <a:r>
              <a:rPr lang="zh-CN" altLang="en-US" sz="1600" dirty="0" smtClean="0"/>
              <a:t>的</a:t>
            </a:r>
            <a:endParaRPr lang="en-US" altLang="zh-CN" sz="1600" dirty="0" smtClean="0"/>
          </a:p>
          <a:p>
            <a:r>
              <a:rPr lang="zh-CN" altLang="en-US" sz="1600" dirty="0" smtClean="0"/>
              <a:t>客户端</a:t>
            </a:r>
            <a:r>
              <a:rPr lang="zh-CN" altLang="en-US" sz="1600" dirty="0"/>
              <a:t>并不知道这个事务是否已经</a:t>
            </a:r>
            <a:r>
              <a:rPr lang="zh-CN" altLang="en-US" sz="1600" dirty="0" smtClean="0"/>
              <a:t>完成：</a:t>
            </a:r>
            <a:endParaRPr lang="en-US" altLang="zh-CN" sz="1600" dirty="0" smtClean="0"/>
          </a:p>
          <a:p>
            <a:r>
              <a:rPr lang="zh-CN" altLang="en-US" sz="1600" dirty="0" smtClean="0"/>
              <a:t>①：如果</a:t>
            </a:r>
            <a:r>
              <a:rPr lang="zh-CN" altLang="en-US" sz="1600" dirty="0"/>
              <a:t>客户端不做切换，只是</a:t>
            </a:r>
            <a:r>
              <a:rPr lang="zh-CN" altLang="en-US" sz="1600" dirty="0" smtClean="0"/>
              <a:t>等主</a:t>
            </a:r>
            <a:r>
              <a:rPr lang="zh-CN" altLang="en-US" sz="1600" dirty="0"/>
              <a:t>库恢复后，继续在主库进行操作，客户端会</a:t>
            </a:r>
            <a:r>
              <a:rPr lang="zh-CN" altLang="en-US" sz="1600" dirty="0" smtClean="0"/>
              <a:t>发现前面提交的事务都已经</a:t>
            </a:r>
            <a:r>
              <a:rPr lang="zh-CN" altLang="en-US" sz="1600" dirty="0"/>
              <a:t>完成</a:t>
            </a:r>
            <a:r>
              <a:rPr lang="zh-CN" altLang="en-US" sz="1600" dirty="0" smtClean="0"/>
              <a:t>，</a:t>
            </a:r>
            <a:endParaRPr lang="en-US" altLang="zh-CN" sz="1600" dirty="0" smtClean="0"/>
          </a:p>
          <a:p>
            <a:r>
              <a:rPr lang="zh-CN" altLang="en-US" sz="1600" dirty="0" smtClean="0"/>
              <a:t>可以</a:t>
            </a:r>
            <a:r>
              <a:rPr lang="zh-CN" altLang="en-US" sz="1600" dirty="0"/>
              <a:t>继续进行后续的业务</a:t>
            </a:r>
            <a:r>
              <a:rPr lang="zh-CN" altLang="en-US" sz="1600" dirty="0" smtClean="0"/>
              <a:t>处理。</a:t>
            </a:r>
            <a:endParaRPr lang="en-US" altLang="zh-CN" sz="1600" dirty="0" smtClean="0"/>
          </a:p>
          <a:p>
            <a:r>
              <a:rPr lang="zh-CN" altLang="en-US" sz="1600" dirty="0" smtClean="0"/>
              <a:t>②：如果</a:t>
            </a:r>
            <a:r>
              <a:rPr lang="zh-CN" altLang="en-US" sz="1600" dirty="0"/>
              <a:t>客户端</a:t>
            </a:r>
            <a:r>
              <a:rPr lang="en-US" altLang="zh-CN" sz="1600" dirty="0"/>
              <a:t>Failover</a:t>
            </a:r>
            <a:r>
              <a:rPr lang="zh-CN" altLang="en-US" sz="1600" dirty="0"/>
              <a:t>到备库上，客户端会发现前面</a:t>
            </a:r>
            <a:r>
              <a:rPr lang="zh-CN" altLang="en-US" sz="1600" dirty="0" smtClean="0"/>
              <a:t>的事务都</a:t>
            </a:r>
            <a:r>
              <a:rPr lang="zh-CN" altLang="en-US" sz="1600" dirty="0"/>
              <a:t>没有成功，则需要重新做这些事务，然后继续进行</a:t>
            </a:r>
            <a:r>
              <a:rPr lang="zh-CN" altLang="en-US" sz="1600" dirty="0" smtClean="0"/>
              <a:t>后</a:t>
            </a:r>
            <a:endParaRPr lang="en-US" altLang="zh-CN" sz="1600" dirty="0" smtClean="0"/>
          </a:p>
          <a:p>
            <a:r>
              <a:rPr lang="zh-CN" altLang="en-US" sz="1600" dirty="0" smtClean="0"/>
              <a:t>续</a:t>
            </a:r>
            <a:r>
              <a:rPr lang="zh-CN" altLang="en-US" sz="1600" dirty="0"/>
              <a:t>的业务处理</a:t>
            </a:r>
            <a:r>
              <a:rPr lang="zh-CN" altLang="en-US" sz="1600" dirty="0" smtClean="0"/>
              <a:t>。</a:t>
            </a:r>
            <a:endParaRPr lang="en-US" altLang="zh-CN" sz="1600" dirty="0" smtClean="0"/>
          </a:p>
        </p:txBody>
      </p:sp>
    </p:spTree>
    <p:extLst>
      <p:ext uri="{BB962C8B-B14F-4D97-AF65-F5344CB8AC3E}">
        <p14:creationId xmlns:p14="http://schemas.microsoft.com/office/powerpoint/2010/main" val="518490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548088" y="202737"/>
            <a:ext cx="2635914" cy="400110"/>
          </a:xfrm>
          <a:prstGeom prst="rect">
            <a:avLst/>
          </a:prstGeom>
          <a:noFill/>
        </p:spPr>
        <p:txBody>
          <a:bodyPr wrap="none" rtlCol="0">
            <a:spAutoFit/>
          </a:bodyPr>
          <a:lstStyle/>
          <a:p>
            <a:r>
              <a:rPr lang="en-US" altLang="zh-CN" sz="2000" dirty="0" err="1" smtClean="0">
                <a:solidFill>
                  <a:srgbClr val="002B41"/>
                </a:solidFill>
                <a:latin typeface="微软雅黑" panose="020B0503020204020204" pitchFamily="34" charset="-122"/>
                <a:ea typeface="微软雅黑" panose="020B0503020204020204" pitchFamily="34" charset="-122"/>
              </a:rPr>
              <a:t>Redis</a:t>
            </a:r>
            <a:r>
              <a:rPr lang="zh-CN" altLang="en-US" sz="2000" dirty="0" smtClean="0">
                <a:solidFill>
                  <a:srgbClr val="002B41"/>
                </a:solidFill>
                <a:latin typeface="微软雅黑" panose="020B0503020204020204" pitchFamily="34" charset="-122"/>
                <a:ea typeface="微软雅黑" panose="020B0503020204020204" pitchFamily="34" charset="-122"/>
              </a:rPr>
              <a:t>主从数据一致性</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3" name="文本框 2">
            <a:extLst>
              <a:ext uri="{FF2B5EF4-FFF2-40B4-BE49-F238E27FC236}">
                <a16:creationId xmlns:a16="http://schemas.microsoft.com/office/drawing/2014/main" xmlns="" id="{CC56946B-35D2-4D9A-8861-974E254CC4A6}"/>
              </a:ext>
            </a:extLst>
          </p:cNvPr>
          <p:cNvSpPr txBox="1"/>
          <p:nvPr/>
        </p:nvSpPr>
        <p:spPr>
          <a:xfrm>
            <a:off x="5993376" y="2167060"/>
            <a:ext cx="2580322" cy="369332"/>
          </a:xfrm>
          <a:prstGeom prst="rect">
            <a:avLst/>
          </a:prstGeom>
          <a:noFill/>
        </p:spPr>
        <p:txBody>
          <a:bodyPr wrap="none" rtlCol="0">
            <a:spAutoFit/>
          </a:bodyPr>
          <a:lstStyle/>
          <a:p>
            <a:r>
              <a:rPr lang="en-US" altLang="zh-CN" dirty="0"/>
              <a:t>Redis</a:t>
            </a:r>
            <a:r>
              <a:rPr lang="zh-CN" altLang="en-US" dirty="0"/>
              <a:t>主从只有异步复制</a:t>
            </a:r>
          </a:p>
        </p:txBody>
      </p:sp>
      <p:sp>
        <p:nvSpPr>
          <p:cNvPr id="5" name="文本框 4">
            <a:extLst>
              <a:ext uri="{FF2B5EF4-FFF2-40B4-BE49-F238E27FC236}">
                <a16:creationId xmlns:a16="http://schemas.microsoft.com/office/drawing/2014/main" xmlns="" id="{FFF443B9-92B2-4090-9199-BAC5F8DE6667}"/>
              </a:ext>
            </a:extLst>
          </p:cNvPr>
          <p:cNvSpPr txBox="1"/>
          <p:nvPr/>
        </p:nvSpPr>
        <p:spPr>
          <a:xfrm>
            <a:off x="6005384" y="1294219"/>
            <a:ext cx="3065172" cy="646331"/>
          </a:xfrm>
          <a:prstGeom prst="rect">
            <a:avLst/>
          </a:prstGeom>
          <a:noFill/>
        </p:spPr>
        <p:txBody>
          <a:bodyPr wrap="square" rtlCol="0">
            <a:spAutoFit/>
          </a:bodyPr>
          <a:lstStyle/>
          <a:p>
            <a:r>
              <a:rPr lang="en-US" altLang="zh-CN" dirty="0"/>
              <a:t>1</a:t>
            </a:r>
            <a:r>
              <a:rPr lang="zh-CN" altLang="en-US" dirty="0"/>
              <a:t>、普通主从</a:t>
            </a:r>
            <a:endParaRPr lang="en-US" altLang="zh-CN" dirty="0"/>
          </a:p>
          <a:p>
            <a:r>
              <a:rPr lang="en-US" altLang="zh-CN" dirty="0"/>
              <a:t>2</a:t>
            </a:r>
            <a:r>
              <a:rPr lang="zh-CN" altLang="en-US" dirty="0"/>
              <a:t>、哨兵（</a:t>
            </a:r>
            <a:r>
              <a:rPr lang="en-US" altLang="zh-CN" dirty="0"/>
              <a:t>Sentinel</a:t>
            </a:r>
            <a:r>
              <a:rPr lang="zh-CN" altLang="en-US" dirty="0"/>
              <a:t>）主从</a:t>
            </a:r>
            <a:endParaRPr lang="en-US" altLang="zh-CN" dirty="0"/>
          </a:p>
        </p:txBody>
      </p:sp>
      <p:pic>
        <p:nvPicPr>
          <p:cNvPr id="7" name="图片 6"/>
          <p:cNvPicPr>
            <a:picLocks noChangeAspect="1"/>
          </p:cNvPicPr>
          <p:nvPr/>
        </p:nvPicPr>
        <p:blipFill>
          <a:blip r:embed="rId3"/>
          <a:stretch>
            <a:fillRect/>
          </a:stretch>
        </p:blipFill>
        <p:spPr>
          <a:xfrm>
            <a:off x="1252537" y="2536392"/>
            <a:ext cx="3286125" cy="2638425"/>
          </a:xfrm>
          <a:prstGeom prst="rect">
            <a:avLst/>
          </a:prstGeom>
        </p:spPr>
      </p:pic>
      <p:sp>
        <p:nvSpPr>
          <p:cNvPr id="8" name="文本框 7"/>
          <p:cNvSpPr txBox="1"/>
          <p:nvPr/>
        </p:nvSpPr>
        <p:spPr>
          <a:xfrm>
            <a:off x="5964907" y="2762902"/>
            <a:ext cx="3533340" cy="1200329"/>
          </a:xfrm>
          <a:prstGeom prst="rect">
            <a:avLst/>
          </a:prstGeom>
          <a:noFill/>
        </p:spPr>
        <p:txBody>
          <a:bodyPr wrap="none" rtlCol="0">
            <a:spAutoFit/>
          </a:bodyPr>
          <a:lstStyle/>
          <a:p>
            <a:r>
              <a:rPr lang="zh-CN" altLang="en-US" dirty="0" smtClean="0"/>
              <a:t>有哪些数据异常</a:t>
            </a:r>
            <a:r>
              <a:rPr lang="en-US" altLang="zh-CN" dirty="0" smtClean="0"/>
              <a:t>CASE</a:t>
            </a:r>
            <a:r>
              <a:rPr lang="zh-CN" altLang="en-US" dirty="0" smtClean="0"/>
              <a:t>？</a:t>
            </a:r>
            <a:endParaRPr lang="en-US" altLang="zh-CN" dirty="0" smtClean="0"/>
          </a:p>
          <a:p>
            <a:r>
              <a:rPr lang="en-US" altLang="zh-CN" dirty="0" smtClean="0"/>
              <a:t>1</a:t>
            </a:r>
            <a:r>
              <a:rPr lang="zh-CN" altLang="en-US" dirty="0" smtClean="0"/>
              <a:t>、第一次全</a:t>
            </a:r>
            <a:r>
              <a:rPr lang="zh-CN" altLang="en-US" dirty="0"/>
              <a:t>量</a:t>
            </a:r>
            <a:r>
              <a:rPr lang="zh-CN" altLang="en-US" dirty="0" smtClean="0"/>
              <a:t>同步需要时间。</a:t>
            </a:r>
            <a:endParaRPr lang="en-US" altLang="zh-CN" dirty="0" smtClean="0"/>
          </a:p>
          <a:p>
            <a:r>
              <a:rPr lang="en-US" altLang="zh-CN" dirty="0"/>
              <a:t>2</a:t>
            </a:r>
            <a:r>
              <a:rPr lang="zh-CN" altLang="en-US" dirty="0" smtClean="0"/>
              <a:t>、主从</a:t>
            </a:r>
            <a:r>
              <a:rPr lang="zh-CN" altLang="en-US" dirty="0"/>
              <a:t>异步复制</a:t>
            </a:r>
            <a:r>
              <a:rPr lang="zh-CN" altLang="en-US" dirty="0" smtClean="0"/>
              <a:t>导致数据丢失。</a:t>
            </a:r>
            <a:endParaRPr lang="en-US" altLang="zh-CN" dirty="0" smtClean="0"/>
          </a:p>
          <a:p>
            <a:r>
              <a:rPr lang="en-US" altLang="zh-CN" dirty="0" smtClean="0"/>
              <a:t>3</a:t>
            </a:r>
            <a:r>
              <a:rPr lang="zh-CN" altLang="en-US" dirty="0" smtClean="0"/>
              <a:t>、哨兵</a:t>
            </a:r>
            <a:r>
              <a:rPr lang="zh-CN" altLang="en-US" dirty="0"/>
              <a:t>机制</a:t>
            </a:r>
            <a:r>
              <a:rPr lang="zh-CN" altLang="en-US" dirty="0" smtClean="0"/>
              <a:t>下发生</a:t>
            </a:r>
            <a:r>
              <a:rPr lang="zh-CN" altLang="en-US" dirty="0"/>
              <a:t>脑</a:t>
            </a:r>
            <a:r>
              <a:rPr lang="zh-CN" altLang="en-US" dirty="0" smtClean="0"/>
              <a:t>裂</a:t>
            </a:r>
            <a:endParaRPr lang="zh-CN" altLang="en-US" dirty="0"/>
          </a:p>
        </p:txBody>
      </p:sp>
      <p:sp>
        <p:nvSpPr>
          <p:cNvPr id="9" name="文本框 8"/>
          <p:cNvSpPr txBox="1"/>
          <p:nvPr/>
        </p:nvSpPr>
        <p:spPr>
          <a:xfrm>
            <a:off x="5964907" y="4287795"/>
            <a:ext cx="6181051" cy="1200329"/>
          </a:xfrm>
          <a:prstGeom prst="rect">
            <a:avLst/>
          </a:prstGeom>
          <a:noFill/>
        </p:spPr>
        <p:txBody>
          <a:bodyPr wrap="none" rtlCol="0">
            <a:spAutoFit/>
          </a:bodyPr>
          <a:lstStyle/>
          <a:p>
            <a:r>
              <a:rPr lang="zh-CN" altLang="en-US" dirty="0" smtClean="0"/>
              <a:t>解决方案：</a:t>
            </a:r>
            <a:endParaRPr lang="en-US" altLang="zh-CN" dirty="0" smtClean="0"/>
          </a:p>
          <a:p>
            <a:r>
              <a:rPr lang="en-US" altLang="zh-CN" dirty="0" smtClean="0"/>
              <a:t>1</a:t>
            </a:r>
            <a:r>
              <a:rPr lang="zh-CN" altLang="en-US" dirty="0" smtClean="0"/>
              <a:t>、配置至少有</a:t>
            </a:r>
            <a:r>
              <a:rPr lang="en-US" altLang="zh-CN" dirty="0" smtClean="0"/>
              <a:t>x</a:t>
            </a:r>
            <a:r>
              <a:rPr lang="zh-CN" altLang="en-US" dirty="0" smtClean="0"/>
              <a:t>个</a:t>
            </a:r>
            <a:r>
              <a:rPr lang="en-US" altLang="zh-CN" dirty="0" smtClean="0"/>
              <a:t>(</a:t>
            </a:r>
            <a:r>
              <a:rPr lang="en-US" altLang="zh-CN" dirty="0"/>
              <a:t>min-slaves-to-write</a:t>
            </a:r>
            <a:r>
              <a:rPr lang="en-US" altLang="zh-CN" dirty="0" smtClean="0"/>
              <a:t>)slave</a:t>
            </a:r>
            <a:r>
              <a:rPr lang="zh-CN" altLang="en-US" dirty="0"/>
              <a:t>节点的数据</a:t>
            </a:r>
            <a:r>
              <a:rPr lang="zh-CN" altLang="en-US" dirty="0" smtClean="0"/>
              <a:t>同步</a:t>
            </a:r>
            <a:endParaRPr lang="en-US" altLang="zh-CN" dirty="0" smtClean="0"/>
          </a:p>
          <a:p>
            <a:r>
              <a:rPr lang="zh-CN" altLang="en-US" dirty="0" smtClean="0"/>
              <a:t>延迟</a:t>
            </a:r>
            <a:r>
              <a:rPr lang="zh-CN" altLang="en-US" dirty="0"/>
              <a:t>不能</a:t>
            </a:r>
            <a:r>
              <a:rPr lang="zh-CN" altLang="en-US" dirty="0" smtClean="0"/>
              <a:t>超过</a:t>
            </a:r>
            <a:r>
              <a:rPr lang="en-US" altLang="zh-CN" dirty="0" smtClean="0"/>
              <a:t>n</a:t>
            </a:r>
            <a:r>
              <a:rPr lang="zh-CN" altLang="en-US" dirty="0" smtClean="0"/>
              <a:t>秒</a:t>
            </a:r>
            <a:r>
              <a:rPr lang="en-US" altLang="zh-CN" dirty="0" smtClean="0"/>
              <a:t>(</a:t>
            </a:r>
            <a:r>
              <a:rPr lang="en-US" altLang="zh-CN" dirty="0"/>
              <a:t>min-slaves-max-lag</a:t>
            </a:r>
            <a:r>
              <a:rPr lang="en-US" altLang="zh-CN" dirty="0" smtClean="0"/>
              <a:t>),</a:t>
            </a:r>
            <a:r>
              <a:rPr lang="zh-CN" altLang="en-US" dirty="0"/>
              <a:t>否则</a:t>
            </a:r>
            <a:r>
              <a:rPr lang="en-US" altLang="zh-CN" dirty="0"/>
              <a:t>master</a:t>
            </a:r>
            <a:r>
              <a:rPr lang="zh-CN" altLang="en-US" dirty="0"/>
              <a:t>将暂停</a:t>
            </a:r>
            <a:r>
              <a:rPr lang="zh-CN" altLang="en-US" dirty="0" smtClean="0"/>
              <a:t>接收</a:t>
            </a:r>
            <a:endParaRPr lang="en-US" altLang="zh-CN" dirty="0" smtClean="0"/>
          </a:p>
          <a:p>
            <a:r>
              <a:rPr lang="zh-CN" altLang="en-US" dirty="0" smtClean="0"/>
              <a:t>新</a:t>
            </a:r>
            <a:r>
              <a:rPr lang="zh-CN" altLang="en-US" dirty="0"/>
              <a:t>数据的写入</a:t>
            </a:r>
            <a:r>
              <a:rPr lang="zh-CN" altLang="en-US" dirty="0" smtClean="0"/>
              <a:t>操作</a:t>
            </a:r>
            <a:r>
              <a:rPr lang="zh-CN" altLang="en-US" dirty="0"/>
              <a:t>。</a:t>
            </a:r>
          </a:p>
        </p:txBody>
      </p:sp>
    </p:spTree>
    <p:extLst>
      <p:ext uri="{BB962C8B-B14F-4D97-AF65-F5344CB8AC3E}">
        <p14:creationId xmlns:p14="http://schemas.microsoft.com/office/powerpoint/2010/main" val="1313329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548088" y="202737"/>
            <a:ext cx="1834156"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高级架构</a:t>
            </a:r>
            <a:r>
              <a:rPr lang="en-US" altLang="zh-CN" sz="2000" dirty="0" smtClean="0">
                <a:solidFill>
                  <a:srgbClr val="002B41"/>
                </a:solidFill>
                <a:latin typeface="微软雅黑" panose="020B0503020204020204" pitchFamily="34" charset="-122"/>
                <a:ea typeface="微软雅黑" panose="020B0503020204020204" pitchFamily="34" charset="-122"/>
              </a:rPr>
              <a:t>-</a:t>
            </a:r>
            <a:r>
              <a:rPr lang="zh-CN" altLang="en-US" sz="2000" dirty="0" smtClean="0">
                <a:solidFill>
                  <a:srgbClr val="002B41"/>
                </a:solidFill>
                <a:latin typeface="微软雅黑" panose="020B0503020204020204" pitchFamily="34" charset="-122"/>
                <a:ea typeface="微软雅黑" panose="020B0503020204020204" pitchFamily="34" charset="-122"/>
              </a:rPr>
              <a:t>集群</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矩形 4"/>
          <p:cNvSpPr/>
          <p:nvPr/>
        </p:nvSpPr>
        <p:spPr>
          <a:xfrm>
            <a:off x="5977217" y="3244334"/>
            <a:ext cx="237566" cy="369332"/>
          </a:xfrm>
          <a:prstGeom prst="rect">
            <a:avLst/>
          </a:prstGeom>
        </p:spPr>
        <p:txBody>
          <a:bodyPr wrap="none">
            <a:spAutoFit/>
          </a:bodyPr>
          <a:lstStyle/>
          <a:p>
            <a:r>
              <a:rPr lang="zh-CN" altLang="en-US" dirty="0"/>
              <a:t> </a:t>
            </a:r>
          </a:p>
        </p:txBody>
      </p:sp>
      <p:pic>
        <p:nvPicPr>
          <p:cNvPr id="6" name="图片 5"/>
          <p:cNvPicPr>
            <a:picLocks noChangeAspect="1"/>
          </p:cNvPicPr>
          <p:nvPr/>
        </p:nvPicPr>
        <p:blipFill>
          <a:blip r:embed="rId3"/>
          <a:stretch>
            <a:fillRect/>
          </a:stretch>
        </p:blipFill>
        <p:spPr>
          <a:xfrm>
            <a:off x="1274915" y="832078"/>
            <a:ext cx="6083909" cy="5563175"/>
          </a:xfrm>
          <a:prstGeom prst="rect">
            <a:avLst/>
          </a:prstGeom>
        </p:spPr>
      </p:pic>
      <p:sp>
        <p:nvSpPr>
          <p:cNvPr id="3" name="文本框 2"/>
          <p:cNvSpPr txBox="1"/>
          <p:nvPr/>
        </p:nvSpPr>
        <p:spPr>
          <a:xfrm>
            <a:off x="7871253" y="1532237"/>
            <a:ext cx="3669957" cy="923330"/>
          </a:xfrm>
          <a:prstGeom prst="rect">
            <a:avLst/>
          </a:prstGeom>
          <a:noFill/>
        </p:spPr>
        <p:txBody>
          <a:bodyPr wrap="square" rtlCol="0">
            <a:spAutoFit/>
          </a:bodyPr>
          <a:lstStyle/>
          <a:p>
            <a:r>
              <a:rPr lang="zh-CN" altLang="en-US" dirty="0"/>
              <a:t>哪些</a:t>
            </a:r>
            <a:r>
              <a:rPr lang="en-US" altLang="zh-CN" dirty="0"/>
              <a:t>CASE</a:t>
            </a:r>
            <a:r>
              <a:rPr lang="zh-CN" altLang="en-US" dirty="0"/>
              <a:t>会产生数据一致性问题？</a:t>
            </a:r>
            <a:endParaRPr lang="en-US" altLang="zh-CN" dirty="0"/>
          </a:p>
          <a:p>
            <a:r>
              <a:rPr lang="en-US" altLang="zh-CN" dirty="0" smtClean="0"/>
              <a:t>1</a:t>
            </a:r>
            <a:r>
              <a:rPr lang="zh-CN" altLang="en-US" dirty="0" smtClean="0"/>
              <a:t>、数据库集群之间</a:t>
            </a:r>
            <a:r>
              <a:rPr lang="zh-CN" altLang="en-US" dirty="0"/>
              <a:t>同步数据</a:t>
            </a:r>
          </a:p>
          <a:p>
            <a:endParaRPr lang="zh-CN" altLang="en-US" dirty="0"/>
          </a:p>
        </p:txBody>
      </p:sp>
    </p:spTree>
    <p:extLst>
      <p:ext uri="{BB962C8B-B14F-4D97-AF65-F5344CB8AC3E}">
        <p14:creationId xmlns:p14="http://schemas.microsoft.com/office/powerpoint/2010/main" val="58917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548088" y="202737"/>
            <a:ext cx="3486852" cy="400110"/>
          </a:xfrm>
          <a:prstGeom prst="rect">
            <a:avLst/>
          </a:prstGeom>
          <a:noFill/>
        </p:spPr>
        <p:txBody>
          <a:bodyPr wrap="none" rtlCol="0">
            <a:spAutoFit/>
          </a:bodyPr>
          <a:lstStyle/>
          <a:p>
            <a:r>
              <a:rPr lang="en-US" altLang="zh-CN" sz="2000" dirty="0" err="1">
                <a:solidFill>
                  <a:srgbClr val="002B41"/>
                </a:solidFill>
                <a:latin typeface="微软雅黑" panose="020B0503020204020204" pitchFamily="34" charset="-122"/>
                <a:ea typeface="微软雅黑" panose="020B0503020204020204" pitchFamily="34" charset="-122"/>
              </a:rPr>
              <a:t>Mysql</a:t>
            </a:r>
            <a:r>
              <a:rPr lang="zh-CN" altLang="en-US" sz="2000" dirty="0">
                <a:solidFill>
                  <a:srgbClr val="002B41"/>
                </a:solidFill>
                <a:latin typeface="微软雅黑" panose="020B0503020204020204" pitchFamily="34" charset="-122"/>
                <a:ea typeface="微软雅黑" panose="020B0503020204020204" pitchFamily="34" charset="-122"/>
              </a:rPr>
              <a:t>多节点集群数据一致性</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3" name="AutoShape 2" descr="https://user-gold-cdn.xitu.io/2020/1/14/16fa3e674ff7e2d2?imageView2/0/w/1280/h/960/format/webp/ignore-error/1"/>
          <p:cNvSpPr>
            <a:spLocks noChangeAspect="1" noChangeArrowheads="1"/>
          </p:cNvSpPr>
          <p:nvPr/>
        </p:nvSpPr>
        <p:spPr bwMode="auto">
          <a:xfrm>
            <a:off x="3087034" y="240151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文本框 4">
            <a:extLst>
              <a:ext uri="{FF2B5EF4-FFF2-40B4-BE49-F238E27FC236}">
                <a16:creationId xmlns:a16="http://schemas.microsoft.com/office/drawing/2014/main" xmlns="" id="{E113FDD3-61C8-4528-8CEB-48E8C5373F30}"/>
              </a:ext>
            </a:extLst>
          </p:cNvPr>
          <p:cNvSpPr txBox="1"/>
          <p:nvPr/>
        </p:nvSpPr>
        <p:spPr>
          <a:xfrm>
            <a:off x="5288764" y="1475208"/>
            <a:ext cx="6903236" cy="2462213"/>
          </a:xfrm>
          <a:prstGeom prst="rect">
            <a:avLst/>
          </a:prstGeom>
          <a:noFill/>
        </p:spPr>
        <p:txBody>
          <a:bodyPr wrap="none" rtlCol="0">
            <a:spAutoFit/>
          </a:bodyPr>
          <a:lstStyle/>
          <a:p>
            <a:r>
              <a:rPr lang="zh-CN" altLang="en-US" sz="1400" dirty="0"/>
              <a:t>组复制</a:t>
            </a:r>
            <a:r>
              <a:rPr lang="en-US" altLang="zh-CN" sz="1400" dirty="0"/>
              <a:t>(</a:t>
            </a:r>
            <a:r>
              <a:rPr lang="en-US" altLang="zh-CN" sz="1400" b="1" dirty="0"/>
              <a:t>group-replication</a:t>
            </a:r>
            <a:r>
              <a:rPr lang="en-US" altLang="zh-CN" sz="1400" dirty="0"/>
              <a:t>) </a:t>
            </a:r>
            <a:r>
              <a:rPr lang="zh-CN" altLang="en-US" sz="1400" dirty="0"/>
              <a:t>：主库执行完一个事务，需</a:t>
            </a:r>
            <a:r>
              <a:rPr lang="zh-CN" altLang="en-US" sz="1400" dirty="0" smtClean="0"/>
              <a:t>等待（</a:t>
            </a:r>
            <a:r>
              <a:rPr lang="en-US" altLang="zh-CN" sz="1400" dirty="0" smtClean="0"/>
              <a:t>N </a:t>
            </a:r>
            <a:r>
              <a:rPr lang="en-US" altLang="zh-CN" sz="1400" dirty="0"/>
              <a:t>/ 2 + 1</a:t>
            </a:r>
            <a:r>
              <a:rPr lang="zh-CN" altLang="en-US" sz="1400" dirty="0" smtClean="0"/>
              <a:t>）</a:t>
            </a:r>
            <a:endParaRPr lang="en-US" altLang="zh-CN" sz="1400" dirty="0" smtClean="0"/>
          </a:p>
          <a:p>
            <a:r>
              <a:rPr lang="zh-CN" altLang="en-US" sz="1400" dirty="0" smtClean="0"/>
              <a:t>节点</a:t>
            </a:r>
            <a:r>
              <a:rPr lang="zh-CN" altLang="en-US" sz="1400" dirty="0"/>
              <a:t>的决议并通过才返回给客户端</a:t>
            </a:r>
            <a:r>
              <a:rPr lang="zh-CN" altLang="en-US" sz="1400" dirty="0" smtClean="0"/>
              <a:t>。</a:t>
            </a:r>
            <a:endParaRPr lang="en-US" altLang="zh-CN" sz="1400" dirty="0" smtClean="0"/>
          </a:p>
          <a:p>
            <a:endParaRPr lang="en-US" altLang="zh-CN" sz="1400" dirty="0" smtClean="0"/>
          </a:p>
          <a:p>
            <a:r>
              <a:rPr lang="en-US" altLang="zh-CN" sz="1400" dirty="0" err="1" smtClean="0"/>
              <a:t>group_replication_consistency</a:t>
            </a:r>
            <a:r>
              <a:rPr lang="zh-CN" altLang="en-US" sz="1400" dirty="0" smtClean="0"/>
              <a:t>选项：</a:t>
            </a:r>
            <a:endParaRPr lang="en-US" altLang="zh-CN" sz="1400" dirty="0" smtClean="0"/>
          </a:p>
          <a:p>
            <a:r>
              <a:rPr lang="en-US" altLang="zh-CN" sz="1400" dirty="0" smtClean="0"/>
              <a:t>EVENTUAL</a:t>
            </a:r>
            <a:r>
              <a:rPr lang="zh-CN" altLang="en-US" sz="1400" dirty="0"/>
              <a:t>：确保最终一致性，并不能保证数据实时同步。（</a:t>
            </a:r>
            <a:r>
              <a:rPr lang="en-US" altLang="zh-CN" sz="1400" dirty="0"/>
              <a:t>MySQL 8.0.14 </a:t>
            </a:r>
            <a:r>
              <a:rPr lang="zh-CN" altLang="en-US" sz="1400" dirty="0"/>
              <a:t>之前</a:t>
            </a:r>
            <a:r>
              <a:rPr lang="zh-CN" altLang="en-US" sz="1400" dirty="0" smtClean="0"/>
              <a:t>只有这</a:t>
            </a:r>
            <a:endParaRPr lang="en-US" altLang="zh-CN" sz="1400" dirty="0" smtClean="0"/>
          </a:p>
          <a:p>
            <a:r>
              <a:rPr lang="zh-CN" altLang="en-US" sz="1400" dirty="0" smtClean="0"/>
              <a:t>一个</a:t>
            </a:r>
            <a:r>
              <a:rPr lang="zh-CN" altLang="en-US" sz="1400" dirty="0"/>
              <a:t>选项）</a:t>
            </a:r>
          </a:p>
          <a:p>
            <a:r>
              <a:rPr lang="en-US" altLang="zh-CN" sz="1400" dirty="0" smtClean="0"/>
              <a:t>BEFORE</a:t>
            </a:r>
            <a:r>
              <a:rPr lang="zh-CN" altLang="en-US" sz="1400" dirty="0"/>
              <a:t>：确保本地强一致性，并不保证其他节点数据实时同步。</a:t>
            </a:r>
          </a:p>
          <a:p>
            <a:r>
              <a:rPr lang="en-US" altLang="zh-CN" sz="1400" dirty="0" smtClean="0"/>
              <a:t>AFTER</a:t>
            </a:r>
            <a:r>
              <a:rPr lang="zh-CN" altLang="en-US" sz="1400" dirty="0"/>
              <a:t>：确保全局强一致性，可以保证所有节点数据实时同步。</a:t>
            </a:r>
          </a:p>
          <a:p>
            <a:r>
              <a:rPr lang="en-US" altLang="zh-CN" sz="1400" dirty="0" smtClean="0"/>
              <a:t>BEFORE_AND_AFTER</a:t>
            </a:r>
            <a:r>
              <a:rPr lang="zh-CN" altLang="en-US" sz="1400" dirty="0"/>
              <a:t>：最高级别，确保本地强一致性，全局强一致性。结合 </a:t>
            </a:r>
            <a:r>
              <a:rPr lang="en-US" altLang="zh-CN" sz="1400" dirty="0"/>
              <a:t>BEOFRE </a:t>
            </a:r>
            <a:r>
              <a:rPr lang="zh-CN" altLang="en-US" sz="1400" dirty="0"/>
              <a:t>和 </a:t>
            </a:r>
            <a:endParaRPr lang="en-US" altLang="zh-CN" sz="1400" dirty="0" smtClean="0"/>
          </a:p>
          <a:p>
            <a:r>
              <a:rPr lang="en-US" altLang="zh-CN" sz="1400" dirty="0" smtClean="0"/>
              <a:t>AFTER </a:t>
            </a:r>
            <a:r>
              <a:rPr lang="zh-CN" altLang="en-US" sz="1400" dirty="0"/>
              <a:t>的特性。</a:t>
            </a:r>
          </a:p>
          <a:p>
            <a:r>
              <a:rPr lang="en-US" altLang="zh-CN" sz="1400" dirty="0" smtClean="0"/>
              <a:t>BEFORE_ON_PRIMARY_FAILOVER</a:t>
            </a:r>
            <a:r>
              <a:rPr lang="zh-CN" altLang="en-US" sz="1400" dirty="0"/>
              <a:t>：确保从节点晋升为主节点后的本地一致性</a:t>
            </a:r>
            <a:r>
              <a:rPr lang="zh-CN" altLang="en-US" sz="1400" dirty="0" smtClean="0"/>
              <a:t>。</a:t>
            </a:r>
            <a:endParaRPr lang="zh-CN" altLang="en-US" sz="1400" dirty="0"/>
          </a:p>
        </p:txBody>
      </p:sp>
      <p:pic>
        <p:nvPicPr>
          <p:cNvPr id="1026" name="Picture 2">
            <a:extLst>
              <a:ext uri="{FF2B5EF4-FFF2-40B4-BE49-F238E27FC236}">
                <a16:creationId xmlns:a16="http://schemas.microsoft.com/office/drawing/2014/main" xmlns="" id="{1D857F1D-4BE1-4C47-80D0-0F53B35554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433" y="818866"/>
            <a:ext cx="4733925" cy="5734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411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548088" y="202737"/>
            <a:ext cx="2635914" cy="400110"/>
          </a:xfrm>
          <a:prstGeom prst="rect">
            <a:avLst/>
          </a:prstGeom>
          <a:noFill/>
        </p:spPr>
        <p:txBody>
          <a:bodyPr wrap="none" rtlCol="0">
            <a:spAutoFit/>
          </a:bodyPr>
          <a:lstStyle/>
          <a:p>
            <a:r>
              <a:rPr lang="en-US" altLang="zh-CN" sz="2000" dirty="0" err="1" smtClean="0">
                <a:solidFill>
                  <a:srgbClr val="002B41"/>
                </a:solidFill>
                <a:latin typeface="微软雅黑" panose="020B0503020204020204" pitchFamily="34" charset="-122"/>
                <a:ea typeface="微软雅黑" panose="020B0503020204020204" pitchFamily="34" charset="-122"/>
              </a:rPr>
              <a:t>Redis</a:t>
            </a:r>
            <a:r>
              <a:rPr lang="zh-CN" altLang="en-US" sz="2000" dirty="0" smtClean="0">
                <a:solidFill>
                  <a:srgbClr val="002B41"/>
                </a:solidFill>
                <a:latin typeface="微软雅黑" panose="020B0503020204020204" pitchFamily="34" charset="-122"/>
                <a:ea typeface="微软雅黑" panose="020B0503020204020204" pitchFamily="34" charset="-122"/>
              </a:rPr>
              <a:t>集群</a:t>
            </a:r>
            <a:r>
              <a:rPr lang="zh-CN" altLang="en-US" sz="2000" dirty="0">
                <a:solidFill>
                  <a:srgbClr val="002B41"/>
                </a:solidFill>
                <a:latin typeface="微软雅黑" panose="020B0503020204020204" pitchFamily="34" charset="-122"/>
                <a:ea typeface="微软雅黑" panose="020B0503020204020204" pitchFamily="34" charset="-122"/>
              </a:rPr>
              <a:t>数据一致性</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7" name="图片 6"/>
          <p:cNvPicPr>
            <a:picLocks noChangeAspect="1"/>
          </p:cNvPicPr>
          <p:nvPr/>
        </p:nvPicPr>
        <p:blipFill>
          <a:blip r:embed="rId3"/>
          <a:stretch>
            <a:fillRect/>
          </a:stretch>
        </p:blipFill>
        <p:spPr>
          <a:xfrm>
            <a:off x="795337" y="1371600"/>
            <a:ext cx="5495925" cy="4572000"/>
          </a:xfrm>
          <a:prstGeom prst="rect">
            <a:avLst/>
          </a:prstGeom>
        </p:spPr>
      </p:pic>
      <p:sp>
        <p:nvSpPr>
          <p:cNvPr id="8" name="文本框 7"/>
          <p:cNvSpPr txBox="1"/>
          <p:nvPr/>
        </p:nvSpPr>
        <p:spPr>
          <a:xfrm>
            <a:off x="6812001" y="1371600"/>
            <a:ext cx="1802096" cy="369332"/>
          </a:xfrm>
          <a:prstGeom prst="rect">
            <a:avLst/>
          </a:prstGeom>
          <a:noFill/>
        </p:spPr>
        <p:txBody>
          <a:bodyPr wrap="none" rtlCol="0">
            <a:spAutoFit/>
          </a:bodyPr>
          <a:lstStyle/>
          <a:p>
            <a:r>
              <a:rPr lang="zh-CN" altLang="en-US" dirty="0" smtClean="0"/>
              <a:t>对数据进行切片</a:t>
            </a:r>
            <a:endParaRPr lang="zh-CN" altLang="en-US" dirty="0"/>
          </a:p>
        </p:txBody>
      </p:sp>
      <p:sp>
        <p:nvSpPr>
          <p:cNvPr id="9" name="文本框 8"/>
          <p:cNvSpPr txBox="1"/>
          <p:nvPr/>
        </p:nvSpPr>
        <p:spPr>
          <a:xfrm>
            <a:off x="6812001" y="1903274"/>
            <a:ext cx="5379999" cy="3139321"/>
          </a:xfrm>
          <a:prstGeom prst="rect">
            <a:avLst/>
          </a:prstGeom>
          <a:noFill/>
        </p:spPr>
        <p:txBody>
          <a:bodyPr wrap="none" rtlCol="0">
            <a:spAutoFit/>
          </a:bodyPr>
          <a:lstStyle/>
          <a:p>
            <a:r>
              <a:rPr lang="zh-CN" altLang="en-US" dirty="0" smtClean="0"/>
              <a:t>数据异常</a:t>
            </a:r>
            <a:r>
              <a:rPr lang="en-US" altLang="zh-CN" dirty="0" smtClean="0"/>
              <a:t>CASE</a:t>
            </a:r>
            <a:r>
              <a:rPr lang="zh-CN" altLang="en-US" dirty="0" smtClean="0"/>
              <a:t>：</a:t>
            </a:r>
            <a:endParaRPr lang="en-US" altLang="zh-CN" dirty="0" smtClean="0"/>
          </a:p>
          <a:p>
            <a:r>
              <a:rPr lang="en-US" altLang="zh-CN" dirty="0" smtClean="0"/>
              <a:t>1</a:t>
            </a:r>
            <a:r>
              <a:rPr lang="zh-CN" altLang="en-US" dirty="0" smtClean="0"/>
              <a:t>、某个节点的主库宕机。</a:t>
            </a:r>
            <a:endParaRPr lang="en-US" altLang="zh-CN" dirty="0" smtClean="0"/>
          </a:p>
          <a:p>
            <a:r>
              <a:rPr lang="en-US" altLang="zh-CN" dirty="0"/>
              <a:t>2</a:t>
            </a:r>
            <a:r>
              <a:rPr lang="zh-CN" altLang="en-US" dirty="0" smtClean="0"/>
              <a:t>、某个节点全宕机，大量</a:t>
            </a:r>
            <a:r>
              <a:rPr lang="zh-CN" altLang="en-US" dirty="0"/>
              <a:t>被分发到此</a:t>
            </a:r>
            <a:r>
              <a:rPr lang="zh-CN" altLang="en-US" dirty="0" smtClean="0"/>
              <a:t>服务器的请求</a:t>
            </a:r>
            <a:endParaRPr lang="en-US" altLang="zh-CN" dirty="0" smtClean="0"/>
          </a:p>
          <a:p>
            <a:r>
              <a:rPr lang="zh-CN" altLang="en-US" dirty="0" smtClean="0"/>
              <a:t>失效</a:t>
            </a:r>
            <a:r>
              <a:rPr lang="zh-CN" altLang="en-US" dirty="0"/>
              <a:t>。</a:t>
            </a:r>
            <a:endParaRPr lang="en-US" altLang="zh-CN" dirty="0" smtClean="0"/>
          </a:p>
          <a:p>
            <a:r>
              <a:rPr lang="en-US" altLang="zh-CN" dirty="0"/>
              <a:t>3</a:t>
            </a:r>
            <a:r>
              <a:rPr lang="zh-CN" altLang="en-US" dirty="0" smtClean="0"/>
              <a:t>、增加服务器节点，导致切片分配规则失效，大量</a:t>
            </a:r>
            <a:endParaRPr lang="en-US" altLang="zh-CN" dirty="0" smtClean="0"/>
          </a:p>
          <a:p>
            <a:r>
              <a:rPr lang="zh-CN" altLang="en-US" dirty="0" smtClean="0"/>
              <a:t>数据也就失效。</a:t>
            </a:r>
            <a:endParaRPr lang="en-US" altLang="zh-CN" dirty="0" smtClean="0"/>
          </a:p>
          <a:p>
            <a:endParaRPr lang="en-US" altLang="zh-CN" dirty="0"/>
          </a:p>
          <a:p>
            <a:endParaRPr lang="en-US" altLang="zh-CN" dirty="0" smtClean="0"/>
          </a:p>
          <a:p>
            <a:endParaRPr lang="en-US" altLang="zh-CN" dirty="0"/>
          </a:p>
          <a:p>
            <a:r>
              <a:rPr lang="zh-CN" altLang="en-US" dirty="0" smtClean="0"/>
              <a:t>解决方案：</a:t>
            </a:r>
            <a:endParaRPr lang="en-US" altLang="zh-CN" dirty="0" smtClean="0"/>
          </a:p>
          <a:p>
            <a:r>
              <a:rPr lang="zh-CN" altLang="en-US" dirty="0" smtClean="0"/>
              <a:t>一致性</a:t>
            </a:r>
            <a:r>
              <a:rPr lang="en-US" altLang="zh-CN" dirty="0" smtClean="0"/>
              <a:t>hash</a:t>
            </a:r>
            <a:endParaRPr lang="zh-CN" altLang="en-US" dirty="0"/>
          </a:p>
        </p:txBody>
      </p:sp>
    </p:spTree>
    <p:extLst>
      <p:ext uri="{BB962C8B-B14F-4D97-AF65-F5344CB8AC3E}">
        <p14:creationId xmlns:p14="http://schemas.microsoft.com/office/powerpoint/2010/main" val="1094152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548088" y="202737"/>
            <a:ext cx="1467068"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微服务架构</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图片 2"/>
          <p:cNvPicPr>
            <a:picLocks noChangeAspect="1"/>
          </p:cNvPicPr>
          <p:nvPr/>
        </p:nvPicPr>
        <p:blipFill>
          <a:blip r:embed="rId3"/>
          <a:stretch>
            <a:fillRect/>
          </a:stretch>
        </p:blipFill>
        <p:spPr>
          <a:xfrm>
            <a:off x="2294437" y="1020671"/>
            <a:ext cx="6000750" cy="3667125"/>
          </a:xfrm>
          <a:prstGeom prst="rect">
            <a:avLst/>
          </a:prstGeom>
        </p:spPr>
      </p:pic>
      <p:sp>
        <p:nvSpPr>
          <p:cNvPr id="5" name="文本框 4"/>
          <p:cNvSpPr txBox="1"/>
          <p:nvPr/>
        </p:nvSpPr>
        <p:spPr>
          <a:xfrm>
            <a:off x="2015156" y="5671751"/>
            <a:ext cx="4010585" cy="369332"/>
          </a:xfrm>
          <a:prstGeom prst="rect">
            <a:avLst/>
          </a:prstGeom>
          <a:noFill/>
        </p:spPr>
        <p:txBody>
          <a:bodyPr wrap="none" rtlCol="0">
            <a:spAutoFit/>
          </a:bodyPr>
          <a:lstStyle/>
          <a:p>
            <a:r>
              <a:rPr lang="zh-CN" altLang="en-US" dirty="0"/>
              <a:t>有</a:t>
            </a:r>
            <a:r>
              <a:rPr lang="zh-CN" altLang="en-US" dirty="0" smtClean="0"/>
              <a:t>哪些</a:t>
            </a:r>
            <a:r>
              <a:rPr lang="en-US" altLang="zh-CN" dirty="0" smtClean="0"/>
              <a:t>CASE</a:t>
            </a:r>
            <a:r>
              <a:rPr lang="zh-CN" altLang="en-US" dirty="0" smtClean="0"/>
              <a:t>会产生数据一致性问题？</a:t>
            </a:r>
            <a:endParaRPr lang="zh-CN" altLang="en-US" dirty="0"/>
          </a:p>
        </p:txBody>
      </p:sp>
    </p:spTree>
    <p:extLst>
      <p:ext uri="{BB962C8B-B14F-4D97-AF65-F5344CB8AC3E}">
        <p14:creationId xmlns:p14="http://schemas.microsoft.com/office/powerpoint/2010/main" val="29773076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5" y="1992830"/>
            <a:ext cx="3262432" cy="1015663"/>
          </a:xfrm>
          <a:prstGeom prst="rect">
            <a:avLst/>
          </a:prstGeom>
          <a:noFill/>
          <a:effectLst/>
        </p:spPr>
        <p:txBody>
          <a:bodyPr wrap="none" rtlCol="0">
            <a:spAutoFit/>
          </a:bodyPr>
          <a:lstStyle/>
          <a:p>
            <a:pPr algn="ctr"/>
            <a:r>
              <a:rPr lang="zh-CN" altLang="en-US" sz="6000" dirty="0" smtClean="0">
                <a:solidFill>
                  <a:schemeClr val="bg1">
                    <a:lumMod val="95000"/>
                  </a:schemeClr>
                </a:solidFill>
                <a:latin typeface="微软雅黑" panose="020B0503020204020204" pitchFamily="34" charset="-122"/>
                <a:ea typeface="微软雅黑" panose="020B0503020204020204" pitchFamily="34" charset="-122"/>
              </a:rPr>
              <a:t>第三部分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173258" y="3340378"/>
            <a:ext cx="3905626" cy="584775"/>
          </a:xfrm>
          <a:prstGeom prst="rect">
            <a:avLst/>
          </a:prstGeom>
          <a:noFill/>
          <a:effectLst/>
        </p:spPr>
        <p:txBody>
          <a:bodyPr wrap="square" rtlCol="0">
            <a:spAutoFit/>
          </a:bodyPr>
          <a:lstStyle/>
          <a:p>
            <a:pPr algn="ctr"/>
            <a:r>
              <a:rPr lang="zh-CN" altLang="en-US" sz="3200" dirty="0" smtClean="0">
                <a:solidFill>
                  <a:schemeClr val="bg1">
                    <a:lumMod val="95000"/>
                  </a:schemeClr>
                </a:solidFill>
                <a:latin typeface="微软雅黑" panose="020B0503020204020204" pitchFamily="34" charset="-122"/>
                <a:ea typeface="微软雅黑" panose="020B0503020204020204" pitchFamily="34" charset="-122"/>
              </a:rPr>
              <a:t>分布式事务解决方案</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346429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548088" y="202737"/>
            <a:ext cx="2749471"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分布式事务的解决方案</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文本框 4"/>
          <p:cNvSpPr txBox="1"/>
          <p:nvPr/>
        </p:nvSpPr>
        <p:spPr>
          <a:xfrm>
            <a:off x="548088" y="818866"/>
            <a:ext cx="237566" cy="369332"/>
          </a:xfrm>
          <a:prstGeom prst="rect">
            <a:avLst/>
          </a:prstGeom>
          <a:noFill/>
        </p:spPr>
        <p:txBody>
          <a:bodyPr wrap="none" rtlCol="0">
            <a:spAutoFit/>
          </a:bodyPr>
          <a:lstStyle/>
          <a:p>
            <a:r>
              <a:rPr lang="en-US" altLang="zh-CN" dirty="0"/>
              <a:t> </a:t>
            </a:r>
            <a:endParaRPr lang="zh-CN" altLang="en-US" dirty="0"/>
          </a:p>
        </p:txBody>
      </p:sp>
      <p:sp>
        <p:nvSpPr>
          <p:cNvPr id="3" name="文本框 2"/>
          <p:cNvSpPr txBox="1"/>
          <p:nvPr/>
        </p:nvSpPr>
        <p:spPr>
          <a:xfrm>
            <a:off x="666871" y="1003532"/>
            <a:ext cx="3796232" cy="1477328"/>
          </a:xfrm>
          <a:prstGeom prst="rect">
            <a:avLst/>
          </a:prstGeom>
          <a:noFill/>
        </p:spPr>
        <p:txBody>
          <a:bodyPr wrap="none" rtlCol="0">
            <a:spAutoFit/>
          </a:bodyPr>
          <a:lstStyle/>
          <a:p>
            <a:r>
              <a:rPr lang="en-US" altLang="zh-CN" dirty="0"/>
              <a:t>1</a:t>
            </a:r>
            <a:r>
              <a:rPr lang="zh-CN" altLang="en-US" dirty="0"/>
              <a:t>、</a:t>
            </a:r>
            <a:r>
              <a:rPr lang="en-US" altLang="zh-CN" dirty="0" smtClean="0"/>
              <a:t>2PC</a:t>
            </a:r>
          </a:p>
          <a:p>
            <a:r>
              <a:rPr lang="en-US" altLang="zh-CN" dirty="0" smtClean="0"/>
              <a:t>2</a:t>
            </a:r>
            <a:r>
              <a:rPr lang="zh-CN" altLang="en-US" dirty="0" smtClean="0"/>
              <a:t>、</a:t>
            </a:r>
            <a:r>
              <a:rPr lang="en-US" altLang="zh-CN" dirty="0" smtClean="0"/>
              <a:t>3PC</a:t>
            </a:r>
            <a:endParaRPr lang="en-US" altLang="zh-CN" dirty="0"/>
          </a:p>
          <a:p>
            <a:r>
              <a:rPr lang="en-US" altLang="zh-CN" dirty="0" smtClean="0"/>
              <a:t>3</a:t>
            </a:r>
            <a:r>
              <a:rPr lang="zh-CN" altLang="en-US" dirty="0" smtClean="0"/>
              <a:t>、</a:t>
            </a:r>
            <a:r>
              <a:rPr lang="en-US" altLang="zh-CN" dirty="0"/>
              <a:t>TCC</a:t>
            </a:r>
          </a:p>
          <a:p>
            <a:r>
              <a:rPr lang="en-US" altLang="zh-CN" dirty="0" smtClean="0"/>
              <a:t>4</a:t>
            </a:r>
            <a:r>
              <a:rPr lang="zh-CN" altLang="en-US" dirty="0" smtClean="0"/>
              <a:t>、消息队列</a:t>
            </a:r>
            <a:r>
              <a:rPr lang="en-US" altLang="zh-CN" dirty="0" smtClean="0"/>
              <a:t>(</a:t>
            </a:r>
            <a:r>
              <a:rPr lang="zh-CN" altLang="en-US" dirty="0" smtClean="0"/>
              <a:t>本地</a:t>
            </a:r>
            <a:r>
              <a:rPr lang="zh-CN" altLang="en-US" dirty="0"/>
              <a:t>消息</a:t>
            </a:r>
            <a:r>
              <a:rPr lang="zh-CN" altLang="en-US" dirty="0" smtClean="0"/>
              <a:t>表、</a:t>
            </a:r>
            <a:r>
              <a:rPr lang="en-US" altLang="zh-CN" dirty="0" smtClean="0"/>
              <a:t>MQ</a:t>
            </a:r>
            <a:r>
              <a:rPr lang="zh-CN" altLang="en-US" dirty="0" smtClean="0"/>
              <a:t>事务</a:t>
            </a:r>
            <a:r>
              <a:rPr lang="en-US" altLang="zh-CN" dirty="0" smtClean="0"/>
              <a:t>)</a:t>
            </a:r>
            <a:endParaRPr lang="en-US" altLang="zh-CN" dirty="0"/>
          </a:p>
          <a:p>
            <a:r>
              <a:rPr lang="en-US" altLang="zh-CN" dirty="0"/>
              <a:t>5</a:t>
            </a:r>
            <a:r>
              <a:rPr lang="zh-CN" altLang="en-US" dirty="0" smtClean="0"/>
              <a:t>、</a:t>
            </a:r>
            <a:r>
              <a:rPr lang="en-US" altLang="zh-CN" dirty="0"/>
              <a:t>Saga</a:t>
            </a:r>
            <a:r>
              <a:rPr lang="zh-CN" altLang="en-US" dirty="0"/>
              <a:t>事务</a:t>
            </a:r>
          </a:p>
        </p:txBody>
      </p:sp>
    </p:spTree>
    <p:extLst>
      <p:ext uri="{BB962C8B-B14F-4D97-AF65-F5344CB8AC3E}">
        <p14:creationId xmlns:p14="http://schemas.microsoft.com/office/powerpoint/2010/main" val="20840568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548088" y="202737"/>
            <a:ext cx="3339376"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分布式事务的解决方案</a:t>
            </a:r>
            <a:r>
              <a:rPr lang="en-US" altLang="zh-CN" sz="2000" dirty="0">
                <a:solidFill>
                  <a:srgbClr val="002B41"/>
                </a:solidFill>
                <a:latin typeface="微软雅黑" panose="020B0503020204020204" pitchFamily="34" charset="-122"/>
                <a:ea typeface="微软雅黑" panose="020B0503020204020204" pitchFamily="34" charset="-122"/>
              </a:rPr>
              <a:t>-2PC</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文本框 4"/>
          <p:cNvSpPr txBox="1"/>
          <p:nvPr/>
        </p:nvSpPr>
        <p:spPr>
          <a:xfrm>
            <a:off x="548088" y="818866"/>
            <a:ext cx="237566" cy="369332"/>
          </a:xfrm>
          <a:prstGeom prst="rect">
            <a:avLst/>
          </a:prstGeom>
          <a:noFill/>
        </p:spPr>
        <p:txBody>
          <a:bodyPr wrap="none" rtlCol="0">
            <a:spAutoFit/>
          </a:bodyPr>
          <a:lstStyle/>
          <a:p>
            <a:r>
              <a:rPr lang="en-US" altLang="zh-CN" dirty="0"/>
              <a:t> </a:t>
            </a:r>
            <a:endParaRPr lang="zh-CN" altLang="en-US" dirty="0"/>
          </a:p>
        </p:txBody>
      </p:sp>
      <p:sp>
        <p:nvSpPr>
          <p:cNvPr id="3" name="AutoShape 2" descr="https://user-gold-cdn.xitu.io/2018/7/26/164d73624b63e17a?imageView2/0/w/1280/h/960/format/webp/ignore-error/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ser-gold-cdn.xitu.io/2018/7/26/164d73624b63e17a?imageView2/0/w/1280/h/960/format/webp/ignore-error/1"/>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https://user-gold-cdn.xitu.io/2018/7/26/164d73624b63e17a?imageView2/0/w/1280/h/960/format/webp/ignore-error/1"/>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2PC1.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12" descr="2PC2.pn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66" name="Picture 18" descr="https://servicecomb.apache.org/assets/images/saga/Saga.007.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9995" y="1188198"/>
            <a:ext cx="7337128" cy="4127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2960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548088" y="202737"/>
            <a:ext cx="3339376"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分布式事务的解决方案</a:t>
            </a:r>
            <a:r>
              <a:rPr lang="en-US" altLang="zh-CN" sz="2000" dirty="0" smtClean="0">
                <a:solidFill>
                  <a:srgbClr val="002B41"/>
                </a:solidFill>
                <a:latin typeface="微软雅黑" panose="020B0503020204020204" pitchFamily="34" charset="-122"/>
                <a:ea typeface="微软雅黑" panose="020B0503020204020204" pitchFamily="34" charset="-122"/>
              </a:rPr>
              <a:t>-3PC</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文本框 4"/>
          <p:cNvSpPr txBox="1"/>
          <p:nvPr/>
        </p:nvSpPr>
        <p:spPr>
          <a:xfrm>
            <a:off x="548088" y="818866"/>
            <a:ext cx="237566" cy="369332"/>
          </a:xfrm>
          <a:prstGeom prst="rect">
            <a:avLst/>
          </a:prstGeom>
          <a:noFill/>
        </p:spPr>
        <p:txBody>
          <a:bodyPr wrap="none" rtlCol="0">
            <a:spAutoFit/>
          </a:bodyPr>
          <a:lstStyle/>
          <a:p>
            <a:r>
              <a:rPr lang="en-US" altLang="zh-CN" dirty="0"/>
              <a:t> </a:t>
            </a:r>
            <a:endParaRPr lang="zh-CN" altLang="en-US" dirty="0"/>
          </a:p>
        </p:txBody>
      </p:sp>
      <p:sp>
        <p:nvSpPr>
          <p:cNvPr id="3" name="AutoShape 2" descr="https://user-gold-cdn.xitu.io/2018/7/26/164d73624b63e17a?imageView2/0/w/1280/h/960/format/webp/ignore-error/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ser-gold-cdn.xitu.io/2018/7/26/164d73624b63e17a?imageView2/0/w/1280/h/960/format/webp/ignore-error/1"/>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https://user-gold-cdn.xitu.io/2018/7/26/164d73624b63e17a?imageView2/0/w/1280/h/960/format/webp/ignore-error/1"/>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2PC1.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12" descr="2PC2.pn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098" name="Picture 2" descr="三节点提交过程"/>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5003" y="1803627"/>
            <a:ext cx="5819775" cy="3057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23091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第一部分</a:t>
            </a:r>
          </a:p>
        </p:txBody>
      </p:sp>
      <p:sp>
        <p:nvSpPr>
          <p:cNvPr id="9" name="TextBox 76"/>
          <p:cNvSpPr txBox="1"/>
          <p:nvPr/>
        </p:nvSpPr>
        <p:spPr>
          <a:xfrm>
            <a:off x="4323048" y="3333989"/>
            <a:ext cx="3545903" cy="58477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理论</a:t>
            </a:r>
          </a:p>
        </p:txBody>
      </p:sp>
    </p:spTree>
    <p:extLst>
      <p:ext uri="{BB962C8B-B14F-4D97-AF65-F5344CB8AC3E}">
        <p14:creationId xmlns:p14="http://schemas.microsoft.com/office/powerpoint/2010/main" val="8086010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548088" y="202737"/>
            <a:ext cx="3330848"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分布式事务的解决方案</a:t>
            </a:r>
            <a:r>
              <a:rPr lang="en-US" altLang="zh-CN" sz="2000" dirty="0" smtClean="0">
                <a:solidFill>
                  <a:srgbClr val="002B41"/>
                </a:solidFill>
                <a:latin typeface="微软雅黑" panose="020B0503020204020204" pitchFamily="34" charset="-122"/>
                <a:ea typeface="微软雅黑" panose="020B0503020204020204" pitchFamily="34" charset="-122"/>
              </a:rPr>
              <a:t>-TCC</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文本框 4"/>
          <p:cNvSpPr txBox="1"/>
          <p:nvPr/>
        </p:nvSpPr>
        <p:spPr>
          <a:xfrm>
            <a:off x="548088" y="818866"/>
            <a:ext cx="237566" cy="369332"/>
          </a:xfrm>
          <a:prstGeom prst="rect">
            <a:avLst/>
          </a:prstGeom>
          <a:noFill/>
        </p:spPr>
        <p:txBody>
          <a:bodyPr wrap="none" rtlCol="0">
            <a:spAutoFit/>
          </a:bodyPr>
          <a:lstStyle/>
          <a:p>
            <a:r>
              <a:rPr lang="en-US" altLang="zh-CN" dirty="0"/>
              <a:t> </a:t>
            </a:r>
            <a:endParaRPr lang="zh-CN" altLang="en-US" dirty="0"/>
          </a:p>
        </p:txBody>
      </p:sp>
      <p:sp>
        <p:nvSpPr>
          <p:cNvPr id="3" name="AutoShape 2" descr="https://user-gold-cdn.xitu.io/2018/7/26/164d73624b63e17a?imageView2/0/w/1280/h/960/format/webp/ignore-error/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ser-gold-cdn.xitu.io/2018/7/26/164d73624b63e17a?imageView2/0/w/1280/h/960/format/webp/ignore-error/1"/>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https://user-gold-cdn.xitu.io/2018/7/26/164d73624b63e17a?imageView2/0/w/1280/h/960/format/webp/ignore-error/1"/>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2PC1.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12" descr="2PC2.pn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148" name="Picture 4" descr="https://servicecomb.apache.org/assets/images/saga/Saga.009.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975" y="645247"/>
            <a:ext cx="8785917" cy="4942078"/>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p:cNvSpPr txBox="1"/>
          <p:nvPr/>
        </p:nvSpPr>
        <p:spPr>
          <a:xfrm>
            <a:off x="10356868" y="2405887"/>
            <a:ext cx="1670842" cy="2585323"/>
          </a:xfrm>
          <a:prstGeom prst="rect">
            <a:avLst/>
          </a:prstGeom>
          <a:noFill/>
        </p:spPr>
        <p:txBody>
          <a:bodyPr wrap="none" rtlCol="0">
            <a:spAutoFit/>
          </a:bodyPr>
          <a:lstStyle/>
          <a:p>
            <a:r>
              <a:rPr lang="en-US" altLang="zh-CN" dirty="0" err="1" smtClean="0"/>
              <a:t>ServiceComb</a:t>
            </a:r>
            <a:endParaRPr lang="en-US" altLang="zh-CN" dirty="0" smtClean="0"/>
          </a:p>
          <a:p>
            <a:endParaRPr lang="en-US" altLang="zh-CN" dirty="0" smtClean="0"/>
          </a:p>
          <a:p>
            <a:r>
              <a:rPr lang="en-US" altLang="zh-CN" dirty="0" err="1" smtClean="0"/>
              <a:t>byteTCC</a:t>
            </a:r>
            <a:endParaRPr lang="en-US" altLang="zh-CN" dirty="0" smtClean="0"/>
          </a:p>
          <a:p>
            <a:endParaRPr lang="en-US" altLang="zh-CN" dirty="0" smtClean="0"/>
          </a:p>
          <a:p>
            <a:r>
              <a:rPr lang="en-US" altLang="zh-CN" dirty="0" smtClean="0"/>
              <a:t>TCC-transaction</a:t>
            </a:r>
          </a:p>
          <a:p>
            <a:endParaRPr lang="en-US" altLang="zh-CN" dirty="0" smtClean="0"/>
          </a:p>
          <a:p>
            <a:r>
              <a:rPr lang="en-US" altLang="zh-CN" dirty="0" err="1" smtClean="0"/>
              <a:t>EasyTransaction</a:t>
            </a:r>
            <a:endParaRPr lang="en-US" altLang="zh-CN" dirty="0" smtClean="0"/>
          </a:p>
          <a:p>
            <a:r>
              <a:rPr lang="en-US" altLang="zh-CN" dirty="0"/>
              <a:t> </a:t>
            </a:r>
          </a:p>
          <a:p>
            <a:r>
              <a:rPr lang="en-US" altLang="zh-CN" dirty="0" err="1" smtClean="0"/>
              <a:t>Seata</a:t>
            </a:r>
            <a:endParaRPr lang="en-US" altLang="zh-CN" dirty="0"/>
          </a:p>
        </p:txBody>
      </p:sp>
    </p:spTree>
    <p:extLst>
      <p:ext uri="{BB962C8B-B14F-4D97-AF65-F5344CB8AC3E}">
        <p14:creationId xmlns:p14="http://schemas.microsoft.com/office/powerpoint/2010/main" val="249281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548088" y="202737"/>
            <a:ext cx="3330848"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分布式事务的解决方案</a:t>
            </a:r>
            <a:r>
              <a:rPr lang="en-US" altLang="zh-CN" sz="2000" dirty="0" smtClean="0">
                <a:solidFill>
                  <a:srgbClr val="002B41"/>
                </a:solidFill>
                <a:latin typeface="微软雅黑" panose="020B0503020204020204" pitchFamily="34" charset="-122"/>
                <a:ea typeface="微软雅黑" panose="020B0503020204020204" pitchFamily="34" charset="-122"/>
              </a:rPr>
              <a:t>-TCC</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文本框 4"/>
          <p:cNvSpPr txBox="1"/>
          <p:nvPr/>
        </p:nvSpPr>
        <p:spPr>
          <a:xfrm>
            <a:off x="548088" y="818866"/>
            <a:ext cx="237566" cy="369332"/>
          </a:xfrm>
          <a:prstGeom prst="rect">
            <a:avLst/>
          </a:prstGeom>
          <a:noFill/>
        </p:spPr>
        <p:txBody>
          <a:bodyPr wrap="none" rtlCol="0">
            <a:spAutoFit/>
          </a:bodyPr>
          <a:lstStyle/>
          <a:p>
            <a:r>
              <a:rPr lang="en-US" altLang="zh-CN" dirty="0"/>
              <a:t> </a:t>
            </a:r>
            <a:endParaRPr lang="zh-CN" altLang="en-US" dirty="0"/>
          </a:p>
        </p:txBody>
      </p:sp>
      <p:sp>
        <p:nvSpPr>
          <p:cNvPr id="3" name="AutoShape 2" descr="https://user-gold-cdn.xitu.io/2018/7/26/164d73624b63e17a?imageView2/0/w/1280/h/960/format/webp/ignore-error/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ser-gold-cdn.xitu.io/2018/7/26/164d73624b63e17a?imageView2/0/w/1280/h/960/format/webp/ignore-error/1"/>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https://user-gold-cdn.xitu.io/2018/7/26/164d73624b63e17a?imageView2/0/w/1280/h/960/format/webp/ignore-error/1"/>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2PC1.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12" descr="2PC2.pn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122" name="Picture 2" descr="https://user-gold-cdn.xitu.io/2018/11/19/167295c58f1e9c1f?imagesli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5717" y="769938"/>
            <a:ext cx="9439275" cy="569595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https://user-gold-cdn.xitu.io/2018/11/19/167295c6e300f5b9?imagesli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5717" y="769938"/>
            <a:ext cx="9439275" cy="569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8260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548088" y="202737"/>
            <a:ext cx="3330848"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分布式事务的解决方案</a:t>
            </a:r>
            <a:r>
              <a:rPr lang="en-US" altLang="zh-CN" sz="2000" dirty="0" smtClean="0">
                <a:solidFill>
                  <a:srgbClr val="002B41"/>
                </a:solidFill>
                <a:latin typeface="微软雅黑" panose="020B0503020204020204" pitchFamily="34" charset="-122"/>
                <a:ea typeface="微软雅黑" panose="020B0503020204020204" pitchFamily="34" charset="-122"/>
              </a:rPr>
              <a:t>-TCC</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文本框 4"/>
          <p:cNvSpPr txBox="1"/>
          <p:nvPr/>
        </p:nvSpPr>
        <p:spPr>
          <a:xfrm>
            <a:off x="548088" y="818866"/>
            <a:ext cx="237566" cy="369332"/>
          </a:xfrm>
          <a:prstGeom prst="rect">
            <a:avLst/>
          </a:prstGeom>
          <a:noFill/>
        </p:spPr>
        <p:txBody>
          <a:bodyPr wrap="none" rtlCol="0">
            <a:spAutoFit/>
          </a:bodyPr>
          <a:lstStyle/>
          <a:p>
            <a:r>
              <a:rPr lang="en-US" altLang="zh-CN" dirty="0"/>
              <a:t> </a:t>
            </a:r>
            <a:endParaRPr lang="zh-CN" altLang="en-US" dirty="0"/>
          </a:p>
        </p:txBody>
      </p:sp>
      <p:sp>
        <p:nvSpPr>
          <p:cNvPr id="3" name="AutoShape 2" descr="https://user-gold-cdn.xitu.io/2018/7/26/164d73624b63e17a?imageView2/0/w/1280/h/960/format/webp/ignore-error/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ser-gold-cdn.xitu.io/2018/7/26/164d73624b63e17a?imageView2/0/w/1280/h/960/format/webp/ignore-error/1"/>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https://user-gold-cdn.xitu.io/2018/7/26/164d73624b63e17a?imageView2/0/w/1280/h/960/format/webp/ignore-error/1"/>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2PC1.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12" descr="2PC2.pn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50" name="Picture 2" descr="https://img-blog.csdn.net/201711011009136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575" y="1410121"/>
            <a:ext cx="10553064" cy="3482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46502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548088" y="202737"/>
            <a:ext cx="3898824"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分布式事务的解决方案</a:t>
            </a:r>
            <a:r>
              <a:rPr lang="en-US" altLang="zh-CN" sz="2000" dirty="0" smtClean="0">
                <a:solidFill>
                  <a:srgbClr val="002B41"/>
                </a:solidFill>
                <a:latin typeface="微软雅黑" panose="020B0503020204020204" pitchFamily="34" charset="-122"/>
                <a:ea typeface="微软雅黑" panose="020B0503020204020204" pitchFamily="34" charset="-122"/>
              </a:rPr>
              <a:t>-</a:t>
            </a:r>
            <a:r>
              <a:rPr lang="zh-CN" altLang="en-US" sz="2000" dirty="0" smtClean="0">
                <a:solidFill>
                  <a:srgbClr val="002B41"/>
                </a:solidFill>
                <a:latin typeface="微软雅黑" panose="020B0503020204020204" pitchFamily="34" charset="-122"/>
                <a:ea typeface="微软雅黑" panose="020B0503020204020204" pitchFamily="34" charset="-122"/>
              </a:rPr>
              <a:t>消息队列</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文本框 4"/>
          <p:cNvSpPr txBox="1"/>
          <p:nvPr/>
        </p:nvSpPr>
        <p:spPr>
          <a:xfrm>
            <a:off x="548088" y="818866"/>
            <a:ext cx="237566" cy="369332"/>
          </a:xfrm>
          <a:prstGeom prst="rect">
            <a:avLst/>
          </a:prstGeom>
          <a:noFill/>
        </p:spPr>
        <p:txBody>
          <a:bodyPr wrap="none" rtlCol="0">
            <a:spAutoFit/>
          </a:bodyPr>
          <a:lstStyle/>
          <a:p>
            <a:r>
              <a:rPr lang="en-US" altLang="zh-CN" dirty="0"/>
              <a:t> </a:t>
            </a:r>
            <a:endParaRPr lang="zh-CN" altLang="en-US" dirty="0"/>
          </a:p>
        </p:txBody>
      </p:sp>
      <p:sp>
        <p:nvSpPr>
          <p:cNvPr id="3" name="AutoShape 2" descr="https://user-gold-cdn.xitu.io/2018/7/26/164d73624b63e17a?imageView2/0/w/1280/h/960/format/webp/ignore-error/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ser-gold-cdn.xitu.io/2018/7/26/164d73624b63e17a?imageView2/0/w/1280/h/960/format/webp/ignore-error/1"/>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https://user-gold-cdn.xitu.io/2018/7/26/164d73624b63e17a?imageView2/0/w/1280/h/960/format/webp/ignore-error/1"/>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2PC1.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12" descr="2PC2.pn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文本框 9"/>
          <p:cNvSpPr txBox="1"/>
          <p:nvPr/>
        </p:nvSpPr>
        <p:spPr>
          <a:xfrm>
            <a:off x="917575" y="1032338"/>
            <a:ext cx="11033790" cy="646331"/>
          </a:xfrm>
          <a:prstGeom prst="rect">
            <a:avLst/>
          </a:prstGeom>
          <a:noFill/>
        </p:spPr>
        <p:txBody>
          <a:bodyPr wrap="none" rtlCol="0">
            <a:spAutoFit/>
          </a:bodyPr>
          <a:lstStyle/>
          <a:p>
            <a:r>
              <a:rPr lang="zh-CN" altLang="en-US" dirty="0"/>
              <a:t>此方案的核心是将需要分布式处理的任务通过消息日志的方式来异步执行。消息日志可以存储到本地文本</a:t>
            </a:r>
            <a:r>
              <a:rPr lang="zh-CN" altLang="en-US" dirty="0" smtClean="0"/>
              <a:t>、</a:t>
            </a:r>
            <a:endParaRPr lang="en-US" altLang="zh-CN" dirty="0" smtClean="0"/>
          </a:p>
          <a:p>
            <a:r>
              <a:rPr lang="zh-CN" altLang="en-US" dirty="0" smtClean="0"/>
              <a:t>数据库</a:t>
            </a:r>
            <a:r>
              <a:rPr lang="zh-CN" altLang="en-US" dirty="0"/>
              <a:t>或消息队列，再通过业务规则自动或人工发起重试。</a:t>
            </a:r>
          </a:p>
        </p:txBody>
      </p:sp>
      <p:sp>
        <p:nvSpPr>
          <p:cNvPr id="11" name="AutoShape 2" descr="https://user-gold-cdn.xitu.io/2018/7/27/164d75fd59779f74?imageView2/0/w/1280/h/960/format/webp/ignore-error/1"/>
          <p:cNvSpPr>
            <a:spLocks noChangeAspect="1" noChangeArrowheads="1"/>
          </p:cNvSpPr>
          <p:nvPr/>
        </p:nvSpPr>
        <p:spPr bwMode="auto">
          <a:xfrm>
            <a:off x="4147663" y="422763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172" name="Picture 4" descr="https://user-gold-cdn.xitu.io/2018/7/27/164d75fd59779f74?imagesli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598" y="2394288"/>
            <a:ext cx="5715000" cy="2638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4527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548088" y="202737"/>
            <a:ext cx="3898824"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分布式事务的解决方案</a:t>
            </a:r>
            <a:r>
              <a:rPr lang="en-US" altLang="zh-CN" sz="2000" dirty="0" smtClean="0">
                <a:solidFill>
                  <a:srgbClr val="002B41"/>
                </a:solidFill>
                <a:latin typeface="微软雅黑" panose="020B0503020204020204" pitchFamily="34" charset="-122"/>
                <a:ea typeface="微软雅黑" panose="020B0503020204020204" pitchFamily="34" charset="-122"/>
              </a:rPr>
              <a:t>-</a:t>
            </a:r>
            <a:r>
              <a:rPr lang="en-US" altLang="zh-CN" sz="2000" dirty="0"/>
              <a:t>Saga</a:t>
            </a:r>
            <a:r>
              <a:rPr lang="zh-CN" altLang="en-US" sz="2000" dirty="0"/>
              <a:t>事务</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文本框 4"/>
          <p:cNvSpPr txBox="1"/>
          <p:nvPr/>
        </p:nvSpPr>
        <p:spPr>
          <a:xfrm>
            <a:off x="548088" y="818866"/>
            <a:ext cx="237566" cy="369332"/>
          </a:xfrm>
          <a:prstGeom prst="rect">
            <a:avLst/>
          </a:prstGeom>
          <a:noFill/>
        </p:spPr>
        <p:txBody>
          <a:bodyPr wrap="none" rtlCol="0">
            <a:spAutoFit/>
          </a:bodyPr>
          <a:lstStyle/>
          <a:p>
            <a:r>
              <a:rPr lang="en-US" altLang="zh-CN" dirty="0"/>
              <a:t> </a:t>
            </a:r>
            <a:endParaRPr lang="zh-CN" altLang="en-US" dirty="0"/>
          </a:p>
        </p:txBody>
      </p:sp>
      <p:sp>
        <p:nvSpPr>
          <p:cNvPr id="3" name="AutoShape 2" descr="https://user-gold-cdn.xitu.io/2018/7/26/164d73624b63e17a?imageView2/0/w/1280/h/960/format/webp/ignore-error/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ser-gold-cdn.xitu.io/2018/7/26/164d73624b63e17a?imageView2/0/w/1280/h/960/format/webp/ignore-error/1"/>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https://user-gold-cdn.xitu.io/2018/7/26/164d73624b63e17a?imageView2/0/w/1280/h/960/format/webp/ignore-error/1"/>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2PC1.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12" descr="2PC2.pn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2" descr="https://user-gold-cdn.xitu.io/2018/7/27/164d75fd59779f74?imageView2/0/w/1280/h/960/format/webp/ignore-error/1"/>
          <p:cNvSpPr>
            <a:spLocks noChangeAspect="1" noChangeArrowheads="1"/>
          </p:cNvSpPr>
          <p:nvPr/>
        </p:nvSpPr>
        <p:spPr bwMode="auto">
          <a:xfrm>
            <a:off x="4147663" y="422763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9220" name="Picture 4" descr="https://servicecomb.apache.org/assets/images/saga/Saga.012.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4309" y="865247"/>
            <a:ext cx="9332810" cy="5249706"/>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p:cNvSpPr txBox="1"/>
          <p:nvPr/>
        </p:nvSpPr>
        <p:spPr>
          <a:xfrm>
            <a:off x="10395774" y="1188198"/>
            <a:ext cx="1409873" cy="369332"/>
          </a:xfrm>
          <a:prstGeom prst="rect">
            <a:avLst/>
          </a:prstGeom>
          <a:noFill/>
        </p:spPr>
        <p:txBody>
          <a:bodyPr wrap="none" rtlCol="0">
            <a:spAutoFit/>
          </a:bodyPr>
          <a:lstStyle/>
          <a:p>
            <a:r>
              <a:rPr lang="en-US" altLang="zh-CN" dirty="0" err="1" smtClean="0"/>
              <a:t>ServiceComb</a:t>
            </a:r>
            <a:endParaRPr lang="zh-CN" altLang="en-US" dirty="0"/>
          </a:p>
        </p:txBody>
      </p:sp>
    </p:spTree>
    <p:extLst>
      <p:ext uri="{BB962C8B-B14F-4D97-AF65-F5344CB8AC3E}">
        <p14:creationId xmlns:p14="http://schemas.microsoft.com/office/powerpoint/2010/main" val="3441141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548088" y="202737"/>
            <a:ext cx="3898824"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分布式事务的解决方案</a:t>
            </a:r>
            <a:r>
              <a:rPr lang="en-US" altLang="zh-CN" sz="2000" dirty="0" smtClean="0">
                <a:solidFill>
                  <a:srgbClr val="002B41"/>
                </a:solidFill>
                <a:latin typeface="微软雅黑" panose="020B0503020204020204" pitchFamily="34" charset="-122"/>
                <a:ea typeface="微软雅黑" panose="020B0503020204020204" pitchFamily="34" charset="-122"/>
              </a:rPr>
              <a:t>-</a:t>
            </a:r>
            <a:r>
              <a:rPr lang="en-US" altLang="zh-CN" sz="2000" dirty="0"/>
              <a:t>Saga</a:t>
            </a:r>
            <a:r>
              <a:rPr lang="zh-CN" altLang="en-US" sz="2000" dirty="0"/>
              <a:t>事务</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文本框 4"/>
          <p:cNvSpPr txBox="1"/>
          <p:nvPr/>
        </p:nvSpPr>
        <p:spPr>
          <a:xfrm>
            <a:off x="548088" y="818866"/>
            <a:ext cx="237566" cy="369332"/>
          </a:xfrm>
          <a:prstGeom prst="rect">
            <a:avLst/>
          </a:prstGeom>
          <a:noFill/>
        </p:spPr>
        <p:txBody>
          <a:bodyPr wrap="none" rtlCol="0">
            <a:spAutoFit/>
          </a:bodyPr>
          <a:lstStyle/>
          <a:p>
            <a:r>
              <a:rPr lang="en-US" altLang="zh-CN" dirty="0"/>
              <a:t> </a:t>
            </a:r>
            <a:endParaRPr lang="zh-CN" altLang="en-US" dirty="0"/>
          </a:p>
        </p:txBody>
      </p:sp>
      <p:sp>
        <p:nvSpPr>
          <p:cNvPr id="3" name="AutoShape 2" descr="https://user-gold-cdn.xitu.io/2018/7/26/164d73624b63e17a?imageView2/0/w/1280/h/960/format/webp/ignore-error/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ser-gold-cdn.xitu.io/2018/7/26/164d73624b63e17a?imageView2/0/w/1280/h/960/format/webp/ignore-error/1"/>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https://user-gold-cdn.xitu.io/2018/7/26/164d73624b63e17a?imageView2/0/w/1280/h/960/format/webp/ignore-error/1"/>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2PC1.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12" descr="2PC2.pn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2" descr="https://user-gold-cdn.xitu.io/2018/7/27/164d75fd59779f74?imageView2/0/w/1280/h/960/format/webp/ignore-error/1"/>
          <p:cNvSpPr>
            <a:spLocks noChangeAspect="1" noChangeArrowheads="1"/>
          </p:cNvSpPr>
          <p:nvPr/>
        </p:nvSpPr>
        <p:spPr bwMode="auto">
          <a:xfrm>
            <a:off x="4147663" y="422763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p:cNvSpPr txBox="1"/>
          <p:nvPr/>
        </p:nvSpPr>
        <p:spPr>
          <a:xfrm>
            <a:off x="612775" y="948502"/>
            <a:ext cx="6325771" cy="646331"/>
          </a:xfrm>
          <a:prstGeom prst="rect">
            <a:avLst/>
          </a:prstGeom>
          <a:noFill/>
        </p:spPr>
        <p:txBody>
          <a:bodyPr wrap="none" rtlCol="0">
            <a:spAutoFit/>
          </a:bodyPr>
          <a:lstStyle/>
          <a:p>
            <a:r>
              <a:rPr lang="en-US" altLang="zh-CN" dirty="0" smtClean="0"/>
              <a:t>T1=</a:t>
            </a:r>
            <a:r>
              <a:rPr lang="zh-CN" altLang="en-US" dirty="0" smtClean="0"/>
              <a:t>小明扣</a:t>
            </a:r>
            <a:r>
              <a:rPr lang="en-US" altLang="zh-CN" dirty="0"/>
              <a:t>100</a:t>
            </a:r>
            <a:r>
              <a:rPr lang="zh-CN" altLang="en-US" dirty="0"/>
              <a:t>元 </a:t>
            </a:r>
            <a:r>
              <a:rPr lang="en-US" altLang="zh-CN" dirty="0"/>
              <a:t>T2</a:t>
            </a:r>
            <a:r>
              <a:rPr lang="en-US" altLang="zh-CN" dirty="0" smtClean="0"/>
              <a:t>=</a:t>
            </a:r>
            <a:r>
              <a:rPr lang="zh-CN" altLang="en-US" dirty="0"/>
              <a:t>小明</a:t>
            </a:r>
            <a:r>
              <a:rPr lang="zh-CN" altLang="en-US" dirty="0" smtClean="0"/>
              <a:t>加一件衣服 </a:t>
            </a:r>
            <a:r>
              <a:rPr lang="en-US" altLang="zh-CN" dirty="0" smtClean="0"/>
              <a:t>T3=</a:t>
            </a:r>
            <a:r>
              <a:rPr lang="zh-CN" altLang="en-US" dirty="0" smtClean="0"/>
              <a:t>商家减库存一件衣服</a:t>
            </a:r>
            <a:endParaRPr lang="zh-CN" altLang="en-US" dirty="0"/>
          </a:p>
          <a:p>
            <a:r>
              <a:rPr lang="en-US" altLang="zh-CN" dirty="0"/>
              <a:t>C1</a:t>
            </a:r>
            <a:r>
              <a:rPr lang="en-US" altLang="zh-CN" dirty="0" smtClean="0"/>
              <a:t>=</a:t>
            </a:r>
            <a:r>
              <a:rPr lang="zh-CN" altLang="en-US" dirty="0"/>
              <a:t>小明</a:t>
            </a:r>
            <a:r>
              <a:rPr lang="zh-CN" altLang="en-US" dirty="0" smtClean="0"/>
              <a:t>加</a:t>
            </a:r>
            <a:r>
              <a:rPr lang="en-US" altLang="zh-CN" dirty="0"/>
              <a:t>100</a:t>
            </a:r>
            <a:r>
              <a:rPr lang="zh-CN" altLang="en-US" dirty="0"/>
              <a:t>元 </a:t>
            </a:r>
            <a:r>
              <a:rPr lang="en-US" altLang="zh-CN" dirty="0"/>
              <a:t>C2</a:t>
            </a:r>
            <a:r>
              <a:rPr lang="en-US" altLang="zh-CN" dirty="0" smtClean="0"/>
              <a:t>=</a:t>
            </a:r>
            <a:r>
              <a:rPr lang="zh-CN" altLang="en-US" dirty="0"/>
              <a:t>小明</a:t>
            </a:r>
            <a:r>
              <a:rPr lang="zh-CN" altLang="en-US" dirty="0" smtClean="0"/>
              <a:t>减一</a:t>
            </a:r>
            <a:r>
              <a:rPr lang="zh-CN" altLang="en-US" dirty="0"/>
              <a:t>件衣服 </a:t>
            </a:r>
            <a:r>
              <a:rPr lang="en-US" altLang="zh-CN" dirty="0" smtClean="0"/>
              <a:t>C3=</a:t>
            </a:r>
            <a:r>
              <a:rPr lang="zh-CN" altLang="en-US" dirty="0" smtClean="0"/>
              <a:t>商家加库存</a:t>
            </a:r>
            <a:r>
              <a:rPr lang="zh-CN" altLang="en-US" dirty="0"/>
              <a:t>一件</a:t>
            </a:r>
            <a:r>
              <a:rPr lang="zh-CN" altLang="en-US" dirty="0" smtClean="0"/>
              <a:t>衣服</a:t>
            </a:r>
            <a:endParaRPr lang="zh-CN" altLang="en-US" dirty="0"/>
          </a:p>
        </p:txBody>
      </p:sp>
      <p:sp>
        <p:nvSpPr>
          <p:cNvPr id="13" name="文本框 12"/>
          <p:cNvSpPr txBox="1"/>
          <p:nvPr/>
        </p:nvSpPr>
        <p:spPr>
          <a:xfrm>
            <a:off x="612775" y="2357236"/>
            <a:ext cx="2151551" cy="369332"/>
          </a:xfrm>
          <a:prstGeom prst="rect">
            <a:avLst/>
          </a:prstGeom>
          <a:noFill/>
        </p:spPr>
        <p:txBody>
          <a:bodyPr wrap="none" rtlCol="0">
            <a:spAutoFit/>
          </a:bodyPr>
          <a:lstStyle/>
          <a:p>
            <a:r>
              <a:rPr lang="zh-CN" altLang="en-US" dirty="0" smtClean="0"/>
              <a:t>会有什么异常</a:t>
            </a:r>
            <a:r>
              <a:rPr lang="en-US" altLang="zh-CN" dirty="0" smtClean="0"/>
              <a:t>CASE?</a:t>
            </a:r>
            <a:endParaRPr lang="zh-CN" altLang="en-US" dirty="0"/>
          </a:p>
        </p:txBody>
      </p:sp>
    </p:spTree>
    <p:extLst>
      <p:ext uri="{BB962C8B-B14F-4D97-AF65-F5344CB8AC3E}">
        <p14:creationId xmlns:p14="http://schemas.microsoft.com/office/powerpoint/2010/main" val="2265090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548088" y="202737"/>
            <a:ext cx="3898824"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分布式事务的解决方案</a:t>
            </a:r>
            <a:r>
              <a:rPr lang="en-US" altLang="zh-CN" sz="2000" dirty="0" smtClean="0">
                <a:solidFill>
                  <a:srgbClr val="002B41"/>
                </a:solidFill>
                <a:latin typeface="微软雅黑" panose="020B0503020204020204" pitchFamily="34" charset="-122"/>
                <a:ea typeface="微软雅黑" panose="020B0503020204020204" pitchFamily="34" charset="-122"/>
              </a:rPr>
              <a:t>-</a:t>
            </a:r>
            <a:r>
              <a:rPr lang="en-US" altLang="zh-CN" sz="2000" dirty="0"/>
              <a:t>Saga</a:t>
            </a:r>
            <a:r>
              <a:rPr lang="zh-CN" altLang="en-US" sz="2000" dirty="0"/>
              <a:t>事务</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文本框 4"/>
          <p:cNvSpPr txBox="1"/>
          <p:nvPr/>
        </p:nvSpPr>
        <p:spPr>
          <a:xfrm>
            <a:off x="548088" y="818866"/>
            <a:ext cx="237566" cy="369332"/>
          </a:xfrm>
          <a:prstGeom prst="rect">
            <a:avLst/>
          </a:prstGeom>
          <a:noFill/>
        </p:spPr>
        <p:txBody>
          <a:bodyPr wrap="none" rtlCol="0">
            <a:spAutoFit/>
          </a:bodyPr>
          <a:lstStyle/>
          <a:p>
            <a:r>
              <a:rPr lang="en-US" altLang="zh-CN" dirty="0"/>
              <a:t> </a:t>
            </a:r>
            <a:endParaRPr lang="zh-CN" altLang="en-US" dirty="0"/>
          </a:p>
        </p:txBody>
      </p:sp>
      <p:sp>
        <p:nvSpPr>
          <p:cNvPr id="3" name="AutoShape 2" descr="https://user-gold-cdn.xitu.io/2018/7/26/164d73624b63e17a?imageView2/0/w/1280/h/960/format/webp/ignore-error/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ser-gold-cdn.xitu.io/2018/7/26/164d73624b63e17a?imageView2/0/w/1280/h/960/format/webp/ignore-error/1"/>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https://user-gold-cdn.xitu.io/2018/7/26/164d73624b63e17a?imageView2/0/w/1280/h/960/format/webp/ignore-error/1"/>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2PC1.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12" descr="2PC2.pn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2" descr="https://user-gold-cdn.xitu.io/2018/7/27/164d75fd59779f74?imageView2/0/w/1280/h/960/format/webp/ignore-error/1"/>
          <p:cNvSpPr>
            <a:spLocks noChangeAspect="1" noChangeArrowheads="1"/>
          </p:cNvSpPr>
          <p:nvPr/>
        </p:nvSpPr>
        <p:spPr bwMode="auto">
          <a:xfrm>
            <a:off x="4147663" y="422763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2290" name="Picture 2" descr="https://servicecomb.apache.org/assets/images/saga/Saga.018.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975" y="818866"/>
            <a:ext cx="9091378" cy="511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78090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548088" y="202737"/>
            <a:ext cx="3898824"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分布式事务的解决方案</a:t>
            </a:r>
            <a:r>
              <a:rPr lang="en-US" altLang="zh-CN" sz="2000" dirty="0" smtClean="0">
                <a:solidFill>
                  <a:srgbClr val="002B41"/>
                </a:solidFill>
                <a:latin typeface="微软雅黑" panose="020B0503020204020204" pitchFamily="34" charset="-122"/>
                <a:ea typeface="微软雅黑" panose="020B0503020204020204" pitchFamily="34" charset="-122"/>
              </a:rPr>
              <a:t>-</a:t>
            </a:r>
            <a:r>
              <a:rPr lang="en-US" altLang="zh-CN" sz="2000" dirty="0"/>
              <a:t>Saga</a:t>
            </a:r>
            <a:r>
              <a:rPr lang="zh-CN" altLang="en-US" sz="2000" dirty="0"/>
              <a:t>事务</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文本框 4"/>
          <p:cNvSpPr txBox="1"/>
          <p:nvPr/>
        </p:nvSpPr>
        <p:spPr>
          <a:xfrm>
            <a:off x="548088" y="818866"/>
            <a:ext cx="237566" cy="369332"/>
          </a:xfrm>
          <a:prstGeom prst="rect">
            <a:avLst/>
          </a:prstGeom>
          <a:noFill/>
        </p:spPr>
        <p:txBody>
          <a:bodyPr wrap="none" rtlCol="0">
            <a:spAutoFit/>
          </a:bodyPr>
          <a:lstStyle/>
          <a:p>
            <a:r>
              <a:rPr lang="en-US" altLang="zh-CN" dirty="0"/>
              <a:t> </a:t>
            </a:r>
            <a:endParaRPr lang="zh-CN" altLang="en-US" dirty="0"/>
          </a:p>
        </p:txBody>
      </p:sp>
      <p:sp>
        <p:nvSpPr>
          <p:cNvPr id="3" name="AutoShape 2" descr="https://user-gold-cdn.xitu.io/2018/7/26/164d73624b63e17a?imageView2/0/w/1280/h/960/format/webp/ignore-error/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ser-gold-cdn.xitu.io/2018/7/26/164d73624b63e17a?imageView2/0/w/1280/h/960/format/webp/ignore-error/1"/>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https://user-gold-cdn.xitu.io/2018/7/26/164d73624b63e17a?imageView2/0/w/1280/h/960/format/webp/ignore-error/1"/>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2PC1.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12" descr="2PC2.pn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2" descr="https://user-gold-cdn.xitu.io/2018/7/27/164d75fd59779f74?imageView2/0/w/1280/h/960/format/webp/ignore-error/1"/>
          <p:cNvSpPr>
            <a:spLocks noChangeAspect="1" noChangeArrowheads="1"/>
          </p:cNvSpPr>
          <p:nvPr/>
        </p:nvSpPr>
        <p:spPr bwMode="auto">
          <a:xfrm>
            <a:off x="4147663" y="422763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1266" name="Picture 2" descr="https://servicecomb.apache.org/assets/images/saga/Saga.019.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1396" y="645247"/>
            <a:ext cx="9392185" cy="5283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98471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548088" y="202737"/>
            <a:ext cx="724878"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总结</a:t>
            </a:r>
            <a:endParaRPr lang="zh-CN" altLang="en-US" sz="2000"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文本框 4"/>
          <p:cNvSpPr txBox="1"/>
          <p:nvPr/>
        </p:nvSpPr>
        <p:spPr>
          <a:xfrm>
            <a:off x="548088" y="818866"/>
            <a:ext cx="237566" cy="369332"/>
          </a:xfrm>
          <a:prstGeom prst="rect">
            <a:avLst/>
          </a:prstGeom>
          <a:noFill/>
        </p:spPr>
        <p:txBody>
          <a:bodyPr wrap="none" rtlCol="0">
            <a:spAutoFit/>
          </a:bodyPr>
          <a:lstStyle/>
          <a:p>
            <a:r>
              <a:rPr lang="en-US" altLang="zh-CN" dirty="0"/>
              <a:t> </a:t>
            </a:r>
            <a:endParaRPr lang="zh-CN" altLang="en-US" dirty="0"/>
          </a:p>
        </p:txBody>
      </p:sp>
      <p:sp>
        <p:nvSpPr>
          <p:cNvPr id="3" name="AutoShape 2" descr="https://user-gold-cdn.xitu.io/2018/7/26/164d73624b63e17a?imageView2/0/w/1280/h/960/format/webp/ignore-error/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ser-gold-cdn.xitu.io/2018/7/26/164d73624b63e17a?imageView2/0/w/1280/h/960/format/webp/ignore-error/1"/>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https://user-gold-cdn.xitu.io/2018/7/26/164d73624b63e17a?imageView2/0/w/1280/h/960/format/webp/ignore-error/1"/>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2PC1.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12" descr="2PC2.pn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2" descr="https://user-gold-cdn.xitu.io/2018/7/27/164d75fd59779f74?imageView2/0/w/1280/h/960/format/webp/ignore-error/1"/>
          <p:cNvSpPr>
            <a:spLocks noChangeAspect="1" noChangeArrowheads="1"/>
          </p:cNvSpPr>
          <p:nvPr/>
        </p:nvSpPr>
        <p:spPr bwMode="auto">
          <a:xfrm>
            <a:off x="4147663" y="422763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文本框 9"/>
          <p:cNvSpPr txBox="1"/>
          <p:nvPr/>
        </p:nvSpPr>
        <p:spPr>
          <a:xfrm>
            <a:off x="666871" y="818866"/>
            <a:ext cx="9420912" cy="1477328"/>
          </a:xfrm>
          <a:prstGeom prst="rect">
            <a:avLst/>
          </a:prstGeom>
          <a:noFill/>
        </p:spPr>
        <p:txBody>
          <a:bodyPr wrap="square" rtlCol="0">
            <a:spAutoFit/>
          </a:bodyPr>
          <a:lstStyle/>
          <a:p>
            <a:r>
              <a:rPr lang="en-US" altLang="zh-CN" dirty="0" smtClean="0">
                <a:latin typeface="+mn-ea"/>
              </a:rPr>
              <a:t>1</a:t>
            </a:r>
            <a:r>
              <a:rPr lang="zh-CN" altLang="en-US" dirty="0" smtClean="0">
                <a:latin typeface="+mn-ea"/>
              </a:rPr>
              <a:t>、任何</a:t>
            </a:r>
            <a:r>
              <a:rPr lang="zh-CN" altLang="en-US" dirty="0">
                <a:latin typeface="+mn-ea"/>
              </a:rPr>
              <a:t>数据冗余，必将</a:t>
            </a:r>
            <a:r>
              <a:rPr lang="zh-CN" altLang="en-US" dirty="0" smtClean="0">
                <a:latin typeface="+mn-ea"/>
              </a:rPr>
              <a:t>引发数据一致性</a:t>
            </a:r>
            <a:r>
              <a:rPr lang="zh-CN" altLang="en-US" dirty="0">
                <a:latin typeface="+mn-ea"/>
              </a:rPr>
              <a:t>问题</a:t>
            </a:r>
            <a:r>
              <a:rPr lang="zh-CN" altLang="en-US" dirty="0" smtClean="0">
                <a:latin typeface="+mn-ea"/>
              </a:rPr>
              <a:t>。</a:t>
            </a:r>
            <a:endParaRPr lang="en-US" altLang="zh-CN" dirty="0" smtClean="0">
              <a:latin typeface="+mn-ea"/>
            </a:endParaRPr>
          </a:p>
          <a:p>
            <a:r>
              <a:rPr lang="en-US" altLang="zh-CN" dirty="0" smtClean="0"/>
              <a:t>2</a:t>
            </a:r>
            <a:r>
              <a:rPr lang="zh-CN" altLang="en-US" dirty="0" smtClean="0"/>
              <a:t>、基础的服务在极端情况下同样会出现数据一致性问题。</a:t>
            </a:r>
            <a:endParaRPr lang="en-US" altLang="zh-CN" dirty="0" smtClean="0"/>
          </a:p>
          <a:p>
            <a:r>
              <a:rPr lang="en-US" altLang="zh-CN" dirty="0" smtClean="0"/>
              <a:t>3</a:t>
            </a:r>
            <a:r>
              <a:rPr lang="zh-CN" altLang="en-US" dirty="0" smtClean="0"/>
              <a:t>、实现分布式事务的方案同样会出现数据一致性问题。</a:t>
            </a:r>
            <a:endParaRPr lang="en-US" altLang="zh-CN" dirty="0" smtClean="0"/>
          </a:p>
          <a:p>
            <a:r>
              <a:rPr lang="en-US" altLang="zh-CN" dirty="0" smtClean="0"/>
              <a:t>4</a:t>
            </a:r>
            <a:r>
              <a:rPr lang="zh-CN" altLang="en-US" dirty="0" smtClean="0"/>
              <a:t>、数据一致性</a:t>
            </a:r>
            <a:r>
              <a:rPr lang="zh-CN" altLang="en-US" dirty="0"/>
              <a:t>没有完美的解决方案，需要根据业务程度在一致性和</a:t>
            </a:r>
            <a:r>
              <a:rPr lang="zh-CN" altLang="en-US" dirty="0" smtClean="0"/>
              <a:t>可用性之间做出</a:t>
            </a:r>
            <a:r>
              <a:rPr lang="zh-CN" altLang="en-US" dirty="0"/>
              <a:t>权衡</a:t>
            </a:r>
            <a:r>
              <a:rPr lang="zh-CN" altLang="en-US" dirty="0" smtClean="0"/>
              <a:t>。</a:t>
            </a:r>
            <a:endParaRPr lang="en-US" altLang="zh-CN" dirty="0" smtClean="0"/>
          </a:p>
          <a:p>
            <a:r>
              <a:rPr lang="en-US" altLang="zh-CN" dirty="0" smtClean="0"/>
              <a:t>5</a:t>
            </a:r>
            <a:r>
              <a:rPr lang="zh-CN" altLang="en-US" dirty="0" smtClean="0"/>
              <a:t>、不要</a:t>
            </a:r>
            <a:r>
              <a:rPr lang="zh-CN" altLang="en-US" dirty="0"/>
              <a:t>过度</a:t>
            </a:r>
            <a:r>
              <a:rPr lang="zh-CN" altLang="en-US" dirty="0" smtClean="0"/>
              <a:t>设计。</a:t>
            </a:r>
            <a:endParaRPr lang="zh-CN" altLang="en-US" dirty="0"/>
          </a:p>
        </p:txBody>
      </p:sp>
    </p:spTree>
    <p:extLst>
      <p:ext uri="{BB962C8B-B14F-4D97-AF65-F5344CB8AC3E}">
        <p14:creationId xmlns:p14="http://schemas.microsoft.com/office/powerpoint/2010/main" val="292987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6" name="TextBox 76"/>
          <p:cNvSpPr txBox="1"/>
          <p:nvPr/>
        </p:nvSpPr>
        <p:spPr>
          <a:xfrm>
            <a:off x="740874" y="2997736"/>
            <a:ext cx="5500619" cy="1200329"/>
          </a:xfrm>
          <a:prstGeom prst="rect">
            <a:avLst/>
          </a:prstGeom>
          <a:noFill/>
        </p:spPr>
        <p:txBody>
          <a:bodyPr wrap="square" rtlCol="0">
            <a:spAutoFit/>
          </a:bodyPr>
          <a:lstStyle/>
          <a:p>
            <a:r>
              <a:rPr lang="en-US" altLang="zh-CN" sz="7200" dirty="0">
                <a:solidFill>
                  <a:srgbClr val="002B41"/>
                </a:solidFill>
                <a:latin typeface="微软雅黑" panose="020B0503020204020204" pitchFamily="34" charset="-122"/>
                <a:ea typeface="微软雅黑" panose="020B0503020204020204" pitchFamily="34" charset="-122"/>
              </a:rPr>
              <a:t>Thanks</a:t>
            </a:r>
            <a:endParaRPr lang="zh-CN" altLang="en-US" sz="7200" dirty="0">
              <a:solidFill>
                <a:srgbClr val="002B4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54857" y="3800103"/>
            <a:ext cx="2931789" cy="2931789"/>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548088" y="202737"/>
            <a:ext cx="2287806"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什么是数据一致性</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文本框 4"/>
          <p:cNvSpPr txBox="1"/>
          <p:nvPr/>
        </p:nvSpPr>
        <p:spPr>
          <a:xfrm>
            <a:off x="548088" y="818866"/>
            <a:ext cx="6340197" cy="4401205"/>
          </a:xfrm>
          <a:prstGeom prst="rect">
            <a:avLst/>
          </a:prstGeom>
          <a:noFill/>
        </p:spPr>
        <p:txBody>
          <a:bodyPr wrap="none" rtlCol="0">
            <a:spAutoFit/>
          </a:bodyPr>
          <a:lstStyle/>
          <a:p>
            <a:r>
              <a:rPr lang="zh-CN" altLang="en-US" sz="1600" dirty="0"/>
              <a:t>定义：数据一致性通常指关联数据之间的逻辑关系是否正确和完整。</a:t>
            </a:r>
            <a:endParaRPr lang="en-US" altLang="zh-CN" sz="1600" dirty="0"/>
          </a:p>
          <a:p>
            <a:endParaRPr lang="en-US" altLang="zh-CN" sz="1600" dirty="0"/>
          </a:p>
          <a:p>
            <a:r>
              <a:rPr lang="zh-CN" altLang="en-US" sz="1600" dirty="0"/>
              <a:t>举个例子，小明购买一件</a:t>
            </a:r>
            <a:r>
              <a:rPr lang="en-US" altLang="zh-CN" sz="1600" dirty="0"/>
              <a:t>100</a:t>
            </a:r>
            <a:r>
              <a:rPr lang="zh-CN" altLang="en-US" sz="1600" dirty="0"/>
              <a:t>元的衣服：</a:t>
            </a:r>
            <a:endParaRPr lang="en-US" altLang="zh-CN" sz="1600" dirty="0"/>
          </a:p>
          <a:p>
            <a:r>
              <a:rPr lang="en-US" altLang="zh-CN" sz="1600" dirty="0"/>
              <a:t>	</a:t>
            </a:r>
            <a:r>
              <a:rPr lang="zh-CN" altLang="en-US" sz="1600" dirty="0"/>
              <a:t>系统生成订单</a:t>
            </a:r>
            <a:endParaRPr lang="en-US" altLang="zh-CN" sz="1600" dirty="0"/>
          </a:p>
          <a:p>
            <a:r>
              <a:rPr lang="en-US" altLang="zh-CN" sz="1600" dirty="0"/>
              <a:t>	           </a:t>
            </a:r>
            <a:r>
              <a:rPr lang="zh-CN" altLang="en-US" sz="1600" dirty="0"/>
              <a:t>↓</a:t>
            </a:r>
            <a:endParaRPr lang="en-US" altLang="zh-CN" sz="1600" dirty="0"/>
          </a:p>
          <a:p>
            <a:r>
              <a:rPr lang="en-US" altLang="zh-CN" sz="1600" dirty="0"/>
              <a:t>	</a:t>
            </a:r>
            <a:r>
              <a:rPr lang="zh-CN" altLang="en-US" sz="1600" dirty="0"/>
              <a:t>从小明余额</a:t>
            </a:r>
            <a:r>
              <a:rPr lang="en-US" altLang="zh-CN" sz="1600" dirty="0"/>
              <a:t>-100</a:t>
            </a:r>
          </a:p>
          <a:p>
            <a:r>
              <a:rPr lang="en-US" altLang="zh-CN" sz="1600" dirty="0"/>
              <a:t>	           </a:t>
            </a:r>
            <a:r>
              <a:rPr lang="zh-CN" altLang="en-US" sz="1600" dirty="0"/>
              <a:t>↓</a:t>
            </a:r>
            <a:endParaRPr lang="en-US" altLang="zh-CN" sz="1600" dirty="0"/>
          </a:p>
          <a:p>
            <a:r>
              <a:rPr lang="en-US" altLang="zh-CN" sz="1600" dirty="0"/>
              <a:t>	</a:t>
            </a:r>
            <a:r>
              <a:rPr lang="zh-CN" altLang="en-US" sz="1600" dirty="0"/>
              <a:t>商家余额</a:t>
            </a:r>
            <a:r>
              <a:rPr lang="en-US" altLang="zh-CN" sz="1600" dirty="0"/>
              <a:t>+100</a:t>
            </a:r>
          </a:p>
          <a:p>
            <a:r>
              <a:rPr lang="en-US" altLang="zh-CN" sz="1600" dirty="0"/>
              <a:t>	           </a:t>
            </a:r>
            <a:r>
              <a:rPr lang="zh-CN" altLang="en-US" sz="1600" dirty="0"/>
              <a:t>↓</a:t>
            </a:r>
            <a:endParaRPr lang="en-US" altLang="zh-CN" sz="1600" dirty="0"/>
          </a:p>
          <a:p>
            <a:r>
              <a:rPr lang="en-US" altLang="zh-CN" sz="1600" dirty="0"/>
              <a:t>	</a:t>
            </a:r>
            <a:r>
              <a:rPr lang="zh-CN" altLang="en-US" sz="1600" dirty="0"/>
              <a:t>小明拥有商品</a:t>
            </a:r>
            <a:r>
              <a:rPr lang="en-US" altLang="zh-CN" sz="1600" dirty="0"/>
              <a:t>+1</a:t>
            </a:r>
          </a:p>
          <a:p>
            <a:r>
              <a:rPr lang="en-US" altLang="zh-CN" sz="1600" dirty="0"/>
              <a:t>	           </a:t>
            </a:r>
            <a:r>
              <a:rPr lang="zh-CN" altLang="en-US" sz="1600" dirty="0"/>
              <a:t>↓</a:t>
            </a:r>
            <a:endParaRPr lang="en-US" altLang="zh-CN" sz="1600" dirty="0"/>
          </a:p>
          <a:p>
            <a:r>
              <a:rPr lang="en-US" altLang="zh-CN" sz="1600" dirty="0"/>
              <a:t>	</a:t>
            </a:r>
            <a:r>
              <a:rPr lang="zh-CN" altLang="en-US" sz="1600" dirty="0"/>
              <a:t>商家库存</a:t>
            </a:r>
            <a:r>
              <a:rPr lang="en-US" altLang="zh-CN" sz="1600" dirty="0"/>
              <a:t>-1</a:t>
            </a:r>
          </a:p>
          <a:p>
            <a:r>
              <a:rPr lang="en-US" altLang="zh-CN" sz="1600" dirty="0"/>
              <a:t>	           </a:t>
            </a:r>
            <a:r>
              <a:rPr lang="zh-CN" altLang="en-US" sz="1600" dirty="0"/>
              <a:t>↓</a:t>
            </a:r>
            <a:r>
              <a:rPr lang="en-US" altLang="zh-CN" sz="1600" dirty="0"/>
              <a:t>	           </a:t>
            </a:r>
          </a:p>
          <a:p>
            <a:r>
              <a:rPr lang="en-US" altLang="zh-CN" sz="1600" dirty="0"/>
              <a:t>	</a:t>
            </a:r>
            <a:r>
              <a:rPr lang="zh-CN" altLang="en-US" sz="1600" dirty="0"/>
              <a:t>通知商家</a:t>
            </a:r>
            <a:r>
              <a:rPr lang="en-US" altLang="zh-CN" sz="1600" dirty="0"/>
              <a:t>&amp;</a:t>
            </a:r>
            <a:r>
              <a:rPr lang="zh-CN" altLang="en-US" sz="1600" dirty="0"/>
              <a:t>通知小明</a:t>
            </a:r>
            <a:endParaRPr lang="en-US" altLang="zh-CN" sz="1600" dirty="0"/>
          </a:p>
          <a:p>
            <a:endParaRPr lang="en-US" altLang="zh-CN" sz="1600" dirty="0"/>
          </a:p>
          <a:p>
            <a:r>
              <a:rPr lang="zh-CN" altLang="en-US" sz="1600" dirty="0"/>
              <a:t>会有哪些地方产生数据一致性问题？</a:t>
            </a:r>
            <a:endParaRPr lang="en-US" altLang="zh-CN" sz="1600" dirty="0"/>
          </a:p>
          <a:p>
            <a:endParaRPr lang="en-US" altLang="zh-CN" sz="1600" dirty="0"/>
          </a:p>
        </p:txBody>
      </p:sp>
      <p:sp>
        <p:nvSpPr>
          <p:cNvPr id="6" name="文本框 5"/>
          <p:cNvSpPr txBox="1"/>
          <p:nvPr/>
        </p:nvSpPr>
        <p:spPr>
          <a:xfrm>
            <a:off x="548088" y="4938736"/>
            <a:ext cx="10344563" cy="646331"/>
          </a:xfrm>
          <a:prstGeom prst="rect">
            <a:avLst/>
          </a:prstGeom>
          <a:noFill/>
        </p:spPr>
        <p:txBody>
          <a:bodyPr wrap="none" rtlCol="0">
            <a:spAutoFit/>
          </a:bodyPr>
          <a:lstStyle/>
          <a:p>
            <a:r>
              <a:rPr lang="en-US" altLang="zh-CN" sz="1200" dirty="0"/>
              <a:t>1</a:t>
            </a:r>
            <a:r>
              <a:rPr lang="zh-CN" altLang="en-US" sz="1200" dirty="0"/>
              <a:t>、假设数据库部署在一台服务器上 </a:t>
            </a:r>
            <a:r>
              <a:rPr lang="en-US" altLang="zh-CN" sz="1200" dirty="0"/>
              <a:t>-&gt; </a:t>
            </a:r>
            <a:r>
              <a:rPr lang="zh-CN" altLang="en-US" sz="1200" dirty="0"/>
              <a:t>可以使用数据库事务来保证，但事务又是怎么保证数据一致性的呢？如果服务器</a:t>
            </a:r>
            <a:r>
              <a:rPr lang="en-US" altLang="zh-CN" sz="1200" dirty="0"/>
              <a:t>Crash</a:t>
            </a:r>
            <a:r>
              <a:rPr lang="zh-CN" altLang="en-US" sz="1200" dirty="0"/>
              <a:t>掉，会不会</a:t>
            </a:r>
            <a:r>
              <a:rPr lang="zh-CN" altLang="en-US" sz="1200" dirty="0" smtClean="0"/>
              <a:t>导致</a:t>
            </a:r>
            <a:r>
              <a:rPr lang="zh-CN" altLang="en-US" sz="1200" dirty="0"/>
              <a:t>发生</a:t>
            </a:r>
            <a:r>
              <a:rPr lang="zh-CN" altLang="en-US" sz="1200" dirty="0" smtClean="0"/>
              <a:t>丢失。</a:t>
            </a:r>
            <a:endParaRPr lang="en-US" altLang="zh-CN" sz="1200" dirty="0"/>
          </a:p>
          <a:p>
            <a:r>
              <a:rPr lang="en-US" altLang="zh-CN" sz="1200" dirty="0"/>
              <a:t>2</a:t>
            </a:r>
            <a:r>
              <a:rPr lang="zh-CN" altLang="en-US" sz="1200" dirty="0"/>
              <a:t>、假设数据库使用了主从数据库或者集群  </a:t>
            </a:r>
            <a:r>
              <a:rPr lang="en-US" altLang="zh-CN" sz="1200" dirty="0"/>
              <a:t>-&gt; </a:t>
            </a:r>
            <a:r>
              <a:rPr lang="zh-CN" altLang="en-US" sz="1200" dirty="0"/>
              <a:t>怎么保证我们读到的数据是最新且正确的呢</a:t>
            </a:r>
            <a:r>
              <a:rPr lang="en-US" altLang="zh-CN" sz="1200" dirty="0"/>
              <a:t>(</a:t>
            </a:r>
            <a:r>
              <a:rPr lang="zh-CN" altLang="en-US" sz="1200" dirty="0"/>
              <a:t>数据库之间需要同步</a:t>
            </a:r>
            <a:r>
              <a:rPr lang="en-US" altLang="zh-CN" sz="1200" dirty="0" smtClean="0"/>
              <a:t>)</a:t>
            </a:r>
            <a:r>
              <a:rPr lang="zh-CN" altLang="en-US" sz="1200" dirty="0"/>
              <a:t>。</a:t>
            </a:r>
            <a:endParaRPr lang="en-US" altLang="zh-CN" sz="1200" dirty="0"/>
          </a:p>
          <a:p>
            <a:r>
              <a:rPr lang="en-US" altLang="zh-CN" sz="1200" dirty="0"/>
              <a:t>3</a:t>
            </a:r>
            <a:r>
              <a:rPr lang="zh-CN" altLang="en-US" sz="1200" dirty="0"/>
              <a:t>、如果整个系统分成了多个微服务，此时又该如何保证数据一致性。</a:t>
            </a:r>
          </a:p>
        </p:txBody>
      </p:sp>
    </p:spTree>
    <p:extLst>
      <p:ext uri="{BB962C8B-B14F-4D97-AF65-F5344CB8AC3E}">
        <p14:creationId xmlns:p14="http://schemas.microsoft.com/office/powerpoint/2010/main" val="3395555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548088" y="202737"/>
            <a:ext cx="2236510"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数据一致性的分类</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3" name="文本框 2"/>
          <p:cNvSpPr txBox="1"/>
          <p:nvPr/>
        </p:nvSpPr>
        <p:spPr>
          <a:xfrm>
            <a:off x="548088" y="1114697"/>
            <a:ext cx="11812849" cy="2585323"/>
          </a:xfrm>
          <a:prstGeom prst="rect">
            <a:avLst/>
          </a:prstGeom>
          <a:noFill/>
        </p:spPr>
        <p:txBody>
          <a:bodyPr wrap="none" rtlCol="0">
            <a:spAutoFit/>
          </a:bodyPr>
          <a:lstStyle/>
          <a:p>
            <a:r>
              <a:rPr lang="en-US" altLang="zh-CN" dirty="0"/>
              <a:t>1</a:t>
            </a:r>
            <a:r>
              <a:rPr lang="zh-CN" altLang="en-US" dirty="0"/>
              <a:t>、时间点一致性</a:t>
            </a:r>
            <a:endParaRPr lang="en-US" altLang="zh-CN" dirty="0"/>
          </a:p>
          <a:p>
            <a:r>
              <a:rPr lang="en-US" altLang="zh-CN" dirty="0"/>
              <a:t>      </a:t>
            </a:r>
            <a:r>
              <a:rPr lang="zh-CN" altLang="en-US" sz="1400" dirty="0"/>
              <a:t>如果所有相关的数据组件在任意时刻都是一致的，那么可以称作为时间点一致性。</a:t>
            </a:r>
            <a:endParaRPr lang="en-US" altLang="zh-CN" sz="1400" dirty="0"/>
          </a:p>
          <a:p>
            <a:endParaRPr lang="en-US" altLang="zh-CN" sz="1600" dirty="0"/>
          </a:p>
          <a:p>
            <a:r>
              <a:rPr lang="en-US" altLang="zh-CN" dirty="0"/>
              <a:t>2</a:t>
            </a:r>
            <a:r>
              <a:rPr lang="zh-CN" altLang="en-US" dirty="0"/>
              <a:t>、事务一致性</a:t>
            </a:r>
            <a:endParaRPr lang="en-US" altLang="zh-CN" dirty="0"/>
          </a:p>
          <a:p>
            <a:r>
              <a:rPr lang="zh-CN" altLang="en-US" dirty="0"/>
              <a:t>      </a:t>
            </a:r>
            <a:r>
              <a:rPr lang="zh-CN" altLang="en-US" sz="1400" dirty="0"/>
              <a:t>事务的一致性指的是在一个事务执行之前和执行之后数据库都必须处于一致性状态。如果事务成功地完成，那么系统中所有变化将正确地应用，</a:t>
            </a:r>
            <a:endParaRPr lang="en-US" altLang="zh-CN" sz="1400" dirty="0"/>
          </a:p>
          <a:p>
            <a:r>
              <a:rPr lang="zh-CN" altLang="en-US" sz="1400" dirty="0"/>
              <a:t>系统处于有效状态。如果在事务中出现错误，那么系统中的所有变化将自动地回滚，系统返回到原始状态。</a:t>
            </a:r>
            <a:endParaRPr lang="en-US" altLang="zh-CN" sz="1400" dirty="0"/>
          </a:p>
          <a:p>
            <a:endParaRPr lang="en-US" altLang="zh-CN" sz="1400" dirty="0"/>
          </a:p>
          <a:p>
            <a:r>
              <a:rPr lang="en-US" altLang="zh-CN" dirty="0"/>
              <a:t>3</a:t>
            </a:r>
            <a:r>
              <a:rPr lang="zh-CN" altLang="en-US" dirty="0"/>
              <a:t>、应用一致性</a:t>
            </a:r>
            <a:endParaRPr lang="en-US" altLang="zh-CN" dirty="0"/>
          </a:p>
          <a:p>
            <a:r>
              <a:rPr lang="zh-CN" altLang="en-US" sz="1400" dirty="0"/>
              <a:t>         应用一致性也可以看成约束一致性中的一种。事务一致性代表的是单一数据源，如果数据源是多个，比如数据源有多个数据库，</a:t>
            </a:r>
            <a:endParaRPr lang="en-US" altLang="zh-CN" sz="1400" dirty="0"/>
          </a:p>
          <a:p>
            <a:r>
              <a:rPr lang="zh-CN" altLang="en-US" sz="1400" dirty="0"/>
              <a:t>文件系统，缓存等。那么就需要我们应用一致性，这里也看做是分布式事务一致性。</a:t>
            </a:r>
            <a:endParaRPr lang="en-US" altLang="zh-CN" sz="1400" dirty="0"/>
          </a:p>
        </p:txBody>
      </p:sp>
    </p:spTree>
    <p:extLst>
      <p:ext uri="{BB962C8B-B14F-4D97-AF65-F5344CB8AC3E}">
        <p14:creationId xmlns:p14="http://schemas.microsoft.com/office/powerpoint/2010/main" val="2738590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548088" y="202737"/>
            <a:ext cx="2289409"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数据一致性的模型</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3" name="文本框 2"/>
          <p:cNvSpPr txBox="1"/>
          <p:nvPr/>
        </p:nvSpPr>
        <p:spPr>
          <a:xfrm>
            <a:off x="642595" y="1062761"/>
            <a:ext cx="10017486" cy="3693319"/>
          </a:xfrm>
          <a:prstGeom prst="rect">
            <a:avLst/>
          </a:prstGeom>
          <a:noFill/>
        </p:spPr>
        <p:txBody>
          <a:bodyPr wrap="none" rtlCol="0">
            <a:spAutoFit/>
          </a:bodyPr>
          <a:lstStyle/>
          <a:p>
            <a:r>
              <a:rPr lang="zh-CN" altLang="en-US" dirty="0"/>
              <a:t>线性一致性</a:t>
            </a:r>
            <a:endParaRPr lang="en-US" altLang="zh-CN" dirty="0"/>
          </a:p>
          <a:p>
            <a:r>
              <a:rPr lang="en-US" altLang="zh-CN" sz="1400" dirty="0"/>
              <a:t>         </a:t>
            </a:r>
            <a:r>
              <a:rPr lang="zh-CN" altLang="en-US" sz="1400" dirty="0"/>
              <a:t>线性一致性又叫做原子一致性，强一致性。线性一致性可以看做只有一个单核处理器，或者</a:t>
            </a:r>
            <a:endParaRPr lang="en-US" altLang="zh-CN" sz="1400" dirty="0"/>
          </a:p>
          <a:p>
            <a:r>
              <a:rPr lang="zh-CN" altLang="en-US" sz="1400" dirty="0"/>
              <a:t>可以看做只有一个数据副本，并且所有操作都是原子的。</a:t>
            </a:r>
            <a:endParaRPr lang="en-US" altLang="zh-CN" sz="1400" dirty="0"/>
          </a:p>
          <a:p>
            <a:endParaRPr lang="en-US" altLang="zh-CN" sz="1400" dirty="0"/>
          </a:p>
          <a:p>
            <a:r>
              <a:rPr lang="zh-CN" altLang="en-US" dirty="0"/>
              <a:t>顺序一致性</a:t>
            </a:r>
            <a:endParaRPr lang="en-US" altLang="zh-CN" dirty="0"/>
          </a:p>
          <a:p>
            <a:r>
              <a:rPr lang="zh-CN" altLang="en-US" sz="1400" dirty="0"/>
              <a:t>      顺序一致性弱于线性一致性，如果我们允许进程在时间维度发生偏移，从而它们的操作可能会在调用之前或是完成之后</a:t>
            </a:r>
            <a:endParaRPr lang="en-US" altLang="zh-CN" sz="1400" dirty="0"/>
          </a:p>
          <a:p>
            <a:r>
              <a:rPr lang="zh-CN" altLang="en-US" sz="1400" dirty="0"/>
              <a:t>生效，但仍然保证一个约束</a:t>
            </a:r>
            <a:r>
              <a:rPr lang="en-US" altLang="zh-CN" sz="1400" dirty="0"/>
              <a:t>-</a:t>
            </a:r>
            <a:r>
              <a:rPr lang="zh-CN" altLang="en-US" sz="1400" dirty="0"/>
              <a:t>任意进程中的操作必须按照进程中定义的顺序（即编程的定义的逻辑顺序）发生。</a:t>
            </a:r>
            <a:endParaRPr lang="en-US" altLang="zh-CN" sz="1400" dirty="0"/>
          </a:p>
          <a:p>
            <a:endParaRPr lang="en-US" altLang="zh-CN" sz="1400" dirty="0"/>
          </a:p>
          <a:p>
            <a:r>
              <a:rPr lang="zh-CN" altLang="en-US" dirty="0"/>
              <a:t>因果一致性</a:t>
            </a:r>
            <a:endParaRPr lang="en-US" altLang="zh-CN" dirty="0"/>
          </a:p>
          <a:p>
            <a:r>
              <a:rPr lang="en-US" altLang="zh-CN" dirty="0"/>
              <a:t>      </a:t>
            </a:r>
            <a:r>
              <a:rPr lang="zh-CN" altLang="en-US" sz="1400" dirty="0"/>
              <a:t>因果一致性弱于顺序一致性，我们不必对一个进程中的每个操作都施加顺序约束，只有因果相关的操作必须按顺序发生。</a:t>
            </a:r>
            <a:endParaRPr lang="en-US" altLang="zh-CN" dirty="0"/>
          </a:p>
          <a:p>
            <a:endParaRPr lang="en-US" altLang="zh-CN" dirty="0"/>
          </a:p>
          <a:p>
            <a:r>
              <a:rPr lang="zh-CN" altLang="en-US" dirty="0"/>
              <a:t>最终一致性</a:t>
            </a:r>
            <a:endParaRPr lang="en-US" altLang="zh-CN" dirty="0"/>
          </a:p>
          <a:p>
            <a:r>
              <a:rPr lang="zh-CN" altLang="en-US" sz="1400" dirty="0"/>
              <a:t>        不需要关注中间变化的顺序，只需要保证在某个时间点一致即可。只是这个某个时间点需要根据不同的系统，不同业务</a:t>
            </a:r>
            <a:endParaRPr lang="en-US" altLang="zh-CN" sz="1400" dirty="0"/>
          </a:p>
          <a:p>
            <a:r>
              <a:rPr lang="zh-CN" altLang="en-US" sz="1400" dirty="0"/>
              <a:t>再去衡量。再最终一致性完成之前，有可能返回任何的值，不会对这些值做任何顺序保证。除了强一致以外，其他的一致性</a:t>
            </a:r>
            <a:endParaRPr lang="en-US" altLang="zh-CN" sz="1400" dirty="0"/>
          </a:p>
          <a:p>
            <a:r>
              <a:rPr lang="zh-CN" altLang="en-US" sz="1400" dirty="0"/>
              <a:t>都可以看作为最终一致性</a:t>
            </a:r>
          </a:p>
        </p:txBody>
      </p:sp>
      <p:sp>
        <p:nvSpPr>
          <p:cNvPr id="5" name="文本框 4"/>
          <p:cNvSpPr txBox="1"/>
          <p:nvPr/>
        </p:nvSpPr>
        <p:spPr>
          <a:xfrm>
            <a:off x="11146971" y="1757584"/>
            <a:ext cx="415498" cy="1477328"/>
          </a:xfrm>
          <a:prstGeom prst="rect">
            <a:avLst/>
          </a:prstGeom>
          <a:noFill/>
        </p:spPr>
        <p:txBody>
          <a:bodyPr wrap="none" rtlCol="0">
            <a:spAutoFit/>
          </a:bodyPr>
          <a:lstStyle/>
          <a:p>
            <a:r>
              <a:rPr lang="zh-CN" altLang="en-US" dirty="0"/>
              <a:t>强</a:t>
            </a:r>
            <a:endParaRPr lang="en-US" altLang="zh-CN" dirty="0"/>
          </a:p>
          <a:p>
            <a:endParaRPr lang="en-US" altLang="zh-CN" dirty="0"/>
          </a:p>
          <a:p>
            <a:r>
              <a:rPr lang="zh-CN" altLang="en-US" dirty="0"/>
              <a:t>↓</a:t>
            </a:r>
            <a:endParaRPr lang="en-US" altLang="zh-CN" dirty="0"/>
          </a:p>
          <a:p>
            <a:endParaRPr lang="en-US" altLang="zh-CN" dirty="0"/>
          </a:p>
          <a:p>
            <a:r>
              <a:rPr lang="zh-CN" altLang="en-US" dirty="0"/>
              <a:t>弱</a:t>
            </a:r>
          </a:p>
        </p:txBody>
      </p:sp>
    </p:spTree>
    <p:extLst>
      <p:ext uri="{BB962C8B-B14F-4D97-AF65-F5344CB8AC3E}">
        <p14:creationId xmlns:p14="http://schemas.microsoft.com/office/powerpoint/2010/main" val="171600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548088" y="202737"/>
            <a:ext cx="1207382" cy="400110"/>
          </a:xfrm>
          <a:prstGeom prst="rect">
            <a:avLst/>
          </a:prstGeom>
          <a:noFill/>
        </p:spPr>
        <p:txBody>
          <a:bodyPr wrap="none" rtlCol="0">
            <a:spAutoFit/>
          </a:bodyPr>
          <a:lstStyle/>
          <a:p>
            <a:r>
              <a:rPr lang="en-US" altLang="zh-CN" sz="2000" dirty="0">
                <a:solidFill>
                  <a:srgbClr val="002B41"/>
                </a:solidFill>
                <a:latin typeface="微软雅黑" panose="020B0503020204020204" pitchFamily="34" charset="-122"/>
                <a:ea typeface="微软雅黑" panose="020B0503020204020204" pitchFamily="34" charset="-122"/>
              </a:rPr>
              <a:t>CAP</a:t>
            </a:r>
            <a:r>
              <a:rPr lang="zh-CN" altLang="en-US" sz="2000" dirty="0">
                <a:solidFill>
                  <a:srgbClr val="002B41"/>
                </a:solidFill>
                <a:latin typeface="微软雅黑" panose="020B0503020204020204" pitchFamily="34" charset="-122"/>
                <a:ea typeface="微软雅黑" panose="020B0503020204020204" pitchFamily="34" charset="-122"/>
              </a:rPr>
              <a:t>定理</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1026" name="Picture 2" descr="https://img2018.cnblogs.com/blog/285763/201906/285763-20190621144256061-46475703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24349"/>
            <a:ext cx="3848100" cy="322897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3599511" y="818866"/>
            <a:ext cx="12179084" cy="2246769"/>
          </a:xfrm>
          <a:prstGeom prst="rect">
            <a:avLst/>
          </a:prstGeom>
          <a:noFill/>
        </p:spPr>
        <p:txBody>
          <a:bodyPr wrap="square" rtlCol="0">
            <a:spAutoFit/>
          </a:bodyPr>
          <a:lstStyle/>
          <a:p>
            <a:r>
              <a:rPr lang="en-US" altLang="zh-CN" sz="1400" dirty="0"/>
              <a:t>CAP</a:t>
            </a:r>
            <a:r>
              <a:rPr lang="zh-CN" altLang="en-US" sz="1400" dirty="0"/>
              <a:t>定理，又被叫作布鲁尔定理。指的是在一个分布式系统中， </a:t>
            </a:r>
            <a:r>
              <a:rPr lang="en-US" altLang="zh-CN" sz="1400" dirty="0"/>
              <a:t>Consistency(</a:t>
            </a:r>
            <a:r>
              <a:rPr lang="zh-CN" altLang="en-US" sz="1400" dirty="0"/>
              <a:t>一致性</a:t>
            </a:r>
            <a:r>
              <a:rPr lang="en-US" altLang="zh-CN" sz="1400" dirty="0"/>
              <a:t>)</a:t>
            </a:r>
            <a:r>
              <a:rPr lang="zh-CN" altLang="en-US" sz="1400" dirty="0"/>
              <a:t>、 </a:t>
            </a:r>
            <a:r>
              <a:rPr lang="en-US" altLang="zh-CN" sz="1400" dirty="0"/>
              <a:t>Availability(</a:t>
            </a:r>
            <a:r>
              <a:rPr lang="zh-CN" altLang="en-US" sz="1400" dirty="0"/>
              <a:t>可用性</a:t>
            </a:r>
            <a:r>
              <a:rPr lang="en-US" altLang="zh-CN" sz="1400" dirty="0"/>
              <a:t>)</a:t>
            </a:r>
          </a:p>
          <a:p>
            <a:r>
              <a:rPr lang="zh-CN" altLang="en-US" sz="1400" dirty="0"/>
              <a:t>、</a:t>
            </a:r>
            <a:r>
              <a:rPr lang="en-US" altLang="zh-CN" sz="1400" dirty="0"/>
              <a:t>Partition tolerance(</a:t>
            </a:r>
            <a:r>
              <a:rPr lang="zh-CN" altLang="en-US" sz="1400" dirty="0"/>
              <a:t>分区容错性</a:t>
            </a:r>
            <a:r>
              <a:rPr lang="en-US" altLang="zh-CN" sz="1400" dirty="0"/>
              <a:t>)</a:t>
            </a:r>
            <a:r>
              <a:rPr lang="zh-CN" altLang="en-US" sz="1400" dirty="0"/>
              <a:t>，三者不可得兼。</a:t>
            </a:r>
            <a:endParaRPr lang="en-US" altLang="zh-CN" sz="1400" dirty="0"/>
          </a:p>
          <a:p>
            <a:endParaRPr lang="en-US" altLang="zh-CN" sz="1400" dirty="0"/>
          </a:p>
          <a:p>
            <a:r>
              <a:rPr lang="zh-CN" altLang="en-US" sz="1400" dirty="0"/>
              <a:t>一致性</a:t>
            </a:r>
            <a:r>
              <a:rPr lang="en-US" altLang="zh-CN" sz="1400" dirty="0"/>
              <a:t>(C): </a:t>
            </a:r>
            <a:r>
              <a:rPr lang="zh-CN" altLang="en-US" sz="1400" dirty="0"/>
              <a:t>在分布式系统中的所有数据备份，在同一时刻是否同样的值（等同于所有节点访问同一份最新</a:t>
            </a:r>
            <a:endParaRPr lang="en-US" altLang="zh-CN" sz="1400" dirty="0"/>
          </a:p>
          <a:p>
            <a:r>
              <a:rPr lang="zh-CN" altLang="en-US" sz="1400" dirty="0"/>
              <a:t>的数据副本）</a:t>
            </a:r>
            <a:endParaRPr lang="en-US" altLang="zh-CN" sz="1400" dirty="0"/>
          </a:p>
          <a:p>
            <a:endParaRPr lang="zh-CN" altLang="en-US" sz="1400" dirty="0"/>
          </a:p>
          <a:p>
            <a:r>
              <a:rPr lang="zh-CN" altLang="en-US" sz="1400" dirty="0"/>
              <a:t>可用性</a:t>
            </a:r>
            <a:r>
              <a:rPr lang="en-US" altLang="zh-CN" sz="1400" dirty="0"/>
              <a:t>(A): </a:t>
            </a:r>
            <a:r>
              <a:rPr lang="zh-CN" altLang="en-US" sz="1400" dirty="0"/>
              <a:t>非故障的节点在合理的时间内返回合理的响应</a:t>
            </a:r>
            <a:r>
              <a:rPr lang="en-US" altLang="zh-CN" sz="1400" dirty="0"/>
              <a:t>(</a:t>
            </a:r>
            <a:r>
              <a:rPr lang="zh-CN" altLang="en-US" sz="1400" dirty="0"/>
              <a:t>不是错误和超时的响应</a:t>
            </a:r>
            <a:r>
              <a:rPr lang="en-US" altLang="zh-CN" sz="1400" dirty="0"/>
              <a:t>)</a:t>
            </a:r>
          </a:p>
          <a:p>
            <a:endParaRPr lang="zh-CN" altLang="en-US" sz="1400" dirty="0"/>
          </a:p>
          <a:p>
            <a:r>
              <a:rPr lang="zh-CN" altLang="en-US" sz="1400" dirty="0"/>
              <a:t>分区容忍性</a:t>
            </a:r>
            <a:r>
              <a:rPr lang="en-US" altLang="zh-CN" sz="1400" dirty="0"/>
              <a:t>(P): </a:t>
            </a:r>
            <a:r>
              <a:rPr lang="zh-CN" altLang="en-US" sz="1400" dirty="0"/>
              <a:t>当出现网络分区后，系统能够继续工作</a:t>
            </a:r>
            <a:r>
              <a:rPr lang="zh-CN" altLang="en-US" sz="1400" dirty="0" smtClean="0"/>
              <a:t>。打个比方，这里个集群</a:t>
            </a:r>
            <a:r>
              <a:rPr lang="zh-CN" altLang="en-US" sz="1400" dirty="0"/>
              <a:t>有多台机器，有台机器网络</a:t>
            </a:r>
            <a:endParaRPr lang="en-US" altLang="zh-CN" sz="1400" dirty="0"/>
          </a:p>
          <a:p>
            <a:r>
              <a:rPr lang="zh-CN" altLang="en-US" sz="1400" dirty="0"/>
              <a:t>出现了问题，但是这个集群仍然可以正常工作。</a:t>
            </a:r>
          </a:p>
        </p:txBody>
      </p:sp>
      <p:sp>
        <p:nvSpPr>
          <p:cNvPr id="6" name="文本框 5"/>
          <p:cNvSpPr txBox="1"/>
          <p:nvPr/>
        </p:nvSpPr>
        <p:spPr>
          <a:xfrm>
            <a:off x="3599511" y="3289256"/>
            <a:ext cx="8666155" cy="1384995"/>
          </a:xfrm>
          <a:prstGeom prst="rect">
            <a:avLst/>
          </a:prstGeom>
          <a:noFill/>
        </p:spPr>
        <p:txBody>
          <a:bodyPr wrap="none" rtlCol="0">
            <a:spAutoFit/>
          </a:bodyPr>
          <a:lstStyle/>
          <a:p>
            <a:r>
              <a:rPr lang="zh-CN" altLang="en-US" sz="1400" dirty="0"/>
              <a:t>在分布式系统中，网络无法</a:t>
            </a:r>
            <a:r>
              <a:rPr lang="en-US" altLang="zh-CN" sz="1400" dirty="0"/>
              <a:t>100%</a:t>
            </a:r>
            <a:r>
              <a:rPr lang="zh-CN" altLang="en-US" sz="1400" dirty="0"/>
              <a:t>可靠，分区其实是一个必然现象，分区容错性可以说是一个最基本的要求，</a:t>
            </a:r>
            <a:endParaRPr lang="en-US" altLang="zh-CN" sz="1400" dirty="0"/>
          </a:p>
          <a:p>
            <a:r>
              <a:rPr lang="zh-CN" altLang="en-US" sz="1400" dirty="0"/>
              <a:t>所以我们只能保证</a:t>
            </a:r>
            <a:r>
              <a:rPr lang="en-US" altLang="zh-CN" sz="1400" dirty="0"/>
              <a:t>CP</a:t>
            </a:r>
            <a:r>
              <a:rPr lang="zh-CN" altLang="en-US" sz="1400" dirty="0"/>
              <a:t>、</a:t>
            </a:r>
            <a:r>
              <a:rPr lang="en-US" altLang="zh-CN" sz="1400" dirty="0"/>
              <a:t>CA</a:t>
            </a:r>
            <a:r>
              <a:rPr lang="zh-CN" altLang="en-US" sz="1400" dirty="0"/>
              <a:t>一种：</a:t>
            </a:r>
            <a:endParaRPr lang="en-US" altLang="zh-CN" sz="1400" dirty="0"/>
          </a:p>
          <a:p>
            <a:endParaRPr lang="en-US" altLang="zh-CN" sz="1400" dirty="0"/>
          </a:p>
          <a:p>
            <a:r>
              <a:rPr lang="zh-CN" altLang="en-US" sz="1400" dirty="0"/>
              <a:t>对于</a:t>
            </a:r>
            <a:r>
              <a:rPr lang="en-US" altLang="zh-CN" sz="1400" dirty="0"/>
              <a:t>CP</a:t>
            </a:r>
            <a:r>
              <a:rPr lang="zh-CN" altLang="en-US" sz="1400" dirty="0"/>
              <a:t>来说，放弃可用性，追求一致性和分区容错性。</a:t>
            </a:r>
            <a:endParaRPr lang="en-US" altLang="zh-CN" sz="1400" dirty="0"/>
          </a:p>
          <a:p>
            <a:endParaRPr lang="en-US" altLang="zh-CN" sz="1400" dirty="0"/>
          </a:p>
          <a:p>
            <a:r>
              <a:rPr lang="zh-CN" altLang="en-US" sz="1400" dirty="0"/>
              <a:t>对于</a:t>
            </a:r>
            <a:r>
              <a:rPr lang="en-US" altLang="zh-CN" sz="1400" dirty="0"/>
              <a:t>AP</a:t>
            </a:r>
            <a:r>
              <a:rPr lang="zh-CN" altLang="en-US" sz="1400" dirty="0"/>
              <a:t>来说，放弃一致性，追求分区容错性和可用性。</a:t>
            </a:r>
            <a:endParaRPr lang="en-US" altLang="zh-CN" sz="1400" dirty="0"/>
          </a:p>
        </p:txBody>
      </p:sp>
    </p:spTree>
    <p:extLst>
      <p:ext uri="{BB962C8B-B14F-4D97-AF65-F5344CB8AC3E}">
        <p14:creationId xmlns:p14="http://schemas.microsoft.com/office/powerpoint/2010/main" val="1914362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548088" y="202737"/>
            <a:ext cx="1327608" cy="400110"/>
          </a:xfrm>
          <a:prstGeom prst="rect">
            <a:avLst/>
          </a:prstGeom>
          <a:noFill/>
        </p:spPr>
        <p:txBody>
          <a:bodyPr wrap="none" rtlCol="0">
            <a:spAutoFit/>
          </a:bodyPr>
          <a:lstStyle/>
          <a:p>
            <a:r>
              <a:rPr lang="en-US" altLang="zh-CN" sz="2000" dirty="0">
                <a:solidFill>
                  <a:srgbClr val="002B41"/>
                </a:solidFill>
                <a:latin typeface="微软雅黑" panose="020B0503020204020204" pitchFamily="34" charset="-122"/>
                <a:ea typeface="微软雅黑" panose="020B0503020204020204" pitchFamily="34" charset="-122"/>
              </a:rPr>
              <a:t>BASE</a:t>
            </a:r>
            <a:r>
              <a:rPr lang="zh-CN" altLang="en-US" sz="2000" dirty="0">
                <a:solidFill>
                  <a:srgbClr val="002B41"/>
                </a:solidFill>
                <a:latin typeface="微软雅黑" panose="020B0503020204020204" pitchFamily="34" charset="-122"/>
                <a:ea typeface="微软雅黑" panose="020B0503020204020204" pitchFamily="34" charset="-122"/>
              </a:rPr>
              <a:t>理论</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3" name="文本框 2"/>
          <p:cNvSpPr txBox="1"/>
          <p:nvPr/>
        </p:nvSpPr>
        <p:spPr>
          <a:xfrm>
            <a:off x="548088" y="1113279"/>
            <a:ext cx="11740586" cy="1815882"/>
          </a:xfrm>
          <a:prstGeom prst="rect">
            <a:avLst/>
          </a:prstGeom>
          <a:noFill/>
        </p:spPr>
        <p:txBody>
          <a:bodyPr wrap="none" rtlCol="0">
            <a:spAutoFit/>
          </a:bodyPr>
          <a:lstStyle/>
          <a:p>
            <a:r>
              <a:rPr lang="en-US" altLang="zh-CN" sz="1400" dirty="0"/>
              <a:t>BASE</a:t>
            </a:r>
            <a:r>
              <a:rPr lang="zh-CN" altLang="en-US" sz="1400" dirty="0"/>
              <a:t>是</a:t>
            </a:r>
            <a:r>
              <a:rPr lang="en-US" altLang="zh-CN" sz="1400" b="1" dirty="0"/>
              <a:t>Basically Available(</a:t>
            </a:r>
            <a:r>
              <a:rPr lang="zh-CN" altLang="en-US" sz="1400" b="1" dirty="0"/>
              <a:t>基本可用）</a:t>
            </a:r>
            <a:r>
              <a:rPr lang="zh-CN" altLang="en-US" sz="1400" dirty="0"/>
              <a:t>、</a:t>
            </a:r>
            <a:r>
              <a:rPr lang="en-US" altLang="zh-CN" sz="1400" b="1" dirty="0"/>
              <a:t>Soft state(</a:t>
            </a:r>
            <a:r>
              <a:rPr lang="zh-CN" altLang="en-US" sz="1400" b="1" dirty="0"/>
              <a:t>软状态）</a:t>
            </a:r>
            <a:r>
              <a:rPr lang="zh-CN" altLang="en-US" sz="1400" dirty="0"/>
              <a:t>和</a:t>
            </a:r>
            <a:r>
              <a:rPr lang="en-US" altLang="zh-CN" sz="1400" b="1" dirty="0"/>
              <a:t>Eventually consistent(</a:t>
            </a:r>
            <a:r>
              <a:rPr lang="zh-CN" altLang="en-US" sz="1400" b="1" dirty="0"/>
              <a:t>最终一致性）</a:t>
            </a:r>
            <a:r>
              <a:rPr lang="zh-CN" altLang="en-US" sz="1400" dirty="0"/>
              <a:t>三个短语的简写。</a:t>
            </a:r>
            <a:endParaRPr lang="en-US" altLang="zh-CN" sz="1400" dirty="0"/>
          </a:p>
          <a:p>
            <a:endParaRPr lang="en-US" altLang="zh-CN" sz="1400" dirty="0"/>
          </a:p>
          <a:p>
            <a:r>
              <a:rPr lang="en-US" altLang="zh-CN" sz="1400" dirty="0"/>
              <a:t>BASE</a:t>
            </a:r>
            <a:r>
              <a:rPr lang="zh-CN" altLang="en-US" sz="1400" dirty="0"/>
              <a:t>是对</a:t>
            </a:r>
            <a:r>
              <a:rPr lang="en-US" altLang="zh-CN" sz="1400" dirty="0"/>
              <a:t>CAP</a:t>
            </a:r>
            <a:r>
              <a:rPr lang="zh-CN" altLang="en-US" sz="1400" dirty="0"/>
              <a:t>中一致性和可用性权衡的结果，其来源于对大规模互联网系统分布式实践的总结，是</a:t>
            </a:r>
            <a:r>
              <a:rPr lang="zh-CN" altLang="en-US" sz="1400" b="1" dirty="0"/>
              <a:t>基于</a:t>
            </a:r>
            <a:r>
              <a:rPr lang="en-US" altLang="zh-CN" sz="1400" b="1" dirty="0"/>
              <a:t>CAP</a:t>
            </a:r>
            <a:r>
              <a:rPr lang="zh-CN" altLang="en-US" sz="1400" b="1" dirty="0"/>
              <a:t>定理逐步演化</a:t>
            </a:r>
            <a:r>
              <a:rPr lang="zh-CN" altLang="en-US" sz="1400" dirty="0"/>
              <a:t>而来的，其核心思想是即使</a:t>
            </a:r>
            <a:endParaRPr lang="en-US" altLang="zh-CN" sz="1400" dirty="0"/>
          </a:p>
          <a:p>
            <a:r>
              <a:rPr lang="zh-CN" altLang="en-US" sz="1400" dirty="0"/>
              <a:t>无法做到强一致性，但每个应用都可以根据自身的业务特点，采用适当的方法来使系统达到</a:t>
            </a:r>
            <a:r>
              <a:rPr lang="zh-CN" altLang="en-US" sz="1400" b="1" dirty="0"/>
              <a:t>最终一致性</a:t>
            </a:r>
            <a:r>
              <a:rPr lang="zh-CN" altLang="en-US" sz="1400" dirty="0"/>
              <a:t>。</a:t>
            </a:r>
            <a:endParaRPr lang="en-US" altLang="zh-CN" sz="1400" dirty="0"/>
          </a:p>
          <a:p>
            <a:endParaRPr lang="en-US" altLang="zh-CN" sz="1400" dirty="0"/>
          </a:p>
          <a:p>
            <a:r>
              <a:rPr lang="zh-CN" altLang="en-US" sz="1400" b="1" dirty="0"/>
              <a:t>基本可用</a:t>
            </a:r>
            <a:r>
              <a:rPr lang="en-US" altLang="zh-CN" sz="1400" dirty="0"/>
              <a:t>:</a:t>
            </a:r>
            <a:r>
              <a:rPr lang="zh-CN" altLang="en-US" sz="1400" dirty="0"/>
              <a:t>分布式系统在出现故障时，允许损失部分可用功能，保证核心功能可用。</a:t>
            </a:r>
          </a:p>
          <a:p>
            <a:r>
              <a:rPr lang="zh-CN" altLang="en-US" sz="1400" b="1" dirty="0"/>
              <a:t>软状态</a:t>
            </a:r>
            <a:r>
              <a:rPr lang="en-US" altLang="zh-CN" sz="1400" dirty="0"/>
              <a:t>:</a:t>
            </a:r>
            <a:r>
              <a:rPr lang="zh-CN" altLang="en-US" sz="1400" dirty="0"/>
              <a:t>允许系统中存在中间状态，这个状态不影响系统可用性，这里指的是</a:t>
            </a:r>
            <a:r>
              <a:rPr lang="en-US" altLang="zh-CN" sz="1400" dirty="0"/>
              <a:t>CAP</a:t>
            </a:r>
            <a:r>
              <a:rPr lang="zh-CN" altLang="en-US" sz="1400" dirty="0"/>
              <a:t>中的不一致。</a:t>
            </a:r>
          </a:p>
          <a:p>
            <a:r>
              <a:rPr lang="zh-CN" altLang="en-US" sz="1400" b="1" dirty="0"/>
              <a:t>最终一致</a:t>
            </a:r>
            <a:r>
              <a:rPr lang="en-US" altLang="zh-CN" sz="1400" b="1" dirty="0"/>
              <a:t>:</a:t>
            </a:r>
            <a:r>
              <a:rPr lang="zh-CN" altLang="en-US" sz="1400" dirty="0"/>
              <a:t>最终一致是指经过一段时间后，所有节点数据都将会达到一致。</a:t>
            </a:r>
          </a:p>
        </p:txBody>
      </p:sp>
    </p:spTree>
    <p:extLst>
      <p:ext uri="{BB962C8B-B14F-4D97-AF65-F5344CB8AC3E}">
        <p14:creationId xmlns:p14="http://schemas.microsoft.com/office/powerpoint/2010/main" val="36518171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第二部分</a:t>
            </a:r>
          </a:p>
        </p:txBody>
      </p:sp>
      <p:sp>
        <p:nvSpPr>
          <p:cNvPr id="9" name="TextBox 76"/>
          <p:cNvSpPr txBox="1"/>
          <p:nvPr/>
        </p:nvSpPr>
        <p:spPr>
          <a:xfrm>
            <a:off x="4323048" y="3333989"/>
            <a:ext cx="3545903" cy="1077218"/>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常见应用架构中的数据一致性</a:t>
            </a:r>
          </a:p>
        </p:txBody>
      </p:sp>
    </p:spTree>
    <p:extLst>
      <p:ext uri="{BB962C8B-B14F-4D97-AF65-F5344CB8AC3E}">
        <p14:creationId xmlns:p14="http://schemas.microsoft.com/office/powerpoint/2010/main" val="93919573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15412</TotalTime>
  <Words>3012</Words>
  <Application>Microsoft Office PowerPoint</Application>
  <PresentationFormat>宽屏</PresentationFormat>
  <Paragraphs>389</Paragraphs>
  <Slides>39</Slides>
  <Notes>37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39</vt:i4>
      </vt:variant>
    </vt:vector>
  </HeadingPairs>
  <TitlesOfParts>
    <vt:vector size="45" baseType="lpstr">
      <vt:lpstr>宋体</vt:lpstr>
      <vt:lpstr>微软雅黑</vt:lpstr>
      <vt:lpstr>Arial</vt:lpstr>
      <vt:lpstr>Calibri</vt:lpstr>
      <vt:lpstr>Calibri Light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简洁几何</dc:title>
  <dc:creator>第一PPT</dc:creator>
  <cp:keywords>www.1ppt.com</cp:keywords>
  <dc:description>http://www.ypppt.com/</dc:description>
  <cp:lastModifiedBy>lu tiansong</cp:lastModifiedBy>
  <cp:revision>285</cp:revision>
  <dcterms:created xsi:type="dcterms:W3CDTF">2016-12-09T01:44:00Z</dcterms:created>
  <dcterms:modified xsi:type="dcterms:W3CDTF">2020-07-22T11:40:56Z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