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7647" r:id="rId4"/>
    <p:sldId id="1176" r:id="rId5"/>
    <p:sldId id="7672" r:id="rId6"/>
    <p:sldId id="7673" r:id="rId7"/>
    <p:sldId id="7652" r:id="rId8"/>
    <p:sldId id="7656" r:id="rId9"/>
    <p:sldId id="7674" r:id="rId10"/>
    <p:sldId id="7675" r:id="rId11"/>
    <p:sldId id="7679" r:id="rId12"/>
    <p:sldId id="7677" r:id="rId13"/>
    <p:sldId id="7678" r:id="rId14"/>
    <p:sldId id="7680" r:id="rId15"/>
    <p:sldId id="7648" r:id="rId16"/>
    <p:sldId id="7681" r:id="rId17"/>
    <p:sldId id="7682" r:id="rId18"/>
    <p:sldId id="7683" r:id="rId19"/>
    <p:sldId id="7614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8"/>
    <a:srgbClr val="E6E9E6"/>
    <a:srgbClr val="C1C7CB"/>
    <a:srgbClr val="AFB4B8"/>
    <a:srgbClr val="E0E8EB"/>
    <a:srgbClr val="085799"/>
    <a:srgbClr val="06447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56517" autoAdjust="0"/>
  </p:normalViewPr>
  <p:slideViewPr>
    <p:cSldViewPr snapToGrid="0">
      <p:cViewPr varScale="1">
        <p:scale>
          <a:sx n="65" d="100"/>
          <a:sy n="65" d="100"/>
        </p:scale>
        <p:origin x="23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78DBA-14DA-4A5E-B05D-85F7A5B73E75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7293F-7C25-4187-86A1-538228AE7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946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6060/debug/pprof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724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6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频繁的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golang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程序性能的影响也是非常严重的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GODEBUG=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gctrace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 ./go-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pprof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-practice |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06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golang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自带内存回收，所以一般不会发生内存泄露。但凡事都有例外，在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golang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中，协程本身是可能泄露的，或者叫协程失控，进而导致内存泄露。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、由于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写端退出而一直阻塞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、死循环中，导致资源一直无法释放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918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锁本身没问题，但是不合理锁争用就有问题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44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锁的争用会导致阻塞之外，很多逻辑都会导致阻塞。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734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DD8F29-A9DF-42E7-B922-882FEDC887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666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pprof.StartCPUProfile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备注里：足够频繁，且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不会让系统产生停顿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现在</a:t>
            </a:r>
            <a:r>
              <a:rPr lang="en-US" altLang="zh-CN" dirty="0" err="1" smtClean="0"/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频率</a:t>
            </a:r>
            <a:r>
              <a:rPr lang="zh-CN" altLang="en-US" dirty="0" smtClean="0"/>
              <a:t>一般都是</a:t>
            </a:r>
            <a:r>
              <a:rPr lang="en-US" altLang="zh-CN" dirty="0" smtClean="0"/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吉赫起步，每秒二十亿次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023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很容易被扫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有这种情况，线上问题已经过去了，才开始采样，如果问题无法重现，还是很难排查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比如，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分钟采样一次，采样得到数据（原始数据、</a:t>
            </a:r>
            <a:r>
              <a:rPr lang="en-US" altLang="zh-CN" dirty="0" err="1" smtClean="0"/>
              <a:t>svg</a:t>
            </a:r>
            <a:r>
              <a:rPr lang="zh-CN" altLang="en-US" dirty="0" smtClean="0"/>
              <a:t>）可以上传到某个存储，并于观察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80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1151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27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Pprof</a:t>
            </a:r>
            <a:r>
              <a:rPr lang="zh-CN" altLang="en-US" dirty="0" smtClean="0"/>
              <a:t>什么，能做什么，什么情况下会用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DD8F29-A9DF-42E7-B922-882FEDC887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75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单元测试、基准测试、子测试</a:t>
            </a:r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go test</a:t>
            </a:r>
            <a:r>
              <a:rPr lang="zh-CN" altLang="en-US" dirty="0" smtClean="0"/>
              <a:t>的不同：</a:t>
            </a:r>
            <a:r>
              <a:rPr lang="en-US" altLang="zh-CN" dirty="0" err="1" smtClean="0"/>
              <a:t>pprof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适用于对应用程序的整体监控，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test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适用对函数进行针对性测试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五花八门，各有各的特点，很分散，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、生成报告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、交互式终端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界面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410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我们一般在开发中，很少有需要使用</a:t>
            </a:r>
            <a:r>
              <a:rPr lang="en-US" altLang="zh-CN" dirty="0" err="1" smtClean="0"/>
              <a:t>pprof</a:t>
            </a:r>
            <a:r>
              <a:rPr lang="zh-CN" altLang="en-US" dirty="0" smtClean="0"/>
              <a:t>来排查机会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一般简单的项目，我们通过排查代码就能快速定位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比如我们写了一个小程序，运行起来没啥问题，所有接口都是通的，正常的，但是它的资源占用异常，比如占了整台服务器三分之二的内存，用了快</a:t>
            </a:r>
            <a:r>
              <a:rPr lang="en-US" altLang="zh-CN" dirty="0" smtClean="0"/>
              <a:t>99%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cpu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753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212529"/>
                </a:solidFill>
              </a:rPr>
              <a:t>runtime/</a:t>
            </a:r>
            <a:r>
              <a:rPr lang="en-US" altLang="zh-CN" sz="1200" dirty="0" err="1" smtClean="0">
                <a:solidFill>
                  <a:srgbClr val="212529"/>
                </a:solidFill>
              </a:rPr>
              <a:t>pprof</a:t>
            </a:r>
            <a:r>
              <a:rPr lang="zh-CN" altLang="en-US" sz="1200" dirty="0" smtClean="0">
                <a:solidFill>
                  <a:srgbClr val="212529"/>
                </a:solidFill>
              </a:rPr>
              <a:t>需要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手动调用各种采样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来获取采样数据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dirty="0" smtClean="0">
              <a:solidFill>
                <a:srgbClr val="212529"/>
              </a:solidFill>
            </a:endParaRPr>
          </a:p>
          <a:p>
            <a:r>
              <a:rPr lang="en-US" altLang="zh-CN" sz="1200" dirty="0" smtClean="0">
                <a:solidFill>
                  <a:srgbClr val="212529"/>
                </a:solidFill>
              </a:rPr>
              <a:t>net/http/</a:t>
            </a:r>
            <a:r>
              <a:rPr lang="en-US" altLang="zh-CN" sz="1200" dirty="0" err="1" smtClean="0">
                <a:solidFill>
                  <a:srgbClr val="212529"/>
                </a:solidFill>
              </a:rPr>
              <a:t>pprof</a:t>
            </a:r>
            <a:r>
              <a:rPr lang="zh-CN" altLang="en-US" sz="1200" dirty="0" smtClean="0">
                <a:solidFill>
                  <a:srgbClr val="212529"/>
                </a:solidFill>
              </a:rPr>
              <a:t>只是将</a:t>
            </a:r>
            <a:r>
              <a:rPr lang="en-US" altLang="zh-CN" sz="1200" dirty="0" smtClean="0">
                <a:solidFill>
                  <a:srgbClr val="212529"/>
                </a:solidFill>
              </a:rPr>
              <a:t>runtime/</a:t>
            </a:r>
            <a:r>
              <a:rPr lang="en-US" altLang="zh-CN" sz="1200" dirty="0" err="1" smtClean="0">
                <a:solidFill>
                  <a:srgbClr val="212529"/>
                </a:solidFill>
              </a:rPr>
              <a:t>pprof</a:t>
            </a:r>
            <a:r>
              <a:rPr lang="zh-CN" altLang="en-US" sz="1200" dirty="0" smtClean="0">
                <a:solidFill>
                  <a:srgbClr val="212529"/>
                </a:solidFill>
              </a:rPr>
              <a:t>封装了一下，并通过</a:t>
            </a:r>
            <a:r>
              <a:rPr lang="en-US" altLang="zh-CN" sz="1200" dirty="0" smtClean="0">
                <a:solidFill>
                  <a:srgbClr val="212529"/>
                </a:solidFill>
              </a:rPr>
              <a:t>http</a:t>
            </a:r>
            <a:r>
              <a:rPr lang="zh-CN" altLang="en-US" sz="1200" dirty="0" smtClean="0">
                <a:solidFill>
                  <a:srgbClr val="212529"/>
                </a:solidFill>
              </a:rPr>
              <a:t>接口保留出来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994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hlinkClick r:id="rId3"/>
              </a:rPr>
              <a:t>http://localhost:6060/debug/pprof/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系统线程比较复杂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Trace</a:t>
            </a:r>
            <a:r>
              <a:rPr lang="zh-CN" altLang="en-US" dirty="0" smtClean="0"/>
              <a:t>也比较复杂，以后有机会可以单独拿出来讲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833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采集常驻程序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DD8F29-A9DF-42E7-B922-882FEDC887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0178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默认采样</a:t>
            </a:r>
            <a:r>
              <a:rPr lang="en-US" altLang="zh-CN" dirty="0" smtClean="0"/>
              <a:t>30</a:t>
            </a:r>
            <a:r>
              <a:rPr lang="zh-CN" altLang="en-US" dirty="0" smtClean="0"/>
              <a:t>秒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Web</a:t>
            </a:r>
            <a:r>
              <a:rPr lang="zh-CN" altLang="en-US" dirty="0" smtClean="0"/>
              <a:t>可视化：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go tool </a:t>
            </a:r>
            <a:r>
              <a:rPr lang="en-US" altLang="zh-CN" dirty="0" err="1" smtClean="0"/>
              <a:t>pprof</a:t>
            </a:r>
            <a:r>
              <a:rPr lang="en-US" altLang="zh-CN" dirty="0" smtClean="0"/>
              <a:t> -http=:8090 http://localhost:6060/debug/pprof/profile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生成火焰图，以前用的是</a:t>
            </a:r>
            <a:r>
              <a:rPr lang="en-US" altLang="zh-CN" dirty="0" err="1" smtClean="0"/>
              <a:t>uber</a:t>
            </a:r>
            <a:r>
              <a:rPr lang="zh-CN" altLang="en-US" dirty="0" smtClean="0"/>
              <a:t>的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go-torch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go1.11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版本后，火焰图就被官方集成进去了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094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5E9C757D-1C5F-448F-990B-E0F784EB5F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5277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317A77BB-AC7F-41B9-8C9F-E944098E6F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42" t="-234" r="36" b="234"/>
          <a:stretch/>
        </p:blipFill>
        <p:spPr>
          <a:xfrm>
            <a:off x="6096000" y="-16042"/>
            <a:ext cx="6096000" cy="68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0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61F7627-F74A-47BE-BAE1-D8A89DD0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512B532-C66E-498C-A527-3A0B3CF30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328237A-EF21-4242-8036-230107F9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C9C6DA8-33D3-4EC0-9983-7683F0B8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7894C42-A668-4A7A-A018-D561413D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23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E96432A7-937E-4813-BCF6-E1D9CBDDD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0BBD1448-4F5E-43E6-A4E4-9E37C9C68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F2BC18F-CD8A-4865-B3DB-7E72EF90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E9BF520-00D6-4663-9AF2-086F3E99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943F123-FBA7-4FBB-89C0-B02EB94D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38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083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61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62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0C4F77B-5371-4712-9E6E-B28F658B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5E2D405-27D5-4DB1-B0EA-7EF278439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2961177F-E428-4E89-8308-8CF4F67E3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8120DAA3-94FD-4478-B7C4-57B288D7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8C87003C-C7B5-46F3-9F2A-56C45744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F6765218-AB98-4294-8634-1D84D18D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33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54399A7-0386-462A-91A5-F27BE146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8A95918-53E7-4905-A5B5-5AF1EC91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E274F41-BA04-4252-B7C2-BE1EDFA25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33BE004-636B-4787-97E1-47634D757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6FDE8A64-B84E-4E9B-BB14-372CF6C14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50D0AA18-12D5-4E19-BD79-94B3F410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6B421872-D37A-4754-B38F-3E303E91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ABB6DEA1-5D4C-49D9-A978-C3552B43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75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7845626-E9FA-40C3-B712-2640060E3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CF03DA49-AEF3-469B-A041-74D314FA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3423F08C-C7BB-4AE3-82A5-6C9AAAC4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59B2680A-E899-43D8-A79A-EBEF3A70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9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6A03AD8E-DBAA-4E06-A116-006CBC5A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6AE0A4AF-9CF9-4843-BA28-D6E249E5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D17B34C-8711-487A-8C79-849154E4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94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215CC3B-8433-43EA-A36D-C169A999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2C388EA-232D-4F29-AC6E-F2EBE4051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585399F-87BF-41EE-A617-8467EA275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A002F6E-7734-4244-9AB4-016A2F23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C5238A41-7B0B-492F-AFA7-E4CDBDBF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CD6D5B5-17CD-4981-B8A3-97F5D2DE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60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329BA48-6FF7-466D-B72D-25E1AE8E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C8C0DBB5-D0D4-40E0-A0D3-7FEE34518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E8571F67-ECAE-498B-94B7-79CF23C10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958B2C0F-02D3-4F5E-AB90-8EE07C11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C6FD987E-E735-4E00-B706-9A3C83E1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51F3D15-9119-43F3-933F-B3C5AA80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00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chemeClr val="bg1"/>
            </a:gs>
            <a:gs pos="100000">
              <a:srgbClr val="E6E6E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795D9B5F-CE5F-41AA-89FD-551FA898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282CC29-FD05-4CED-A525-0C19865AF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D8D5F05-8904-4031-A68E-645822F9A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94EAC-7851-419C-9561-47E833F0B301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1C3DD37-8CB0-4E7F-8647-CACE7AC73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EAB2A78-CDF0-438D-BC20-8B3F95371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82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egmentfault.com/a/1190000016412013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olang.org/pkg/net/http/pprof/" TargetMode="External"/><Relationship Id="rId5" Type="http://schemas.openxmlformats.org/officeDocument/2006/relationships/hyperlink" Target="https://cizixs.com/2017/09/11/profiling-golang-program/" TargetMode="External"/><Relationship Id="rId4" Type="http://schemas.openxmlformats.org/officeDocument/2006/relationships/hyperlink" Target="https://blog.wolfogre.com/posts/go-ppof-practice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374650" ty="127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E30E889F-82AD-4468-8FB5-DB6E71953424}"/>
              </a:ext>
            </a:extLst>
          </p:cNvPr>
          <p:cNvCxnSpPr>
            <a:cxnSpLocks/>
          </p:cNvCxnSpPr>
          <p:nvPr/>
        </p:nvCxnSpPr>
        <p:spPr>
          <a:xfrm flipH="1">
            <a:off x="9473456" y="1066691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="" xmlns:a16="http://schemas.microsoft.com/office/drawing/2014/main" id="{2374B8BA-E1A5-4F96-A711-A1301B6872D2}"/>
              </a:ext>
            </a:extLst>
          </p:cNvPr>
          <p:cNvCxnSpPr>
            <a:cxnSpLocks/>
          </p:cNvCxnSpPr>
          <p:nvPr/>
        </p:nvCxnSpPr>
        <p:spPr>
          <a:xfrm flipH="1">
            <a:off x="8632850" y="1261096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="" xmlns:a16="http://schemas.microsoft.com/office/drawing/2014/main" id="{70E81229-FADF-487D-929C-4ED20521D106}"/>
              </a:ext>
            </a:extLst>
          </p:cNvPr>
          <p:cNvCxnSpPr>
            <a:cxnSpLocks/>
          </p:cNvCxnSpPr>
          <p:nvPr/>
        </p:nvCxnSpPr>
        <p:spPr>
          <a:xfrm flipH="1">
            <a:off x="2910545" y="5347172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="" xmlns:a16="http://schemas.microsoft.com/office/drawing/2014/main" id="{50C234BB-6BAA-41DF-A988-4ED207C73FA7}"/>
              </a:ext>
            </a:extLst>
          </p:cNvPr>
          <p:cNvCxnSpPr>
            <a:cxnSpLocks/>
          </p:cNvCxnSpPr>
          <p:nvPr/>
        </p:nvCxnSpPr>
        <p:spPr>
          <a:xfrm flipH="1">
            <a:off x="2069939" y="5541577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="" xmlns:a16="http://schemas.microsoft.com/office/drawing/2014/main" id="{506C9309-DA9A-4E52-B9D6-A88C4EF798D2}"/>
              </a:ext>
            </a:extLst>
          </p:cNvPr>
          <p:cNvSpPr txBox="1"/>
          <p:nvPr/>
        </p:nvSpPr>
        <p:spPr>
          <a:xfrm>
            <a:off x="2921219" y="2861455"/>
            <a:ext cx="81096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err="1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FZHei-B01S" panose="02010601030101010101" pitchFamily="2" charset="-122"/>
              </a:rPr>
              <a:t>Pprof</a:t>
            </a:r>
            <a:r>
              <a:rPr lang="en-US" altLang="zh-CN" sz="4400" b="1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FZHei-B01S" panose="02010601030101010101" pitchFamily="2" charset="-122"/>
              </a:rPr>
              <a:t>-Go</a:t>
            </a:r>
            <a:r>
              <a:rPr lang="zh-CN" altLang="en-US" sz="4400" b="1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FZHei-B01S" panose="02010601030101010101" pitchFamily="2" charset="-122"/>
              </a:rPr>
              <a:t>性能分析利器</a:t>
            </a:r>
            <a:endParaRPr lang="zh-CN" altLang="en-US" sz="44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FZHei-B01S" panose="02010601030101010101" pitchFamily="2" charset="-122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="" xmlns:a16="http://schemas.microsoft.com/office/drawing/2014/main" id="{88E5D509-E508-4364-886D-8C3B6D5CD86A}"/>
              </a:ext>
            </a:extLst>
          </p:cNvPr>
          <p:cNvSpPr/>
          <p:nvPr/>
        </p:nvSpPr>
        <p:spPr>
          <a:xfrm rot="9600000">
            <a:off x="4045782" y="4504896"/>
            <a:ext cx="4101352" cy="774786"/>
          </a:xfrm>
          <a:prstGeom prst="ellipse">
            <a:avLst/>
          </a:prstGeom>
          <a:noFill/>
          <a:ln w="31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23231" y="5933559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鲁天松</a:t>
            </a:r>
            <a:endParaRPr lang="en-US" altLang="zh-CN" dirty="0"/>
          </a:p>
          <a:p>
            <a:r>
              <a:rPr lang="en-US" altLang="zh-CN" dirty="0" smtClean="0"/>
              <a:t>2020.04.23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34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10">
            <a:extLst>
              <a:ext uri="{FF2B5EF4-FFF2-40B4-BE49-F238E27FC236}">
                <a16:creationId xmlns="" xmlns:a16="http://schemas.microsoft.com/office/drawing/2014/main" id="{5ED70592-56C4-4E22-963B-FF2441859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4" y="220664"/>
            <a:ext cx="2881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排查内存占用过高</a:t>
            </a:r>
          </a:p>
        </p:txBody>
      </p:sp>
      <p:sp>
        <p:nvSpPr>
          <p:cNvPr id="30" name="矩形 1">
            <a:extLst>
              <a:ext uri="{FF2B5EF4-FFF2-40B4-BE49-F238E27FC236}">
                <a16:creationId xmlns="" xmlns:a16="http://schemas.microsoft.com/office/drawing/2014/main" id="{90D3F168-822C-45EF-AFC6-8D742C693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4624" y="1068294"/>
            <a:ext cx="7050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/>
              <a:t> go tool </a:t>
            </a:r>
            <a:r>
              <a:rPr lang="en-US" altLang="zh-CN" dirty="0" err="1"/>
              <a:t>pprof</a:t>
            </a:r>
            <a:r>
              <a:rPr lang="en-US" altLang="zh-CN" dirty="0"/>
              <a:t> -http=:8090 http://</a:t>
            </a:r>
            <a:r>
              <a:rPr lang="en-US" altLang="zh-CN" dirty="0" smtClean="0"/>
              <a:t>localhost:6060/debug/pprof/</a:t>
            </a:r>
            <a:r>
              <a:rPr lang="en-US" altLang="zh-CN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342692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10">
            <a:extLst>
              <a:ext uri="{FF2B5EF4-FFF2-40B4-BE49-F238E27FC236}">
                <a16:creationId xmlns="" xmlns:a16="http://schemas.microsoft.com/office/drawing/2014/main" id="{5ED70592-56C4-4E22-963B-FF2441859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4" y="220664"/>
            <a:ext cx="2881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/>
              <a:t>排查频繁内存分配</a:t>
            </a:r>
            <a:endParaRPr lang="zh-CN" altLang="en-US" sz="2400" dirty="0"/>
          </a:p>
        </p:txBody>
      </p:sp>
      <p:sp>
        <p:nvSpPr>
          <p:cNvPr id="30" name="矩形 1">
            <a:extLst>
              <a:ext uri="{FF2B5EF4-FFF2-40B4-BE49-F238E27FC236}">
                <a16:creationId xmlns="" xmlns:a16="http://schemas.microsoft.com/office/drawing/2014/main" id="{90D3F168-822C-45EF-AFC6-8D742C693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4624" y="1068294"/>
            <a:ext cx="7050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/>
              <a:t> go tool </a:t>
            </a:r>
            <a:r>
              <a:rPr lang="en-US" altLang="zh-CN" dirty="0" err="1"/>
              <a:t>pprof</a:t>
            </a:r>
            <a:r>
              <a:rPr lang="en-US" altLang="zh-CN" dirty="0"/>
              <a:t> -http=:8090 http://</a:t>
            </a:r>
            <a:r>
              <a:rPr lang="en-US" altLang="zh-CN" dirty="0" smtClean="0"/>
              <a:t>localhost:6060/debug/pprof/</a:t>
            </a:r>
            <a:r>
              <a:rPr lang="en-US" altLang="zh-CN" dirty="0"/>
              <a:t>allocs</a:t>
            </a:r>
          </a:p>
        </p:txBody>
      </p:sp>
    </p:spTree>
    <p:extLst>
      <p:ext uri="{BB962C8B-B14F-4D97-AF65-F5344CB8AC3E}">
        <p14:creationId xmlns:p14="http://schemas.microsoft.com/office/powerpoint/2010/main" val="317379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10">
            <a:extLst>
              <a:ext uri="{FF2B5EF4-FFF2-40B4-BE49-F238E27FC236}">
                <a16:creationId xmlns="" xmlns:a16="http://schemas.microsoft.com/office/drawing/2014/main" id="{5ED70592-56C4-4E22-963B-FF2441859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4" y="220664"/>
            <a:ext cx="2881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排查协程泄露</a:t>
            </a:r>
          </a:p>
        </p:txBody>
      </p:sp>
      <p:sp>
        <p:nvSpPr>
          <p:cNvPr id="30" name="矩形 1">
            <a:extLst>
              <a:ext uri="{FF2B5EF4-FFF2-40B4-BE49-F238E27FC236}">
                <a16:creationId xmlns="" xmlns:a16="http://schemas.microsoft.com/office/drawing/2014/main" id="{90D3F168-822C-45EF-AFC6-8D742C693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4624" y="1068294"/>
            <a:ext cx="7455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/>
              <a:t> go tool </a:t>
            </a:r>
            <a:r>
              <a:rPr lang="en-US" altLang="zh-CN" dirty="0" err="1"/>
              <a:t>pprof</a:t>
            </a:r>
            <a:r>
              <a:rPr lang="en-US" altLang="zh-CN" dirty="0"/>
              <a:t> -http=:8090 http://</a:t>
            </a:r>
            <a:r>
              <a:rPr lang="en-US" altLang="zh-CN" dirty="0" smtClean="0"/>
              <a:t>localhost:6060/debug/pprof/</a:t>
            </a:r>
            <a:r>
              <a:rPr lang="en-US" altLang="zh-CN" dirty="0"/>
              <a:t>goroutine</a:t>
            </a:r>
          </a:p>
        </p:txBody>
      </p:sp>
    </p:spTree>
    <p:extLst>
      <p:ext uri="{BB962C8B-B14F-4D97-AF65-F5344CB8AC3E}">
        <p14:creationId xmlns:p14="http://schemas.microsoft.com/office/powerpoint/2010/main" val="83133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10">
            <a:extLst>
              <a:ext uri="{FF2B5EF4-FFF2-40B4-BE49-F238E27FC236}">
                <a16:creationId xmlns="" xmlns:a16="http://schemas.microsoft.com/office/drawing/2014/main" id="{5ED70592-56C4-4E22-963B-FF2441859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4" y="220664"/>
            <a:ext cx="2881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排查</a:t>
            </a:r>
            <a:r>
              <a:rPr lang="zh-CN" altLang="en-US" sz="2400" dirty="0" smtClean="0"/>
              <a:t>锁争用</a:t>
            </a:r>
            <a:endParaRPr lang="zh-CN" altLang="en-US" sz="2400" dirty="0"/>
          </a:p>
        </p:txBody>
      </p:sp>
      <p:sp>
        <p:nvSpPr>
          <p:cNvPr id="30" name="矩形 1">
            <a:extLst>
              <a:ext uri="{FF2B5EF4-FFF2-40B4-BE49-F238E27FC236}">
                <a16:creationId xmlns="" xmlns:a16="http://schemas.microsoft.com/office/drawing/2014/main" id="{90D3F168-822C-45EF-AFC6-8D742C693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4624" y="1068294"/>
            <a:ext cx="7050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/>
              <a:t> go tool </a:t>
            </a:r>
            <a:r>
              <a:rPr lang="en-US" altLang="zh-CN" dirty="0" err="1"/>
              <a:t>pprof</a:t>
            </a:r>
            <a:r>
              <a:rPr lang="en-US" altLang="zh-CN" dirty="0"/>
              <a:t> -http=:8090 http://</a:t>
            </a:r>
            <a:r>
              <a:rPr lang="en-US" altLang="zh-CN" dirty="0" smtClean="0"/>
              <a:t>localhost:6060/debug/pprof/</a:t>
            </a:r>
            <a:r>
              <a:rPr lang="en-US" altLang="zh-CN" dirty="0"/>
              <a:t>mutex</a:t>
            </a:r>
          </a:p>
        </p:txBody>
      </p:sp>
    </p:spTree>
    <p:extLst>
      <p:ext uri="{BB962C8B-B14F-4D97-AF65-F5344CB8AC3E}">
        <p14:creationId xmlns:p14="http://schemas.microsoft.com/office/powerpoint/2010/main" val="128660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10">
            <a:extLst>
              <a:ext uri="{FF2B5EF4-FFF2-40B4-BE49-F238E27FC236}">
                <a16:creationId xmlns="" xmlns:a16="http://schemas.microsoft.com/office/drawing/2014/main" id="{5ED70592-56C4-4E22-963B-FF2441859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4" y="220664"/>
            <a:ext cx="2881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排查阻塞操作</a:t>
            </a:r>
          </a:p>
        </p:txBody>
      </p:sp>
      <p:sp>
        <p:nvSpPr>
          <p:cNvPr id="30" name="矩形 1">
            <a:extLst>
              <a:ext uri="{FF2B5EF4-FFF2-40B4-BE49-F238E27FC236}">
                <a16:creationId xmlns="" xmlns:a16="http://schemas.microsoft.com/office/drawing/2014/main" id="{90D3F168-822C-45EF-AFC6-8D742C693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4624" y="1068294"/>
            <a:ext cx="7050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/>
              <a:t> go tool </a:t>
            </a:r>
            <a:r>
              <a:rPr lang="en-US" altLang="zh-CN" dirty="0" err="1"/>
              <a:t>pprof</a:t>
            </a:r>
            <a:r>
              <a:rPr lang="en-US" altLang="zh-CN" dirty="0"/>
              <a:t> -http=:8090 http://</a:t>
            </a:r>
            <a:r>
              <a:rPr lang="en-US" altLang="zh-CN" dirty="0" smtClean="0"/>
              <a:t>localhost:6060/debug/pprof/</a:t>
            </a:r>
            <a:r>
              <a:rPr lang="en-US" altLang="zh-CN" dirty="0"/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154219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2700000">
            <a:off x="2549843" y="2496677"/>
            <a:ext cx="2017032" cy="201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 rot="2700000">
            <a:off x="3234254" y="1296477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 rot="2700000">
            <a:off x="1349643" y="3181089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 rot="2700000">
            <a:off x="1442912" y="4059165"/>
            <a:ext cx="461671" cy="46167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700000">
            <a:off x="2620443" y="1428489"/>
            <a:ext cx="384187" cy="38418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2" name="矩形 21"/>
          <p:cNvSpPr>
            <a:spLocks noChangeAspect="1"/>
          </p:cNvSpPr>
          <p:nvPr/>
        </p:nvSpPr>
        <p:spPr>
          <a:xfrm rot="2700000">
            <a:off x="667061" y="3688141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873088" y="5461532"/>
            <a:ext cx="292365" cy="29236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9793359" y="4386731"/>
            <a:ext cx="467064" cy="46706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10174335" y="4856667"/>
            <a:ext cx="264047" cy="2640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 rot="2700000">
            <a:off x="10647656" y="2519569"/>
            <a:ext cx="351351" cy="35135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49472" y="2548820"/>
            <a:ext cx="2220480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 </a:t>
            </a:r>
            <a:r>
              <a:rPr kumimoji="0" lang="en-US" altLang="zh-CN" sz="1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03</a:t>
            </a:r>
            <a:endParaRPr kumimoji="0" lang="en-US" altLang="zh-CN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984617" y="3089694"/>
            <a:ext cx="6312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部署方案及影响</a:t>
            </a:r>
            <a:endParaRPr kumimoji="1"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645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10">
            <a:extLst>
              <a:ext uri="{FF2B5EF4-FFF2-40B4-BE49-F238E27FC236}">
                <a16:creationId xmlns="" xmlns:a16="http://schemas.microsoft.com/office/drawing/2014/main" id="{5ED70592-56C4-4E22-963B-FF2441859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4" y="220664"/>
            <a:ext cx="33649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/>
              <a:t>对生产环境性能的影响</a:t>
            </a:r>
            <a:endParaRPr lang="zh-CN" altLang="en-US" sz="2400" dirty="0"/>
          </a:p>
        </p:txBody>
      </p:sp>
      <p:sp>
        <p:nvSpPr>
          <p:cNvPr id="30" name="矩形 1">
            <a:extLst>
              <a:ext uri="{FF2B5EF4-FFF2-40B4-BE49-F238E27FC236}">
                <a16:creationId xmlns="" xmlns:a16="http://schemas.microsoft.com/office/drawing/2014/main" id="{90D3F168-822C-45EF-AFC6-8D742C693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459" y="1076632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、开启的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96462" y="165560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、数据采样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861713"/>
              </p:ext>
            </p:extLst>
          </p:nvPr>
        </p:nvGraphicFramePr>
        <p:xfrm>
          <a:off x="534910" y="2344993"/>
          <a:ext cx="11116316" cy="2831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838"/>
                <a:gridCol w="9350478"/>
              </a:tblGrid>
              <a:tr h="44245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采样类型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39820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占用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默认采样</a:t>
                      </a:r>
                      <a:r>
                        <a:rPr lang="en-US" altLang="zh-CN" dirty="0" smtClean="0"/>
                        <a:t>30</a:t>
                      </a:r>
                      <a:r>
                        <a:rPr lang="zh-CN" altLang="en-US" dirty="0" smtClean="0"/>
                        <a:t>秒，频率为</a:t>
                      </a:r>
                      <a:r>
                        <a:rPr lang="en-US" altLang="zh-CN" dirty="0" smtClean="0"/>
                        <a:t>100hz</a:t>
                      </a:r>
                      <a:r>
                        <a:rPr lang="zh-CN" altLang="en-US" dirty="0" smtClean="0"/>
                        <a:t>，只有请求时才会采样</a:t>
                      </a:r>
                    </a:p>
                  </a:txBody>
                  <a:tcPr/>
                </a:tc>
              </a:tr>
              <a:tr h="39820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内存占用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直接读当前运行数据，不会采样</a:t>
                      </a:r>
                    </a:p>
                  </a:txBody>
                  <a:tcPr/>
                </a:tc>
              </a:tr>
              <a:tr h="39820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内存分配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直接读当前运行数据，不会采样</a:t>
                      </a:r>
                    </a:p>
                  </a:txBody>
                  <a:tcPr/>
                </a:tc>
              </a:tr>
              <a:tr h="39820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协程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直接读当前运行数据，不会采样</a:t>
                      </a:r>
                    </a:p>
                  </a:txBody>
                  <a:tcPr/>
                </a:tc>
              </a:tr>
              <a:tr h="39820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锁争用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直接读当前运行数据，不会采样</a:t>
                      </a:r>
                    </a:p>
                  </a:txBody>
                  <a:tcPr/>
                </a:tc>
              </a:tr>
              <a:tr h="39820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阻塞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直接读当前运行数据，不会采样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77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10">
            <a:extLst>
              <a:ext uri="{FF2B5EF4-FFF2-40B4-BE49-F238E27FC236}">
                <a16:creationId xmlns="" xmlns:a16="http://schemas.microsoft.com/office/drawing/2014/main" id="{5ED70592-56C4-4E22-963B-FF2441859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4" y="220664"/>
            <a:ext cx="33649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/>
              <a:t>部署建议</a:t>
            </a:r>
            <a:endParaRPr lang="zh-CN" altLang="en-US" sz="2400" dirty="0"/>
          </a:p>
        </p:txBody>
      </p:sp>
      <p:sp>
        <p:nvSpPr>
          <p:cNvPr id="30" name="矩形 1">
            <a:extLst>
              <a:ext uri="{FF2B5EF4-FFF2-40B4-BE49-F238E27FC236}">
                <a16:creationId xmlns="" xmlns:a16="http://schemas.microsoft.com/office/drawing/2014/main" id="{90D3F168-822C-45EF-AFC6-8D742C693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1445" y="1135626"/>
            <a:ext cx="5153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、端口不要使用默认的</a:t>
            </a:r>
            <a:r>
              <a:rPr lang="en-US" altLang="zh-CN" dirty="0" smtClean="0"/>
              <a:t>6060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、设置采样间隔，自动采样上传，并按时间归档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410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10">
            <a:extLst>
              <a:ext uri="{FF2B5EF4-FFF2-40B4-BE49-F238E27FC236}">
                <a16:creationId xmlns="" xmlns:a16="http://schemas.microsoft.com/office/drawing/2014/main" id="{5ED70592-56C4-4E22-963B-FF2441859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4" y="220664"/>
            <a:ext cx="33649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/>
              <a:t>参考文档</a:t>
            </a:r>
            <a:endParaRPr lang="zh-CN" altLang="en-US" sz="2400" dirty="0"/>
          </a:p>
        </p:txBody>
      </p:sp>
      <p:sp>
        <p:nvSpPr>
          <p:cNvPr id="30" name="矩形 1">
            <a:extLst>
              <a:ext uri="{FF2B5EF4-FFF2-40B4-BE49-F238E27FC236}">
                <a16:creationId xmlns="" xmlns:a16="http://schemas.microsoft.com/office/drawing/2014/main" id="{90D3F168-822C-45EF-AFC6-8D742C693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1445" y="1135626"/>
            <a:ext cx="6276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segmentfault.com/a/1190000016412013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>
                <a:hlinkClick r:id="rId4"/>
              </a:rPr>
              <a:t>https://blog.wolfogre.com/posts/go-ppof-practice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>
                <a:hlinkClick r:id="rId5"/>
              </a:rPr>
              <a:t>https://cizixs.com/2017/09/11/profiling-golang-program</a:t>
            </a:r>
            <a:r>
              <a:rPr lang="en-US" altLang="zh-CN" dirty="0" smtClean="0">
                <a:hlinkClick r:id="rId5"/>
              </a:rPr>
              <a:t>/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>
                <a:hlinkClick r:id="rId6"/>
              </a:rPr>
              <a:t>https://golang.org/pkg/net/http/pprof/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769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E30E889F-82AD-4468-8FB5-DB6E71953424}"/>
              </a:ext>
            </a:extLst>
          </p:cNvPr>
          <p:cNvCxnSpPr>
            <a:cxnSpLocks/>
          </p:cNvCxnSpPr>
          <p:nvPr/>
        </p:nvCxnSpPr>
        <p:spPr>
          <a:xfrm flipH="1">
            <a:off x="9473456" y="1066691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="" xmlns:a16="http://schemas.microsoft.com/office/drawing/2014/main" id="{2374B8BA-E1A5-4F96-A711-A1301B6872D2}"/>
              </a:ext>
            </a:extLst>
          </p:cNvPr>
          <p:cNvCxnSpPr>
            <a:cxnSpLocks/>
          </p:cNvCxnSpPr>
          <p:nvPr/>
        </p:nvCxnSpPr>
        <p:spPr>
          <a:xfrm flipH="1">
            <a:off x="8632850" y="1261096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="" xmlns:a16="http://schemas.microsoft.com/office/drawing/2014/main" id="{70E81229-FADF-487D-929C-4ED20521D106}"/>
              </a:ext>
            </a:extLst>
          </p:cNvPr>
          <p:cNvCxnSpPr>
            <a:cxnSpLocks/>
          </p:cNvCxnSpPr>
          <p:nvPr/>
        </p:nvCxnSpPr>
        <p:spPr>
          <a:xfrm flipH="1">
            <a:off x="2910545" y="5347172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="" xmlns:a16="http://schemas.microsoft.com/office/drawing/2014/main" id="{50C234BB-6BAA-41DF-A988-4ED207C73FA7}"/>
              </a:ext>
            </a:extLst>
          </p:cNvPr>
          <p:cNvCxnSpPr>
            <a:cxnSpLocks/>
          </p:cNvCxnSpPr>
          <p:nvPr/>
        </p:nvCxnSpPr>
        <p:spPr>
          <a:xfrm flipH="1">
            <a:off x="2069939" y="5541577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="" xmlns:a16="http://schemas.microsoft.com/office/drawing/2014/main" id="{506C9309-DA9A-4E52-B9D6-A88C4EF798D2}"/>
              </a:ext>
            </a:extLst>
          </p:cNvPr>
          <p:cNvSpPr txBox="1"/>
          <p:nvPr/>
        </p:nvSpPr>
        <p:spPr>
          <a:xfrm>
            <a:off x="2921219" y="2861455"/>
            <a:ext cx="63495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FZHei-B01S" panose="02010601030101010101" pitchFamily="2" charset="-122"/>
              </a:rPr>
              <a:t>非常感谢您的观看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="" xmlns:a16="http://schemas.microsoft.com/office/drawing/2014/main" id="{88E5D509-E508-4364-886D-8C3B6D5CD86A}"/>
              </a:ext>
            </a:extLst>
          </p:cNvPr>
          <p:cNvSpPr/>
          <p:nvPr/>
        </p:nvSpPr>
        <p:spPr>
          <a:xfrm rot="9600000">
            <a:off x="4045782" y="4504896"/>
            <a:ext cx="4101352" cy="774786"/>
          </a:xfrm>
          <a:prstGeom prst="ellipse">
            <a:avLst/>
          </a:prstGeom>
          <a:noFill/>
          <a:ln w="31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645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317C4C34-FF54-4740-BD9D-EA91850DE209}"/>
              </a:ext>
            </a:extLst>
          </p:cNvPr>
          <p:cNvGrpSpPr/>
          <p:nvPr/>
        </p:nvGrpSpPr>
        <p:grpSpPr>
          <a:xfrm>
            <a:off x="5862865" y="1572420"/>
            <a:ext cx="3390899" cy="827881"/>
            <a:chOff x="6591300" y="1650829"/>
            <a:chExt cx="3390899" cy="827881"/>
          </a:xfrm>
        </p:grpSpPr>
        <p:sp>
          <p:nvSpPr>
            <p:cNvPr id="3" name="菱形 2">
              <a:extLst>
                <a:ext uri="{FF2B5EF4-FFF2-40B4-BE49-F238E27FC236}">
                  <a16:creationId xmlns="" xmlns:a16="http://schemas.microsoft.com/office/drawing/2014/main" id="{CC2AC891-CF77-4576-BF9E-58002D224353}"/>
                </a:ext>
              </a:extLst>
            </p:cNvPr>
            <p:cNvSpPr/>
            <p:nvPr/>
          </p:nvSpPr>
          <p:spPr>
            <a:xfrm>
              <a:off x="6591300" y="1650829"/>
              <a:ext cx="827881" cy="827881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1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B1F89E15-D6BD-4440-A3F2-45089C2149F9}"/>
                </a:ext>
              </a:extLst>
            </p:cNvPr>
            <p:cNvSpPr txBox="1"/>
            <p:nvPr/>
          </p:nvSpPr>
          <p:spPr>
            <a:xfrm>
              <a:off x="7590630" y="1803159"/>
              <a:ext cx="23915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kumimoji="1" lang="en-US" altLang="zh-CN" sz="28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rPr>
                <a:t>Pprof</a:t>
              </a:r>
              <a:r>
                <a:rPr kumimoji="1" lang="zh-CN" altLang="en-US" sz="2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rPr>
                <a:t>简介</a:t>
              </a:r>
              <a:endParaRPr kumimoji="1"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6BEAEF6F-C199-47E1-AC71-0269503F78E7}"/>
              </a:ext>
            </a:extLst>
          </p:cNvPr>
          <p:cNvGrpSpPr/>
          <p:nvPr/>
        </p:nvGrpSpPr>
        <p:grpSpPr>
          <a:xfrm>
            <a:off x="5862865" y="2721904"/>
            <a:ext cx="3738335" cy="827881"/>
            <a:chOff x="6591300" y="1650829"/>
            <a:chExt cx="3738335" cy="827881"/>
          </a:xfrm>
        </p:grpSpPr>
        <p:sp>
          <p:nvSpPr>
            <p:cNvPr id="8" name="菱形 7">
              <a:extLst>
                <a:ext uri="{FF2B5EF4-FFF2-40B4-BE49-F238E27FC236}">
                  <a16:creationId xmlns="" xmlns:a16="http://schemas.microsoft.com/office/drawing/2014/main" id="{AC367E3A-FFFE-4749-8D19-2317BC1ED9EC}"/>
                </a:ext>
              </a:extLst>
            </p:cNvPr>
            <p:cNvSpPr/>
            <p:nvPr/>
          </p:nvSpPr>
          <p:spPr>
            <a:xfrm>
              <a:off x="6591300" y="1650829"/>
              <a:ext cx="827881" cy="82788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2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089BC19E-9D4F-47F7-AF11-ECFF4391272C}"/>
                </a:ext>
              </a:extLst>
            </p:cNvPr>
            <p:cNvSpPr txBox="1"/>
            <p:nvPr/>
          </p:nvSpPr>
          <p:spPr>
            <a:xfrm>
              <a:off x="7590629" y="1804679"/>
              <a:ext cx="27390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kumimoji="1" lang="en-US" altLang="zh-CN" sz="28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rPr>
                <a:t>Pprof</a:t>
              </a:r>
              <a:r>
                <a:rPr kumimoji="1" lang="zh-CN" altLang="en-US" sz="2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rPr>
                <a:t>实践</a:t>
              </a:r>
              <a:endParaRPr kumimoji="1"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32C97C78-00E7-4B8A-8D49-F746877AC85F}"/>
              </a:ext>
            </a:extLst>
          </p:cNvPr>
          <p:cNvGrpSpPr/>
          <p:nvPr/>
        </p:nvGrpSpPr>
        <p:grpSpPr>
          <a:xfrm>
            <a:off x="5862865" y="3871389"/>
            <a:ext cx="5209688" cy="827881"/>
            <a:chOff x="6591300" y="1650829"/>
            <a:chExt cx="5209688" cy="827881"/>
          </a:xfrm>
        </p:grpSpPr>
        <p:sp>
          <p:nvSpPr>
            <p:cNvPr id="13" name="菱形 12">
              <a:extLst>
                <a:ext uri="{FF2B5EF4-FFF2-40B4-BE49-F238E27FC236}">
                  <a16:creationId xmlns="" xmlns:a16="http://schemas.microsoft.com/office/drawing/2014/main" id="{1A52B230-FF25-4022-BDC9-B684375010EE}"/>
                </a:ext>
              </a:extLst>
            </p:cNvPr>
            <p:cNvSpPr/>
            <p:nvPr/>
          </p:nvSpPr>
          <p:spPr>
            <a:xfrm>
              <a:off x="6591300" y="1650829"/>
              <a:ext cx="827881" cy="827881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3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6F989260-5F95-461C-9197-EF6E9266C468}"/>
                </a:ext>
              </a:extLst>
            </p:cNvPr>
            <p:cNvSpPr txBox="1"/>
            <p:nvPr/>
          </p:nvSpPr>
          <p:spPr>
            <a:xfrm>
              <a:off x="7590629" y="1803159"/>
              <a:ext cx="42103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dirty="0"/>
                <a:t>部署</a:t>
              </a:r>
              <a:r>
                <a:rPr lang="zh-CN" altLang="en-US" sz="2800" dirty="0" smtClean="0"/>
                <a:t>方案及影响</a:t>
              </a:r>
              <a:endParaRPr kumimoji="1"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9D505EE5-A18F-4FD7-A812-A17426DB2DA8}"/>
              </a:ext>
            </a:extLst>
          </p:cNvPr>
          <p:cNvSpPr txBox="1"/>
          <p:nvPr/>
        </p:nvSpPr>
        <p:spPr>
          <a:xfrm>
            <a:off x="1514703" y="1501634"/>
            <a:ext cx="3356061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377">
              <a:defRPr/>
            </a:pPr>
            <a:r>
              <a:rPr lang="en-US" altLang="zh-CN" sz="4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CONTENTS</a:t>
            </a:r>
            <a:endParaRPr lang="zh-CN" altLang="en-US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70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2700000">
            <a:off x="2549843" y="2496677"/>
            <a:ext cx="2017032" cy="201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 rot="2700000">
            <a:off x="3234254" y="1296477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 rot="2700000">
            <a:off x="1349643" y="3181089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 rot="2700000">
            <a:off x="1442912" y="4059165"/>
            <a:ext cx="461671" cy="46167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700000">
            <a:off x="2620443" y="1428489"/>
            <a:ext cx="384187" cy="38418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2" name="矩形 21"/>
          <p:cNvSpPr>
            <a:spLocks noChangeAspect="1"/>
          </p:cNvSpPr>
          <p:nvPr/>
        </p:nvSpPr>
        <p:spPr>
          <a:xfrm rot="2700000">
            <a:off x="667061" y="3688141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873088" y="5461532"/>
            <a:ext cx="292365" cy="29236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9793359" y="4386731"/>
            <a:ext cx="467064" cy="46706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10174335" y="4856667"/>
            <a:ext cx="264047" cy="2640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 rot="2700000">
            <a:off x="10647656" y="2519569"/>
            <a:ext cx="351351" cy="35135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49472" y="2548820"/>
            <a:ext cx="2220481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 </a:t>
            </a:r>
            <a:r>
              <a:rPr kumimoji="0" lang="en-US" altLang="zh-CN" sz="1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01</a:t>
            </a:r>
            <a:endParaRPr kumimoji="0" lang="en-US" altLang="zh-CN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74993" y="3088951"/>
            <a:ext cx="458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PProf</a:t>
            </a:r>
            <a:r>
              <a:rPr kumimoji="1" lang="zh-CN" alt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简介</a:t>
            </a:r>
            <a:endParaRPr kumimoji="1"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56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10">
            <a:extLst>
              <a:ext uri="{FF2B5EF4-FFF2-40B4-BE49-F238E27FC236}">
                <a16:creationId xmlns="" xmlns:a16="http://schemas.microsoft.com/office/drawing/2014/main" id="{20AC68DF-2C0D-415C-9DE3-387A2EFBA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4"/>
            <a:ext cx="32956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什么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pp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rof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2" name="矩形 1">
            <a:extLst>
              <a:ext uri="{FF2B5EF4-FFF2-40B4-BE49-F238E27FC236}">
                <a16:creationId xmlns="" xmlns:a16="http://schemas.microsoft.com/office/drawing/2014/main" id="{40280004-6E01-4AC0-9C8F-E75BAB53E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7372" y="1161734"/>
            <a:ext cx="4820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pprof</a:t>
            </a:r>
            <a:r>
              <a:rPr lang="en-US" altLang="zh-CN" sz="2400" dirty="0"/>
              <a:t> </a:t>
            </a:r>
            <a:r>
              <a:rPr lang="zh-CN" altLang="en-US" sz="2400" dirty="0"/>
              <a:t>是</a:t>
            </a:r>
            <a:r>
              <a:rPr lang="zh-CN" altLang="en-US" sz="2400" dirty="0" smtClean="0"/>
              <a:t>用于</a:t>
            </a:r>
            <a:r>
              <a:rPr lang="en-US" altLang="zh-CN" sz="2400" dirty="0" smtClean="0"/>
              <a:t>GO</a:t>
            </a:r>
            <a:r>
              <a:rPr lang="zh-CN" altLang="en-US" sz="2400" dirty="0" smtClean="0"/>
              <a:t>程序性能分析工具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377371" y="4322373"/>
            <a:ext cx="469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、数据可视化，支持普通图表、火焰图等。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377372" y="2067092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优点：</a:t>
            </a:r>
          </a:p>
        </p:txBody>
      </p:sp>
      <p:sp>
        <p:nvSpPr>
          <p:cNvPr id="4" name="矩形 3"/>
          <p:cNvSpPr/>
          <p:nvPr/>
        </p:nvSpPr>
        <p:spPr>
          <a:xfrm>
            <a:off x="377371" y="2566519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、官方</a:t>
            </a:r>
            <a:r>
              <a:rPr lang="zh-CN" altLang="en-US" dirty="0" smtClean="0"/>
              <a:t>的。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7371" y="2973911"/>
            <a:ext cx="2614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、支持多种使用</a:t>
            </a:r>
            <a:r>
              <a:rPr lang="zh-CN" altLang="en-US" dirty="0" smtClean="0"/>
              <a:t>模式。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377371" y="3381303"/>
            <a:ext cx="10241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、可以采集一般程序的运行数据进行分析，也可以采集常驻程序的运行时数据进行分析。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77371" y="3853724"/>
            <a:ext cx="963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、多维度分析，支持分析</a:t>
            </a:r>
            <a:r>
              <a:rPr lang="en-US" altLang="zh-CN" dirty="0"/>
              <a:t>CPU</a:t>
            </a:r>
            <a:r>
              <a:rPr lang="zh-CN" altLang="en-US" dirty="0"/>
              <a:t>占用、内存占用、内存分配、协程、阻塞等</a:t>
            </a:r>
            <a:r>
              <a:rPr lang="zh-CN" altLang="en-US" dirty="0" smtClean="0"/>
              <a:t>信息。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76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2" grpId="0"/>
      <p:bldP spid="4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10">
            <a:extLst>
              <a:ext uri="{FF2B5EF4-FFF2-40B4-BE49-F238E27FC236}">
                <a16:creationId xmlns="" xmlns:a16="http://schemas.microsoft.com/office/drawing/2014/main" id="{20AC68DF-2C0D-415C-9DE3-387A2EFBA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4"/>
            <a:ext cx="32956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什么情况下会用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pprof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2" name="矩形 1">
            <a:extLst>
              <a:ext uri="{FF2B5EF4-FFF2-40B4-BE49-F238E27FC236}">
                <a16:creationId xmlns="" xmlns:a16="http://schemas.microsoft.com/office/drawing/2014/main" id="{40280004-6E01-4AC0-9C8F-E75BAB53E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0966" y="1773266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2</a:t>
            </a:r>
            <a:r>
              <a:rPr lang="zh-CN" altLang="en-US" sz="2000" dirty="0" smtClean="0"/>
              <a:t>、资源占用异常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440965" y="1122221"/>
            <a:ext cx="2371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 smtClean="0"/>
              <a:t>、复杂的大型项目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422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10">
            <a:extLst>
              <a:ext uri="{FF2B5EF4-FFF2-40B4-BE49-F238E27FC236}">
                <a16:creationId xmlns="" xmlns:a16="http://schemas.microsoft.com/office/drawing/2014/main" id="{20AC68DF-2C0D-415C-9DE3-387A2EFBA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4"/>
            <a:ext cx="32956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怎么使用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pprof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2" name="矩形 1">
            <a:extLst>
              <a:ext uri="{FF2B5EF4-FFF2-40B4-BE49-F238E27FC236}">
                <a16:creationId xmlns="" xmlns:a16="http://schemas.microsoft.com/office/drawing/2014/main" id="{40280004-6E01-4AC0-9C8F-E75BAB53E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4625" y="1677495"/>
            <a:ext cx="90431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212529"/>
                </a:solidFill>
              </a:rPr>
              <a:t>2</a:t>
            </a:r>
            <a:r>
              <a:rPr lang="zh-CN" altLang="en-US" sz="2000" dirty="0">
                <a:solidFill>
                  <a:srgbClr val="212529"/>
                </a:solidFill>
              </a:rPr>
              <a:t>、</a:t>
            </a:r>
            <a:r>
              <a:rPr lang="en-US" altLang="zh-CN" sz="2000" dirty="0" smtClean="0">
                <a:solidFill>
                  <a:srgbClr val="212529"/>
                </a:solidFill>
              </a:rPr>
              <a:t>net/http/</a:t>
            </a:r>
            <a:r>
              <a:rPr lang="en-US" altLang="zh-CN" sz="2000" dirty="0" err="1" smtClean="0">
                <a:solidFill>
                  <a:srgbClr val="212529"/>
                </a:solidFill>
              </a:rPr>
              <a:t>pprof</a:t>
            </a:r>
            <a:r>
              <a:rPr lang="zh-CN" altLang="en-US" sz="2000" dirty="0">
                <a:solidFill>
                  <a:srgbClr val="212529"/>
                </a:solidFill>
              </a:rPr>
              <a:t>：</a:t>
            </a:r>
            <a:r>
              <a:rPr lang="zh-CN" altLang="en-US" sz="2000" dirty="0" smtClean="0">
                <a:solidFill>
                  <a:srgbClr val="212529"/>
                </a:solidFill>
              </a:rPr>
              <a:t>采集常驻程序的运行数据</a:t>
            </a:r>
            <a:r>
              <a:rPr lang="zh-CN" altLang="en-US" sz="2000" dirty="0">
                <a:solidFill>
                  <a:srgbClr val="212529"/>
                </a:solidFill>
              </a:rPr>
              <a:t>进行</a:t>
            </a:r>
            <a:r>
              <a:rPr lang="zh-CN" altLang="en-US" sz="2000" dirty="0" smtClean="0">
                <a:solidFill>
                  <a:srgbClr val="212529"/>
                </a:solidFill>
              </a:rPr>
              <a:t>分析，以</a:t>
            </a:r>
            <a:r>
              <a:rPr lang="en-US" altLang="zh-CN" sz="2000" dirty="0" smtClean="0">
                <a:solidFill>
                  <a:srgbClr val="212529"/>
                </a:solidFill>
              </a:rPr>
              <a:t>http</a:t>
            </a:r>
            <a:r>
              <a:rPr lang="zh-CN" altLang="en-US" sz="2000" dirty="0" smtClean="0">
                <a:solidFill>
                  <a:srgbClr val="212529"/>
                </a:solidFill>
              </a:rPr>
              <a:t>接口提供服务</a:t>
            </a:r>
            <a:endParaRPr lang="zh-CN" altLang="en-US" sz="2000" b="0" i="0" dirty="0">
              <a:solidFill>
                <a:srgbClr val="212529"/>
              </a:soli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4625" y="1195301"/>
            <a:ext cx="5631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12529"/>
                </a:solidFill>
              </a:rPr>
              <a:t>1</a:t>
            </a:r>
            <a:r>
              <a:rPr lang="zh-CN" altLang="en-US" dirty="0">
                <a:solidFill>
                  <a:srgbClr val="212529"/>
                </a:solidFill>
              </a:rPr>
              <a:t>、</a:t>
            </a:r>
            <a:r>
              <a:rPr lang="en-US" altLang="zh-CN" dirty="0">
                <a:solidFill>
                  <a:srgbClr val="212529"/>
                </a:solidFill>
              </a:rPr>
              <a:t>runtime/</a:t>
            </a:r>
            <a:r>
              <a:rPr lang="en-US" altLang="zh-CN" dirty="0" err="1">
                <a:solidFill>
                  <a:srgbClr val="212529"/>
                </a:solidFill>
              </a:rPr>
              <a:t>pprof</a:t>
            </a:r>
            <a:r>
              <a:rPr lang="zh-CN" altLang="en-US" dirty="0">
                <a:solidFill>
                  <a:srgbClr val="212529"/>
                </a:solidFill>
              </a:rPr>
              <a:t>：采集一般程序的运行数据进行分析</a:t>
            </a:r>
          </a:p>
        </p:txBody>
      </p:sp>
    </p:spTree>
    <p:extLst>
      <p:ext uri="{BB962C8B-B14F-4D97-AF65-F5344CB8AC3E}">
        <p14:creationId xmlns:p14="http://schemas.microsoft.com/office/powerpoint/2010/main" val="223050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10">
            <a:extLst>
              <a:ext uri="{FF2B5EF4-FFF2-40B4-BE49-F238E27FC236}">
                <a16:creationId xmlns="" xmlns:a16="http://schemas.microsoft.com/office/drawing/2014/main" id="{5ED70592-56C4-4E22-963B-FF2441859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264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可采样分析的数据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0" name="矩形 1">
            <a:extLst>
              <a:ext uri="{FF2B5EF4-FFF2-40B4-BE49-F238E27FC236}">
                <a16:creationId xmlns="" xmlns:a16="http://schemas.microsoft.com/office/drawing/2014/main" id="{90D3F168-822C-45EF-AFC6-8D742C693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37" y="1085850"/>
            <a:ext cx="38957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6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2700000">
            <a:off x="2549843" y="2496677"/>
            <a:ext cx="2017032" cy="201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 rot="2700000">
            <a:off x="3234254" y="1296477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 rot="2700000">
            <a:off x="1349643" y="3181089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 rot="2700000">
            <a:off x="1442912" y="4059165"/>
            <a:ext cx="461671" cy="46167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700000">
            <a:off x="2620443" y="1428489"/>
            <a:ext cx="384187" cy="38418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2" name="矩形 21"/>
          <p:cNvSpPr>
            <a:spLocks noChangeAspect="1"/>
          </p:cNvSpPr>
          <p:nvPr/>
        </p:nvSpPr>
        <p:spPr>
          <a:xfrm rot="2700000">
            <a:off x="667061" y="3688141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873088" y="5461532"/>
            <a:ext cx="292365" cy="29236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9793359" y="4386731"/>
            <a:ext cx="467064" cy="46706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10174335" y="4856667"/>
            <a:ext cx="264047" cy="2640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 rot="2700000">
            <a:off x="10647656" y="2519569"/>
            <a:ext cx="351351" cy="35135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49472" y="2548820"/>
            <a:ext cx="2220481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 </a:t>
            </a:r>
            <a:r>
              <a:rPr kumimoji="0" lang="en-US" altLang="zh-CN" sz="1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02</a:t>
            </a:r>
            <a:endParaRPr kumimoji="0" lang="en-US" altLang="zh-CN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74993" y="3088951"/>
            <a:ext cx="458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Pprof</a:t>
            </a:r>
            <a:r>
              <a:rPr kumimoji="1"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实践</a:t>
            </a:r>
          </a:p>
        </p:txBody>
      </p:sp>
    </p:spTree>
    <p:extLst>
      <p:ext uri="{BB962C8B-B14F-4D97-AF65-F5344CB8AC3E}">
        <p14:creationId xmlns:p14="http://schemas.microsoft.com/office/powerpoint/2010/main" val="179803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10">
            <a:extLst>
              <a:ext uri="{FF2B5EF4-FFF2-40B4-BE49-F238E27FC236}">
                <a16:creationId xmlns="" xmlns:a16="http://schemas.microsoft.com/office/drawing/2014/main" id="{5ED70592-56C4-4E22-963B-FF2441859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4" y="220664"/>
            <a:ext cx="2881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排查 </a:t>
            </a:r>
            <a:r>
              <a:rPr lang="en-US" altLang="zh-CN" sz="2400" dirty="0"/>
              <a:t>CPU </a:t>
            </a:r>
            <a:r>
              <a:rPr lang="zh-CN" altLang="en-US" sz="2400" dirty="0" smtClean="0"/>
              <a:t>占用情况</a:t>
            </a:r>
            <a:endParaRPr lang="zh-CN" altLang="en-US" sz="2400" dirty="0"/>
          </a:p>
        </p:txBody>
      </p:sp>
      <p:sp>
        <p:nvSpPr>
          <p:cNvPr id="30" name="矩形 1">
            <a:extLst>
              <a:ext uri="{FF2B5EF4-FFF2-40B4-BE49-F238E27FC236}">
                <a16:creationId xmlns="" xmlns:a16="http://schemas.microsoft.com/office/drawing/2014/main" id="{90D3F168-822C-45EF-AFC6-8D742C693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2495" y="1188187"/>
            <a:ext cx="5710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/>
              <a:t>go tool </a:t>
            </a:r>
            <a:r>
              <a:rPr lang="en-US" altLang="zh-CN" dirty="0" err="1"/>
              <a:t>pprof</a:t>
            </a:r>
            <a:r>
              <a:rPr lang="en-US" altLang="zh-CN" dirty="0"/>
              <a:t> http://localhost:6060/debug/pprof/profile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2495" y="3513761"/>
            <a:ext cx="83300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flat: </a:t>
            </a:r>
            <a:r>
              <a:rPr lang="zh-CN" altLang="en-US" dirty="0"/>
              <a:t>本函数</a:t>
            </a:r>
            <a:r>
              <a:rPr lang="zh-CN" altLang="en-US" dirty="0" smtClean="0"/>
              <a:t>占用的量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flat%: </a:t>
            </a:r>
            <a:r>
              <a:rPr lang="zh-CN" altLang="en-US" dirty="0"/>
              <a:t>本</a:t>
            </a:r>
            <a:r>
              <a:rPr lang="zh-CN" altLang="en-US" dirty="0" smtClean="0"/>
              <a:t>函数占用量占使用中总量</a:t>
            </a:r>
            <a:r>
              <a:rPr lang="zh-CN" altLang="en-US" dirty="0"/>
              <a:t>的百分比。</a:t>
            </a:r>
          </a:p>
          <a:p>
            <a:r>
              <a:rPr lang="en-US" altLang="zh-CN" dirty="0"/>
              <a:t>sum%: </a:t>
            </a:r>
            <a:r>
              <a:rPr lang="zh-CN" altLang="en-US" dirty="0"/>
              <a:t>前面每一行</a:t>
            </a:r>
            <a:r>
              <a:rPr lang="en-US" altLang="zh-CN" dirty="0" smtClean="0"/>
              <a:t>flat%</a:t>
            </a:r>
            <a:r>
              <a:rPr lang="zh-CN" altLang="en-US" dirty="0" smtClean="0"/>
              <a:t>的和。</a:t>
            </a:r>
            <a:endParaRPr lang="zh-CN" altLang="en-US" dirty="0"/>
          </a:p>
          <a:p>
            <a:r>
              <a:rPr lang="en-US" altLang="zh-CN" dirty="0"/>
              <a:t>cum: </a:t>
            </a:r>
            <a:r>
              <a:rPr lang="zh-CN" altLang="en-US" dirty="0"/>
              <a:t>是累计量</a:t>
            </a:r>
            <a:r>
              <a:rPr lang="zh-CN" altLang="en-US" dirty="0" smtClean="0"/>
              <a:t>，</a:t>
            </a:r>
            <a:r>
              <a:rPr lang="zh-CN" altLang="en-US" dirty="0"/>
              <a:t>前函数加上它之上的调用运行总耗时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/>
              <a:t>cum%: </a:t>
            </a:r>
            <a:r>
              <a:rPr lang="zh-CN" altLang="en-US" dirty="0"/>
              <a:t>是累计量占总量的百分比。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12495" y="2073975"/>
            <a:ext cx="3986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op</a:t>
            </a:r>
            <a:r>
              <a:rPr lang="zh-CN" altLang="en-US" dirty="0" smtClean="0"/>
              <a:t>：输出占用</a:t>
            </a:r>
            <a:r>
              <a:rPr lang="zh-CN" altLang="en-US" dirty="0"/>
              <a:t>较高</a:t>
            </a:r>
            <a:r>
              <a:rPr lang="zh-CN" altLang="en-US" dirty="0" smtClean="0"/>
              <a:t>的函数调用，倒序</a:t>
            </a:r>
            <a:endParaRPr lang="en-US" altLang="zh-CN" dirty="0" smtClean="0"/>
          </a:p>
          <a:p>
            <a:r>
              <a:rPr lang="en-US" altLang="zh-CN" dirty="0"/>
              <a:t>l</a:t>
            </a:r>
            <a:r>
              <a:rPr lang="en-US" altLang="zh-CN" dirty="0" smtClean="0"/>
              <a:t>ist</a:t>
            </a:r>
            <a:r>
              <a:rPr lang="zh-CN" altLang="en-US" dirty="0" smtClean="0"/>
              <a:t>：查看某个函数的代码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/>
              <a:t>：通过</a:t>
            </a:r>
            <a:r>
              <a:rPr lang="en-US" altLang="zh-CN" dirty="0"/>
              <a:t>web</a:t>
            </a:r>
            <a:r>
              <a:rPr lang="zh-CN" altLang="en-US" dirty="0"/>
              <a:t>浏览器可视化图形</a:t>
            </a:r>
          </a:p>
        </p:txBody>
      </p:sp>
    </p:spTree>
    <p:extLst>
      <p:ext uri="{BB962C8B-B14F-4D97-AF65-F5344CB8AC3E}">
        <p14:creationId xmlns:p14="http://schemas.microsoft.com/office/powerpoint/2010/main" val="20201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5-1228-40"/>
</p:tagLst>
</file>

<file path=ppt/theme/theme1.xml><?xml version="1.0" encoding="utf-8"?>
<a:theme xmlns:a="http://schemas.openxmlformats.org/drawingml/2006/main" name="AAAAAAAAAAAAAAAAAAA">
  <a:themeElements>
    <a:clrScheme name="自定义 119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5959"/>
      </a:accent1>
      <a:accent2>
        <a:srgbClr val="3F3F3F"/>
      </a:accent2>
      <a:accent3>
        <a:srgbClr val="595959"/>
      </a:accent3>
      <a:accent4>
        <a:srgbClr val="3F3F3F"/>
      </a:accent4>
      <a:accent5>
        <a:srgbClr val="595959"/>
      </a:accent5>
      <a:accent6>
        <a:srgbClr val="3F3F3F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4186</TotalTime>
  <Words>923</Words>
  <Application>Microsoft Office PowerPoint</Application>
  <PresentationFormat>宽屏</PresentationFormat>
  <Paragraphs>145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FZHei-B01S</vt:lpstr>
      <vt:lpstr>等线</vt:lpstr>
      <vt:lpstr>等线 Light</vt:lpstr>
      <vt:lpstr>宋体</vt:lpstr>
      <vt:lpstr>微软雅黑</vt:lpstr>
      <vt:lpstr>Arial</vt:lpstr>
      <vt:lpstr>Calibri</vt:lpstr>
      <vt:lpstr>Segoe UI</vt:lpstr>
      <vt:lpstr>AAAAAAAAAAAAAAAAAAA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5-1228-40</dc:title>
  <dc:creator>Administrator</dc:creator>
  <cp:lastModifiedBy>lu tiansong</cp:lastModifiedBy>
  <cp:revision>153</cp:revision>
  <dcterms:created xsi:type="dcterms:W3CDTF">2018-04-25T02:39:48Z</dcterms:created>
  <dcterms:modified xsi:type="dcterms:W3CDTF">2020-04-28T08:05:19Z</dcterms:modified>
</cp:coreProperties>
</file>