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11" r:id="rId4"/>
    <p:sldId id="314" r:id="rId5"/>
    <p:sldId id="330" r:id="rId6"/>
    <p:sldId id="331" r:id="rId7"/>
    <p:sldId id="332" r:id="rId8"/>
    <p:sldId id="333" r:id="rId9"/>
    <p:sldId id="334" r:id="rId10"/>
    <p:sldId id="335" r:id="rId11"/>
    <p:sldId id="338" r:id="rId12"/>
    <p:sldId id="336" r:id="rId13"/>
    <p:sldId id="337" r:id="rId14"/>
    <p:sldId id="339" r:id="rId15"/>
    <p:sldId id="340" r:id="rId16"/>
    <p:sldId id="341" r:id="rId17"/>
    <p:sldId id="342" r:id="rId18"/>
    <p:sldId id="258" r:id="rId19"/>
    <p:sldId id="343" r:id="rId20"/>
    <p:sldId id="344" r:id="rId21"/>
    <p:sldId id="349" r:id="rId22"/>
    <p:sldId id="347" r:id="rId23"/>
    <p:sldId id="348" r:id="rId24"/>
    <p:sldId id="276" r:id="rId25"/>
    <p:sldId id="345" r:id="rId26"/>
    <p:sldId id="346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" initials="s" lastIdx="2" clrIdx="0">
    <p:extLst>
      <p:ext uri="{19B8F6BF-5375-455C-9EA6-DF929625EA0E}">
        <p15:presenceInfo xmlns:p15="http://schemas.microsoft.com/office/powerpoint/2012/main" userId="b1d2715c3cbea3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Last-Modifie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n-US/docs/Web/HTTP/Headers/If-None-Match" TargetMode="External"/><Relationship Id="rId5" Type="http://schemas.openxmlformats.org/officeDocument/2006/relationships/hyperlink" Target="https://developer.mozilla.org/en-US/docs/Web/HTTP/Headers/ETag" TargetMode="External"/><Relationship Id="rId4" Type="http://schemas.openxmlformats.org/officeDocument/2006/relationships/hyperlink" Target="https://developer.mozilla.org/en-US/docs/Web/HTTP/Headers/If-Modified-Sin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是一种在单个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连接上进行全双工通信的协议。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长轮询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2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开头，原本是为了作为锚点，方便用户导航到页面某个位置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缺点：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带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号不美观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也有着控制路由的能力，然后，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的改变可以出发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onhashchange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的改变并不会触发任何事件，这让我们无法直接去监听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的改变从而做出相应的改变。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列出所有可能触发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改变的情况，并且将这些方式一一进行拦截，变相地监听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点击浏览器的前进或后退按钮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代码中触发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history.push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(replace)State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7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只是一种指导标准 一种想法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2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强缓存：从磁盘取</a:t>
            </a:r>
          </a:p>
          <a:p>
            <a:r>
              <a:rPr lang="zh-CN" altLang="en-US" dirty="0" smtClean="0"/>
              <a:t>实现：</a:t>
            </a:r>
            <a:r>
              <a:rPr lang="en-GB" altLang="zh-CN" dirty="0" smtClean="0"/>
              <a:t>expires</a:t>
            </a:r>
            <a:r>
              <a:rPr lang="zh-CN" altLang="en-US" dirty="0" smtClean="0"/>
              <a:t>与</a:t>
            </a:r>
            <a:r>
              <a:rPr lang="en-GB" altLang="zh-CN" dirty="0" smtClean="0"/>
              <a:t>cache-control</a:t>
            </a:r>
            <a:br>
              <a:rPr lang="en-GB" altLang="zh-CN" dirty="0" smtClean="0"/>
            </a:br>
            <a:r>
              <a:rPr lang="en-GB" altLang="zh-CN" dirty="0" smtClean="0"/>
              <a:t>DNS: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路由器</a:t>
            </a:r>
            <a:r>
              <a:rPr lang="en-US" altLang="zh-CN" dirty="0" smtClean="0"/>
              <a:t>?-&gt;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先递归查不到迭代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3"/>
              </a:rPr>
              <a:t>协商 </a:t>
            </a:r>
            <a:r>
              <a:rPr lang="en-GB" altLang="zh-CN" dirty="0" smtClean="0">
                <a:hlinkClick r:id="rId3"/>
              </a:rPr>
              <a:t>Last-modified</a:t>
            </a:r>
            <a:r>
              <a:rPr lang="zh-CN" altLang="en-GB" dirty="0" smtClean="0"/>
              <a:t>、</a:t>
            </a:r>
            <a:r>
              <a:rPr lang="en-GB" altLang="zh-CN" dirty="0" smtClean="0">
                <a:hlinkClick r:id="rId4"/>
              </a:rPr>
              <a:t>If-Modified-</a:t>
            </a:r>
            <a:r>
              <a:rPr lang="en-GB" altLang="zh-CN" dirty="0" err="1" smtClean="0">
                <a:hlinkClick r:id="rId4"/>
              </a:rPr>
              <a:t>Sinc</a:t>
            </a:r>
            <a:r>
              <a:rPr lang="en-US" altLang="zh-CN" dirty="0" smtClean="0">
                <a:hlinkClick r:id="rId4"/>
              </a:rPr>
              <a:t>e</a:t>
            </a:r>
            <a:r>
              <a:rPr lang="zh-CN" altLang="en-US" dirty="0" smtClean="0"/>
              <a:t>、</a:t>
            </a:r>
            <a:r>
              <a:rPr lang="en-GB" altLang="zh-CN" dirty="0" smtClean="0"/>
              <a:t> </a:t>
            </a:r>
            <a:r>
              <a:rPr lang="en-GB" altLang="zh-CN" dirty="0" err="1" smtClean="0">
                <a:hlinkClick r:id="rId5"/>
              </a:rPr>
              <a:t>Etag</a:t>
            </a:r>
            <a:r>
              <a:rPr lang="zh-CN" altLang="en-US" dirty="0" smtClean="0"/>
              <a:t>、</a:t>
            </a:r>
            <a:r>
              <a:rPr lang="en-GB" altLang="zh-CN" dirty="0" smtClean="0">
                <a:hlinkClick r:id="rId6"/>
              </a:rPr>
              <a:t>If-None-Match</a:t>
            </a:r>
            <a:r>
              <a:rPr lang="zh-CN" altLang="en-US" dirty="0" smtClean="0"/>
              <a:t>这四个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0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可靠服务、拥塞控制、超时重传机制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同时握手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从旧的重复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中恢复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半开连接发现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9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同时关闭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6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52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tools.ietf.org/html/rfc768" TargetMode="External"/><Relationship Id="rId4" Type="http://schemas.openxmlformats.org/officeDocument/2006/relationships/hyperlink" Target="https://tools.ietf.org/html/rfc79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If-Modified-Since" TargetMode="External"/><Relationship Id="rId2" Type="http://schemas.openxmlformats.org/officeDocument/2006/relationships/hyperlink" Target="https://developer.mozilla.org/en-US/docs/Web/HTTP/Headers/Last-Modifi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HTTP/Headers/If-None-Match" TargetMode="External"/><Relationship Id="rId4" Type="http://schemas.openxmlformats.org/officeDocument/2006/relationships/hyperlink" Target="https://developer.mozilla.org/en-US/docs/Web/HTTP/Headers/ETa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035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7597" y="2860740"/>
            <a:ext cx="776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浏览器与服务器之间的通信</a:t>
            </a:r>
            <a:r>
              <a:rPr lang="en-US" altLang="zh-CN" sz="4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4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2387" y="3744733"/>
            <a:ext cx="255719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鲁天松</a:t>
            </a:r>
            <a:r>
              <a:rPr lang="en-US" altLang="zh-CN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2018-11-25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83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传输层之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TCP/UDP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 descr="æ¥æé¦é¨ç»æ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934"/>
            <a:ext cx="5713979" cy="34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063931" y="5185954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01.TCP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56171" y="5185954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02.UDP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23278" y="5746764"/>
            <a:ext cx="315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en-US" altLang="zh-CN" dirty="0" smtClean="0">
                <a:hlinkClick r:id="rId4"/>
              </a:rPr>
              <a:t>RFC793</a:t>
            </a:r>
            <a:endParaRPr lang="en-US" altLang="zh-CN" dirty="0" smtClean="0"/>
          </a:p>
          <a:p>
            <a:r>
              <a:rPr lang="en-US" altLang="zh-CN" dirty="0" smtClean="0"/>
              <a:t>UDP </a:t>
            </a:r>
            <a:r>
              <a:rPr lang="en-US" altLang="zh-CN" dirty="0" smtClean="0">
                <a:hlinkClick r:id="rId5"/>
              </a:rPr>
              <a:t>RFC768</a:t>
            </a:r>
            <a:endParaRPr lang="zh-CN" altLang="en-US" dirty="0"/>
          </a:p>
        </p:txBody>
      </p:sp>
      <p:pic>
        <p:nvPicPr>
          <p:cNvPr id="1026" name="Picture 2" descr="UDP  æ°æ®æ¥ç»æ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77" y="1562909"/>
            <a:ext cx="5238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服务器处理请求之协商缓存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433" y="1136469"/>
            <a:ext cx="7893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定义：</a:t>
            </a:r>
            <a:endParaRPr lang="en-US" altLang="zh-CN" b="1" dirty="0"/>
          </a:p>
          <a:p>
            <a:r>
              <a:rPr lang="zh-CN" altLang="en-US" dirty="0"/>
              <a:t>用户发送的请求，发送到服务器后，由服务器判定是否从缓存中获取资源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实现原理：</a:t>
            </a:r>
            <a:endParaRPr lang="en-US" altLang="zh-CN" b="1" dirty="0"/>
          </a:p>
          <a:p>
            <a:r>
              <a:rPr lang="zh-CN" altLang="en-US" dirty="0" smtClean="0"/>
              <a:t>通过</a:t>
            </a:r>
            <a:r>
              <a:rPr lang="en-GB" altLang="zh-CN" dirty="0">
                <a:hlinkClick r:id="rId2"/>
              </a:rPr>
              <a:t>Last-modified</a:t>
            </a:r>
            <a:r>
              <a:rPr lang="zh-CN" altLang="en-GB" dirty="0" smtClean="0"/>
              <a:t>、</a:t>
            </a:r>
            <a:r>
              <a:rPr lang="en-GB" altLang="zh-CN" dirty="0" smtClean="0">
                <a:hlinkClick r:id="rId3"/>
              </a:rPr>
              <a:t>If-Modified-</a:t>
            </a:r>
            <a:r>
              <a:rPr lang="en-GB" altLang="zh-CN" dirty="0" err="1" smtClean="0">
                <a:hlinkClick r:id="rId3"/>
              </a:rPr>
              <a:t>Sinc</a:t>
            </a:r>
            <a:r>
              <a:rPr lang="en-US" altLang="zh-CN" dirty="0" smtClean="0">
                <a:hlinkClick r:id="rId3"/>
              </a:rPr>
              <a:t>e</a:t>
            </a:r>
            <a:r>
              <a:rPr lang="zh-CN" altLang="en-US" dirty="0" smtClean="0"/>
              <a:t>、</a:t>
            </a:r>
            <a:r>
              <a:rPr lang="en-GB" altLang="zh-CN" dirty="0"/>
              <a:t> </a:t>
            </a:r>
            <a:r>
              <a:rPr lang="en-GB" altLang="zh-CN" dirty="0" err="1" smtClean="0">
                <a:hlinkClick r:id="rId4"/>
              </a:rPr>
              <a:t>Etag</a:t>
            </a:r>
            <a:r>
              <a:rPr lang="zh-CN" altLang="en-US" dirty="0" smtClean="0"/>
              <a:t>、</a:t>
            </a:r>
            <a:r>
              <a:rPr lang="en-GB" altLang="zh-CN" dirty="0">
                <a:hlinkClick r:id="rId5"/>
              </a:rPr>
              <a:t>If-None-Match</a:t>
            </a:r>
            <a:r>
              <a:rPr lang="zh-CN" altLang="en-US" dirty="0" smtClean="0"/>
              <a:t>这四个</a:t>
            </a:r>
            <a:r>
              <a:rPr lang="en-US" altLang="zh-CN" dirty="0"/>
              <a:t>header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判断缓存是否过期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GB" altLang="zh-CN" dirty="0" smtClean="0"/>
              <a:t>Last-modified</a:t>
            </a:r>
            <a:r>
              <a:rPr lang="zh-CN" altLang="en-US" dirty="0" smtClean="0"/>
              <a:t>与</a:t>
            </a:r>
            <a:r>
              <a:rPr lang="en-GB" altLang="zh-CN" dirty="0" smtClean="0"/>
              <a:t>If-Modified-</a:t>
            </a:r>
            <a:r>
              <a:rPr lang="en-GB" altLang="zh-CN" dirty="0" err="1" smtClean="0"/>
              <a:t>Sinc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en-US" altLang="zh-CN" dirty="0" err="1" smtClean="0"/>
              <a:t>Etag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if-None-Match</a:t>
            </a:r>
            <a:r>
              <a:rPr lang="zh-CN" altLang="en-US" dirty="0" smtClean="0"/>
              <a:t>对应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67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三次握手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7" y="1362950"/>
            <a:ext cx="10058400" cy="47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关闭连接之四次挥手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79" y="1181331"/>
            <a:ext cx="8586854" cy="55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服务器端几种常见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36469" y="1136469"/>
            <a:ext cx="1136468" cy="8752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08673" y="1194844"/>
            <a:ext cx="971006" cy="8168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某种编程语言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2272937" y="1492186"/>
            <a:ext cx="1735736" cy="22215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01350" y="12662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某种通信协议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1136469" y="3960482"/>
            <a:ext cx="2643051" cy="23774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21212" y="4668783"/>
            <a:ext cx="971006" cy="8168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某种编程语言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42773" y="5260278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某种语言模块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16" idx="2"/>
          </p:cNvCxnSpPr>
          <p:nvPr/>
        </p:nvCxnSpPr>
        <p:spPr>
          <a:xfrm flipV="1">
            <a:off x="3139440" y="5077201"/>
            <a:ext cx="2081772" cy="59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0515841">
            <a:off x="4148399" y="5355764"/>
            <a:ext cx="6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295836" y="945713"/>
            <a:ext cx="2586444" cy="15372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整个</a:t>
            </a:r>
            <a:r>
              <a:rPr lang="en-US" altLang="zh-CN" dirty="0"/>
              <a:t>http</a:t>
            </a:r>
            <a:r>
              <a:rPr lang="zh-CN" altLang="en-US" dirty="0" smtClean="0"/>
              <a:t>生命周期由某种编程语言</a:t>
            </a:r>
            <a:r>
              <a:rPr lang="zh-CN" altLang="en-US" dirty="0"/>
              <a:t>自己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自己监听端口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9" name="椭圆 28"/>
          <p:cNvSpPr/>
          <p:nvPr/>
        </p:nvSpPr>
        <p:spPr>
          <a:xfrm>
            <a:off x="7295836" y="3960482"/>
            <a:ext cx="2643051" cy="23774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381741" y="5260278"/>
            <a:ext cx="953718" cy="6624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</a:t>
            </a:r>
            <a:r>
              <a:rPr lang="zh-CN" altLang="en-US" dirty="0"/>
              <a:t>嵌入</a:t>
            </a:r>
          </a:p>
        </p:txBody>
      </p:sp>
    </p:spTree>
    <p:extLst>
      <p:ext uri="{BB962C8B-B14F-4D97-AF65-F5344CB8AC3E}">
        <p14:creationId xmlns:p14="http://schemas.microsoft.com/office/powerpoint/2010/main" val="30288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7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å¾5ï¼FastCGIå¨è¯·æ±æµä¸­çä½ç½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11" y="1542620"/>
            <a:ext cx="53244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944185" y="1099566"/>
            <a:ext cx="1335314" cy="227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也可以是</a:t>
            </a:r>
            <a:r>
              <a:rPr lang="en-US" altLang="zh-CN" sz="1200" dirty="0"/>
              <a:t>A</a:t>
            </a:r>
            <a:r>
              <a:rPr lang="en-US" altLang="zh-CN" sz="1200" dirty="0" smtClean="0"/>
              <a:t>pache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164234" y="1357463"/>
            <a:ext cx="115265" cy="37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64234" y="5159679"/>
            <a:ext cx="269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经典运行模式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fastcgi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42137" y="1326601"/>
            <a:ext cx="172995" cy="40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243439" y="1094058"/>
            <a:ext cx="1335314" cy="227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也可以是</a:t>
            </a:r>
            <a:r>
              <a:rPr lang="en-US" altLang="zh-CN" sz="1200" dirty="0" smtClean="0"/>
              <a:t>TCP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14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98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Picture 2" descr="http://blog.upyun.com/wp-content/uploads/2017/03/httpvshtt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8" y="1209331"/>
            <a:ext cx="34194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79373" y="36493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01.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1946" y="5890055"/>
            <a:ext cx="331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02.</a:t>
            </a:r>
            <a:r>
              <a:rPr lang="zh-CN" altLang="en-US" dirty="0"/>
              <a:t> </a:t>
            </a:r>
            <a:r>
              <a:rPr lang="en-US" altLang="zh-CN" dirty="0"/>
              <a:t>HTTPS</a:t>
            </a:r>
            <a:r>
              <a:rPr lang="zh-CN" altLang="en-US" dirty="0"/>
              <a:t>加密过程</a:t>
            </a:r>
            <a:r>
              <a:rPr lang="zh-CN" altLang="en-US" dirty="0" smtClean="0"/>
              <a:t>和证书</a:t>
            </a:r>
            <a:r>
              <a:rPr lang="zh-CN" altLang="en-US" dirty="0"/>
              <a:t>验证</a:t>
            </a:r>
          </a:p>
        </p:txBody>
      </p:sp>
      <p:pic>
        <p:nvPicPr>
          <p:cNvPr id="2050" name="Picture 2" descr="https://klionsec.github.io/img/http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82" y="602847"/>
            <a:ext cx="5460501" cy="471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563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3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130862" y="101620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194055" y="109438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130367" y="1125160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简单回顾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130862" y="226067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194055" y="233884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30367" y="231073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6194055" y="445394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257248" y="4532120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193560" y="450400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页面原理</a:t>
            </a:r>
            <a:endParaRPr lang="en-US" altLang="zh-CN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"/>
          <p:cNvSpPr>
            <a:spLocks noChangeArrowheads="1"/>
          </p:cNvSpPr>
          <p:nvPr/>
        </p:nvSpPr>
        <p:spPr bwMode="auto">
          <a:xfrm>
            <a:off x="6130862" y="3339187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194055" y="3417362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130367" y="338924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访问规则</a:t>
            </a:r>
            <a:endParaRPr lang="en-US" altLang="zh-CN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具体配置详解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28" y="1087005"/>
            <a:ext cx="6453909" cy="43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访问规则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0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访问规则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 descr="Reques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57" y="602847"/>
            <a:ext cx="8017753" cy="613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页面原理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单页面简介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197" y="123795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定义：所有的操作都在一个页面进行，没有刷新或者跳转。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197" y="2124222"/>
            <a:ext cx="10480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用户</a:t>
            </a:r>
            <a:r>
              <a:rPr lang="zh-CN" altLang="en-US" dirty="0"/>
              <a:t>体验好，快，内容的改变不需要重新加载整个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、前</a:t>
            </a:r>
            <a:r>
              <a:rPr lang="zh-CN" altLang="en-US" dirty="0"/>
              <a:t>后端分离</a:t>
            </a:r>
          </a:p>
          <a:p>
            <a:endParaRPr lang="zh-CN" altLang="en-US" dirty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不利于</a:t>
            </a:r>
            <a:r>
              <a:rPr lang="en-US" altLang="zh-CN" dirty="0" err="1"/>
              <a:t>seo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初次</a:t>
            </a:r>
            <a:r>
              <a:rPr lang="zh-CN" altLang="en-US" dirty="0"/>
              <a:t>加载时耗时多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页面</a:t>
            </a:r>
            <a:r>
              <a:rPr lang="zh-CN" altLang="en-US" dirty="0"/>
              <a:t>复杂度提高很多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0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单页面的发展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182" y="1252025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hash(#</a:t>
            </a:r>
            <a:r>
              <a:rPr lang="zh-CN" altLang="en-US" dirty="0" smtClean="0"/>
              <a:t>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1182" y="3185057"/>
            <a:ext cx="5121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history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实现原理：</a:t>
            </a:r>
            <a:endParaRPr lang="en-US" altLang="zh-CN" dirty="0" smtClean="0"/>
          </a:p>
          <a:p>
            <a:r>
              <a:rPr lang="en-GB" altLang="zh-CN" dirty="0"/>
              <a:t> </a:t>
            </a:r>
            <a:r>
              <a:rPr lang="en-GB" altLang="zh-CN" dirty="0" err="1" smtClean="0"/>
              <a:t>history.pushState</a:t>
            </a:r>
            <a:r>
              <a:rPr lang="en-GB" altLang="zh-CN" dirty="0"/>
              <a:t>(); // </a:t>
            </a:r>
            <a:r>
              <a:rPr lang="zh-CN" altLang="en-US" dirty="0"/>
              <a:t>添加新的状态到历史</a:t>
            </a:r>
            <a:r>
              <a:rPr lang="zh-CN" altLang="en-US" dirty="0" smtClean="0"/>
              <a:t>状态栈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GB" altLang="zh-CN" dirty="0" err="1"/>
              <a:t>history.replaceState</a:t>
            </a:r>
            <a:r>
              <a:rPr lang="en-GB" altLang="zh-CN" dirty="0"/>
              <a:t>(); // </a:t>
            </a:r>
            <a:r>
              <a:rPr lang="zh-CN" altLang="en-US" dirty="0"/>
              <a:t>用新的状态代替当前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GB" altLang="zh-CN" dirty="0" err="1"/>
              <a:t>history.state</a:t>
            </a:r>
            <a:r>
              <a:rPr lang="en-GB" altLang="zh-CN" dirty="0"/>
              <a:t> // </a:t>
            </a:r>
            <a:r>
              <a:rPr lang="zh-CN" altLang="en-US" dirty="0"/>
              <a:t>返回当前状态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1182" y="1756875"/>
            <a:ext cx="20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实现原理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Onhashchange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简单回顾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网络体系结构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-OSI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参考模型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9381"/>
              </p:ext>
            </p:extLst>
          </p:nvPr>
        </p:nvGraphicFramePr>
        <p:xfrm>
          <a:off x="3194595" y="1163805"/>
          <a:ext cx="1560286" cy="4481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60286">
                  <a:extLst>
                    <a:ext uri="{9D8B030D-6E8A-4147-A177-3AD203B41FA5}">
                      <a16:colId xmlns:a16="http://schemas.microsoft.com/office/drawing/2014/main" xmlns="" val="2014142108"/>
                    </a:ext>
                  </a:extLst>
                </a:gridCol>
              </a:tblGrid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63773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24251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0284525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642662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759817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98646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数据链路层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956448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977566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41776"/>
              </p:ext>
            </p:extLst>
          </p:nvPr>
        </p:nvGraphicFramePr>
        <p:xfrm>
          <a:off x="6651898" y="1163805"/>
          <a:ext cx="1560286" cy="4481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60286">
                  <a:extLst>
                    <a:ext uri="{9D8B030D-6E8A-4147-A177-3AD203B41FA5}">
                      <a16:colId xmlns:a16="http://schemas.microsoft.com/office/drawing/2014/main" xmlns="" val="2014142108"/>
                    </a:ext>
                  </a:extLst>
                </a:gridCol>
              </a:tblGrid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63773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24251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0284525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642662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759817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98646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数据链路层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956448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9775660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2690949" y="1894114"/>
            <a:ext cx="365208" cy="3073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313296" y="1894114"/>
            <a:ext cx="365208" cy="3073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4855993" y="1894114"/>
            <a:ext cx="395276" cy="3073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6135936" y="1867864"/>
            <a:ext cx="395276" cy="3073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5053631" y="5421086"/>
            <a:ext cx="1279943" cy="22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80224" y="3220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20687" y="3404784"/>
            <a:ext cx="34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779616" y="3404783"/>
            <a:ext cx="34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1971" y="5672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3921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网络体系结构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实用的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1694"/>
              </p:ext>
            </p:extLst>
          </p:nvPr>
        </p:nvGraphicFramePr>
        <p:xfrm>
          <a:off x="2841898" y="2326399"/>
          <a:ext cx="1560286" cy="28012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60286">
                  <a:extLst>
                    <a:ext uri="{9D8B030D-6E8A-4147-A177-3AD203B41FA5}">
                      <a16:colId xmlns:a16="http://schemas.microsoft.com/office/drawing/2014/main" xmlns="" val="2014142108"/>
                    </a:ext>
                  </a:extLst>
                </a:gridCol>
              </a:tblGrid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63773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24251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759817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98646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网络接口层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956448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2338252" y="3056708"/>
            <a:ext cx="365208" cy="2070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960599" y="3056708"/>
            <a:ext cx="365208" cy="2070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4503296" y="3056708"/>
            <a:ext cx="395276" cy="2070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783239" y="3030458"/>
            <a:ext cx="395276" cy="2097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646879" y="5127623"/>
            <a:ext cx="1279943" cy="22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27527" y="4382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26794" y="4244211"/>
            <a:ext cx="34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466107" y="4244212"/>
            <a:ext cx="34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15219" y="5379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物理连接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79624"/>
              </p:ext>
            </p:extLst>
          </p:nvPr>
        </p:nvGraphicFramePr>
        <p:xfrm>
          <a:off x="6260013" y="2326398"/>
          <a:ext cx="1560286" cy="28012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60286">
                  <a:extLst>
                    <a:ext uri="{9D8B030D-6E8A-4147-A177-3AD203B41FA5}">
                      <a16:colId xmlns:a16="http://schemas.microsoft.com/office/drawing/2014/main" xmlns="" val="2014142108"/>
                    </a:ext>
                  </a:extLst>
                </a:gridCol>
              </a:tblGrid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637732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24251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759817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98646"/>
                  </a:ext>
                </a:extLst>
              </a:tr>
              <a:tr h="5602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网络接口层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95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48088" y="20273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经典通信过程概览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8" y="602847"/>
            <a:ext cx="10058400" cy="60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91995" y="202737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解析概览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324596"/>
            <a:ext cx="10058400" cy="5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91995" y="202737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解析之域名服务器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 descr="https://jocent.me/wp-content/uploads/2017/06/domai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3" y="1565984"/>
            <a:ext cx="10195302" cy="379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82684" y="304244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协议报文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https://jocent.me/wp-content/uploads/2017/06/dns-protocol-for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6" y="1238996"/>
            <a:ext cx="9942014" cy="4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/>
          <p:cNvSpPr txBox="1"/>
          <p:nvPr/>
        </p:nvSpPr>
        <p:spPr>
          <a:xfrm>
            <a:off x="1088702" y="6121537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更多</a:t>
            </a:r>
            <a:r>
              <a:rPr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RFC1035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10945</TotalTime>
  <Words>574</Words>
  <Application>Microsoft Office PowerPoint</Application>
  <PresentationFormat>宽屏</PresentationFormat>
  <Paragraphs>156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鲁天松</cp:lastModifiedBy>
  <cp:revision>150</cp:revision>
  <dcterms:created xsi:type="dcterms:W3CDTF">2016-12-09T01:44:00Z</dcterms:created>
  <dcterms:modified xsi:type="dcterms:W3CDTF">2018-11-28T10:52:28Z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