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8"/>
  </p:notesMasterIdLst>
  <p:sldIdLst>
    <p:sldId id="1229" r:id="rId7"/>
    <p:sldId id="1230" r:id="rId8"/>
    <p:sldId id="1231" r:id="rId9"/>
    <p:sldId id="1247" r:id="rId10"/>
    <p:sldId id="1232" r:id="rId11"/>
    <p:sldId id="1252" r:id="rId12"/>
    <p:sldId id="1233" r:id="rId13"/>
    <p:sldId id="1234" r:id="rId14"/>
    <p:sldId id="1246" r:id="rId15"/>
    <p:sldId id="1251" r:id="rId16"/>
    <p:sldId id="1245" r:id="rId17"/>
    <p:sldId id="1250" r:id="rId18"/>
    <p:sldId id="1235" r:id="rId19"/>
    <p:sldId id="1226" r:id="rId20"/>
    <p:sldId id="1236" r:id="rId21"/>
    <p:sldId id="1237" r:id="rId22"/>
    <p:sldId id="1238" r:id="rId23"/>
    <p:sldId id="1239" r:id="rId24"/>
    <p:sldId id="1248" r:id="rId25"/>
    <p:sldId id="1240" r:id="rId26"/>
    <p:sldId id="1242" r:id="rId27"/>
    <p:sldId id="1243" r:id="rId28"/>
    <p:sldId id="1244" r:id="rId29"/>
    <p:sldId id="1253" r:id="rId30"/>
    <p:sldId id="1258" r:id="rId31"/>
    <p:sldId id="1254" r:id="rId32"/>
    <p:sldId id="1255" r:id="rId33"/>
    <p:sldId id="1256" r:id="rId34"/>
    <p:sldId id="1257" r:id="rId35"/>
    <p:sldId id="1249" r:id="rId36"/>
    <p:sldId id="1206"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31"/>
            <p14:sldId id="1247"/>
            <p14:sldId id="1232"/>
            <p14:sldId id="1252"/>
            <p14:sldId id="1233"/>
            <p14:sldId id="1234"/>
            <p14:sldId id="1246"/>
            <p14:sldId id="1251"/>
            <p14:sldId id="1245"/>
            <p14:sldId id="1250"/>
            <p14:sldId id="1235"/>
            <p14:sldId id="1226"/>
            <p14:sldId id="1236"/>
            <p14:sldId id="1237"/>
            <p14:sldId id="1238"/>
            <p14:sldId id="1239"/>
            <p14:sldId id="1248"/>
            <p14:sldId id="1240"/>
            <p14:sldId id="1242"/>
            <p14:sldId id="1243"/>
            <p14:sldId id="1244"/>
            <p14:sldId id="1253"/>
            <p14:sldId id="1258"/>
            <p14:sldId id="1254"/>
            <p14:sldId id="1255"/>
            <p14:sldId id="1256"/>
            <p14:sldId id="1257"/>
            <p14:sldId id="124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p:scale>
          <a:sx n="68" d="100"/>
          <a:sy n="68" d="100"/>
        </p:scale>
        <p:origin x="918" y="60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02/04/2020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576096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6BFCD7C-0C79-467A-9369-0675D4B541D4}"/>
              </a:ext>
            </a:extLst>
          </p:cNvPr>
          <p:cNvSpPr>
            <a:spLocks noGrp="1"/>
          </p:cNvSpPr>
          <p:nvPr>
            <p:ph type="body" sz="quarter" idx="10"/>
          </p:nvPr>
        </p:nvSpPr>
        <p:spPr/>
        <p:txBody>
          <a:bodyPr/>
          <a:lstStyle/>
          <a:p>
            <a:r>
              <a:rPr lang="en-US" dirty="0" err="1" smtClean="0"/>
              <a:t>Ihor</a:t>
            </a:r>
            <a:r>
              <a:rPr lang="en-US" dirty="0"/>
              <a:t> </a:t>
            </a:r>
            <a:r>
              <a:rPr lang="en-US" dirty="0" err="1" smtClean="0"/>
              <a:t>Dubas</a:t>
            </a:r>
            <a:endParaRPr lang="uk-UA" dirty="0"/>
          </a:p>
        </p:txBody>
      </p:sp>
      <p:sp>
        <p:nvSpPr>
          <p:cNvPr id="2" name="Title 1">
            <a:extLst>
              <a:ext uri="{FF2B5EF4-FFF2-40B4-BE49-F238E27FC236}">
                <a16:creationId xmlns=""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smtClean="0"/>
              <a:t>CSS P</a:t>
            </a:r>
            <a:r>
              <a:rPr lang="en-US" b="1" dirty="0" smtClean="0"/>
              <a:t>reprocessors</a:t>
            </a:r>
            <a:endParaRPr lang="en-US" dirty="0"/>
          </a:p>
        </p:txBody>
      </p:sp>
    </p:spTree>
    <p:extLst>
      <p:ext uri="{BB962C8B-B14F-4D97-AF65-F5344CB8AC3E}">
        <p14:creationId xmlns:p14="http://schemas.microsoft.com/office/powerpoint/2010/main" val="2809515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a:t>
            </a:r>
            <a:endParaRPr lang="uk-UA" dirty="0"/>
          </a:p>
        </p:txBody>
      </p:sp>
      <p:sp>
        <p:nvSpPr>
          <p:cNvPr id="3" name="Текст 2"/>
          <p:cNvSpPr>
            <a:spLocks noGrp="1"/>
          </p:cNvSpPr>
          <p:nvPr>
            <p:ph type="body" sz="quarter" idx="10"/>
          </p:nvPr>
        </p:nvSpPr>
        <p:spPr/>
        <p:txBody>
          <a:bodyPr/>
          <a:lstStyle/>
          <a:p>
            <a:r>
              <a:rPr lang="en-US" dirty="0"/>
              <a:t>Bootstrap’s decision to move Bootstrap 4 from LESS to Sass was a huge hit to the popularity of </a:t>
            </a:r>
            <a:r>
              <a:rPr lang="en-US" dirty="0" smtClean="0"/>
              <a:t>LESS. </a:t>
            </a:r>
            <a:endParaRPr lang="ru-RU" dirty="0" smtClean="0"/>
          </a:p>
          <a:p>
            <a:endParaRPr lang="ru-RU" dirty="0" smtClean="0"/>
          </a:p>
          <a:p>
            <a:r>
              <a:rPr lang="en-US" dirty="0" smtClean="0"/>
              <a:t>There </a:t>
            </a:r>
            <a:r>
              <a:rPr lang="en-US" dirty="0"/>
              <a:t>are other LESS frameworks as well such as Cardinal and Semantic UI also has a LESS-only distribution. LESS has some </a:t>
            </a:r>
            <a:r>
              <a:rPr lang="en-US" dirty="0" err="1"/>
              <a:t>mixin</a:t>
            </a:r>
            <a:r>
              <a:rPr lang="en-US" dirty="0"/>
              <a:t> libraries out there such as </a:t>
            </a:r>
            <a:r>
              <a:rPr lang="en-US" sz="2400" b="1" dirty="0"/>
              <a:t>LESS </a:t>
            </a:r>
            <a:r>
              <a:rPr lang="en-US" sz="2400" b="1" dirty="0" smtClean="0"/>
              <a:t>Hat</a:t>
            </a:r>
            <a:r>
              <a:rPr lang="en-US" dirty="0" smtClean="0"/>
              <a:t>. </a:t>
            </a:r>
            <a:endParaRPr lang="ru-RU" dirty="0" smtClean="0"/>
          </a:p>
          <a:p>
            <a:endParaRPr lang="ru-RU" dirty="0"/>
          </a:p>
          <a:p>
            <a:r>
              <a:rPr lang="en-US" dirty="0" smtClean="0"/>
              <a:t>We </a:t>
            </a:r>
            <a:r>
              <a:rPr lang="en-US" dirty="0"/>
              <a:t>can also encounter LESS on production sites such </a:t>
            </a:r>
            <a:r>
              <a:rPr lang="en-US" sz="2400" b="1" dirty="0"/>
              <a:t>as WeChat, Indiegogo, </a:t>
            </a:r>
            <a:r>
              <a:rPr lang="en-US" sz="2400" b="1" dirty="0" err="1"/>
              <a:t>Transferwise</a:t>
            </a:r>
            <a:r>
              <a:rPr lang="en-US" sz="2400" b="1" dirty="0"/>
              <a:t>, </a:t>
            </a:r>
            <a:r>
              <a:rPr lang="en-US" sz="2400" b="1" dirty="0" err="1"/>
              <a:t>Patreon</a:t>
            </a:r>
            <a:r>
              <a:rPr lang="en-US" sz="2400" b="1" dirty="0"/>
              <a:t>, Nordstrom, the Royal Opera House</a:t>
            </a:r>
            <a:r>
              <a:rPr lang="en-US" dirty="0"/>
              <a:t>, and many others.</a:t>
            </a:r>
            <a:endParaRPr lang="uk-UA" dirty="0"/>
          </a:p>
        </p:txBody>
      </p:sp>
    </p:spTree>
    <p:extLst>
      <p:ext uri="{BB962C8B-B14F-4D97-AF65-F5344CB8AC3E}">
        <p14:creationId xmlns:p14="http://schemas.microsoft.com/office/powerpoint/2010/main" val="323988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2987041"/>
            <a:ext cx="5771920" cy="2308324"/>
          </a:xfrm>
          <a:prstGeom prst="rect">
            <a:avLst/>
          </a:prstGeom>
          <a:noFill/>
        </p:spPr>
        <p:txBody>
          <a:bodyPr wrap="square" rtlCol="0">
            <a:spAutoFit/>
          </a:bodyPr>
          <a:lstStyle/>
          <a:p>
            <a:r>
              <a:rPr lang="en-US" dirty="0"/>
              <a:t>Syntactically Awesome </a:t>
            </a:r>
            <a:r>
              <a:rPr lang="en-US" dirty="0" smtClean="0"/>
              <a:t>Stylesheets</a:t>
            </a:r>
          </a:p>
          <a:p>
            <a:endParaRPr lang="en-US" dirty="0" smtClean="0"/>
          </a:p>
          <a:p>
            <a:r>
              <a:rPr lang="en-US" dirty="0" smtClean="0"/>
              <a:t>First </a:t>
            </a:r>
            <a:r>
              <a:rPr lang="en-US" dirty="0"/>
              <a:t>appeared: </a:t>
            </a:r>
            <a:r>
              <a:rPr lang="uk-UA" dirty="0" smtClean="0"/>
              <a:t>2010 </a:t>
            </a:r>
            <a:r>
              <a:rPr lang="en-US" dirty="0" smtClean="0"/>
              <a:t>(1</a:t>
            </a:r>
            <a:r>
              <a:rPr lang="uk-UA" dirty="0" smtClean="0"/>
              <a:t>0</a:t>
            </a:r>
            <a:r>
              <a:rPr lang="en-US" dirty="0" smtClean="0"/>
              <a:t> </a:t>
            </a:r>
            <a:r>
              <a:rPr lang="en-US" dirty="0"/>
              <a:t>years ago</a:t>
            </a:r>
            <a:r>
              <a:rPr lang="en-US" dirty="0" smtClean="0"/>
              <a:t>)</a:t>
            </a:r>
          </a:p>
          <a:p>
            <a:endParaRPr lang="en-US" dirty="0"/>
          </a:p>
          <a:p>
            <a:endParaRPr lang="en-US" dirty="0" smtClean="0"/>
          </a:p>
          <a:p>
            <a:r>
              <a:rPr lang="en-US" dirty="0"/>
              <a:t>Stylus is written in Node.js so that developers can easily integrate it into their Node projects.</a:t>
            </a:r>
            <a:endParaRPr lang="en-US" dirty="0" smtClean="0"/>
          </a:p>
          <a:p>
            <a:endParaRPr lang="en-US" dirty="0" smtClean="0"/>
          </a:p>
        </p:txBody>
      </p:sp>
      <p:sp>
        <p:nvSpPr>
          <p:cNvPr id="8" name="Title 3">
            <a:extLst>
              <a:ext uri="{FF2B5EF4-FFF2-40B4-BE49-F238E27FC236}">
                <a16:creationId xmlns="" xmlns:a16="http://schemas.microsoft.com/office/drawing/2014/main" id="{CA236E6E-CCA1-48F4-8FC1-2690E5DA5F74}"/>
              </a:ext>
            </a:extLst>
          </p:cNvPr>
          <p:cNvSpPr txBox="1">
            <a:spLocks/>
          </p:cNvSpPr>
          <p:nvPr/>
        </p:nvSpPr>
        <p:spPr>
          <a:xfrm>
            <a:off x="838200" y="838201"/>
            <a:ext cx="10820400" cy="685800"/>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dirty="0" smtClean="0"/>
              <a:t>Stylus</a:t>
            </a:r>
            <a:endParaRPr lang="uk-UA" dirty="0"/>
          </a:p>
        </p:txBody>
      </p:sp>
      <p:pic>
        <p:nvPicPr>
          <p:cNvPr id="10242" name="Picture 2" descr="https://upload.wikimedia.org/wikipedia/commons/thumb/d/d8/Stylus-logo.svg/120px-Stylus-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877" y="2124165"/>
            <a:ext cx="3171443" cy="19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8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Stylus</a:t>
            </a:r>
            <a:endParaRPr lang="uk-UA" dirty="0"/>
          </a:p>
        </p:txBody>
      </p:sp>
      <p:sp>
        <p:nvSpPr>
          <p:cNvPr id="3" name="Текст 2"/>
          <p:cNvSpPr>
            <a:spLocks noGrp="1"/>
          </p:cNvSpPr>
          <p:nvPr>
            <p:ph type="body" sz="quarter" idx="10"/>
          </p:nvPr>
        </p:nvSpPr>
        <p:spPr/>
        <p:txBody>
          <a:bodyPr/>
          <a:lstStyle/>
          <a:p>
            <a:r>
              <a:rPr lang="en-US" dirty="0"/>
              <a:t>Stylus has a handful of </a:t>
            </a:r>
            <a:r>
              <a:rPr lang="en-US" dirty="0" err="1"/>
              <a:t>mixin</a:t>
            </a:r>
            <a:r>
              <a:rPr lang="en-US" dirty="0"/>
              <a:t> libraries such as </a:t>
            </a:r>
            <a:r>
              <a:rPr lang="en-US" sz="2400" b="1" dirty="0"/>
              <a:t>Nib</a:t>
            </a:r>
            <a:r>
              <a:rPr lang="en-US" dirty="0"/>
              <a:t> and </a:t>
            </a:r>
            <a:r>
              <a:rPr lang="en-US" sz="2400" b="1" dirty="0"/>
              <a:t>Ride.css</a:t>
            </a:r>
            <a:r>
              <a:rPr lang="en-US" dirty="0"/>
              <a:t> that provide developers with ready-made cross-browser Stylus </a:t>
            </a:r>
            <a:r>
              <a:rPr lang="en-US" dirty="0" err="1"/>
              <a:t>mixins</a:t>
            </a:r>
            <a:r>
              <a:rPr lang="en-US" dirty="0" smtClean="0"/>
              <a:t>.</a:t>
            </a:r>
          </a:p>
          <a:p>
            <a:endParaRPr lang="en-US" dirty="0"/>
          </a:p>
          <a:p>
            <a:endParaRPr lang="en-US" dirty="0"/>
          </a:p>
          <a:p>
            <a:r>
              <a:rPr lang="en-US" dirty="0" smtClean="0"/>
              <a:t>The </a:t>
            </a:r>
            <a:r>
              <a:rPr lang="en-US" dirty="0"/>
              <a:t>most notable corporate users of Stylus are </a:t>
            </a:r>
            <a:r>
              <a:rPr lang="en-US" sz="2400" b="1" dirty="0"/>
              <a:t>Coursera, </a:t>
            </a:r>
            <a:r>
              <a:rPr lang="en-US" sz="2400" b="1" dirty="0" err="1"/>
              <a:t>Livestorm</a:t>
            </a:r>
            <a:r>
              <a:rPr lang="en-US" sz="2400" b="1" dirty="0"/>
              <a:t>, Accenture, </a:t>
            </a:r>
            <a:r>
              <a:rPr lang="en-US" sz="2400" b="1" dirty="0" err="1"/>
              <a:t>Zenchef</a:t>
            </a:r>
            <a:r>
              <a:rPr lang="en-US" sz="2400" b="1" dirty="0"/>
              <a:t>, </a:t>
            </a:r>
            <a:r>
              <a:rPr lang="en-US" sz="2400" b="1" dirty="0" err="1" smtClean="0"/>
              <a:t>HackerEarth</a:t>
            </a:r>
            <a:r>
              <a:rPr lang="en-US" sz="2400" dirty="0"/>
              <a:t>.</a:t>
            </a:r>
            <a:endParaRPr lang="en-US" sz="2400" dirty="0" smtClean="0"/>
          </a:p>
        </p:txBody>
      </p:sp>
    </p:spTree>
    <p:extLst>
      <p:ext uri="{BB962C8B-B14F-4D97-AF65-F5344CB8AC3E}">
        <p14:creationId xmlns:p14="http://schemas.microsoft.com/office/powerpoint/2010/main" val="2503863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773934" y="1824211"/>
            <a:ext cx="3214172" cy="4343400"/>
          </a:xfrm>
        </p:spPr>
        <p:txBody>
          <a:bodyPr/>
          <a:lstStyle/>
          <a:p>
            <a:pPr marL="342900" indent="-342900">
              <a:buFont typeface="+mj-lt"/>
              <a:buAutoNum type="arabicPeriod"/>
            </a:pPr>
            <a:r>
              <a:rPr lang="en-US" sz="2000" b="1" dirty="0" smtClean="0"/>
              <a:t>Variables</a:t>
            </a:r>
            <a:endParaRPr lang="ru-RU" sz="2000" b="1" dirty="0" smtClean="0"/>
          </a:p>
          <a:p>
            <a:pPr marL="342900" indent="-342900">
              <a:buFont typeface="+mj-lt"/>
              <a:buAutoNum type="arabicPeriod"/>
            </a:pPr>
            <a:r>
              <a:rPr lang="en-US" sz="2000" b="1" dirty="0"/>
              <a:t>Nesting</a:t>
            </a:r>
          </a:p>
          <a:p>
            <a:pPr marL="342900" indent="-342900">
              <a:buFont typeface="+mj-lt"/>
              <a:buAutoNum type="arabicPeriod"/>
            </a:pPr>
            <a:r>
              <a:rPr lang="en-US" sz="2000" b="1" dirty="0" err="1"/>
              <a:t>Mixins</a:t>
            </a:r>
            <a:endParaRPr lang="en-US" sz="2000" b="1" dirty="0"/>
          </a:p>
          <a:p>
            <a:pPr marL="342900" indent="-342900">
              <a:buFont typeface="+mj-lt"/>
              <a:buAutoNum type="arabicPeriod"/>
            </a:pPr>
            <a:r>
              <a:rPr lang="en-US" sz="2000" b="1" dirty="0"/>
              <a:t>Extends</a:t>
            </a:r>
          </a:p>
          <a:p>
            <a:pPr marL="342900" indent="-342900">
              <a:buFont typeface="+mj-lt"/>
              <a:buAutoNum type="arabicPeriod"/>
            </a:pPr>
            <a:r>
              <a:rPr lang="en-US" sz="2000" b="1" dirty="0"/>
              <a:t>If/Else Statements</a:t>
            </a:r>
          </a:p>
          <a:p>
            <a:endParaRPr lang="en-US" b="1" dirty="0"/>
          </a:p>
        </p:txBody>
      </p:sp>
      <p:sp>
        <p:nvSpPr>
          <p:cNvPr id="4" name="Заголовок 3"/>
          <p:cNvSpPr>
            <a:spLocks noGrp="1"/>
          </p:cNvSpPr>
          <p:nvPr>
            <p:ph type="title"/>
          </p:nvPr>
        </p:nvSpPr>
        <p:spPr/>
        <p:txBody>
          <a:bodyPr/>
          <a:lstStyle/>
          <a:p>
            <a:r>
              <a:rPr lang="en-US" dirty="0"/>
              <a:t>Advantages of Using a Preprocessor</a:t>
            </a:r>
          </a:p>
        </p:txBody>
      </p:sp>
      <p:sp>
        <p:nvSpPr>
          <p:cNvPr id="10" name="Текст 1"/>
          <p:cNvSpPr>
            <a:spLocks noGrp="1"/>
          </p:cNvSpPr>
          <p:nvPr>
            <p:ph type="body" sz="quarter" idx="13"/>
          </p:nvPr>
        </p:nvSpPr>
        <p:spPr>
          <a:xfrm>
            <a:off x="5454267" y="1824211"/>
            <a:ext cx="3214172" cy="4343400"/>
          </a:xfrm>
        </p:spPr>
        <p:txBody>
          <a:bodyPr/>
          <a:lstStyle/>
          <a:p>
            <a:pPr marL="457200" indent="-457200">
              <a:buFont typeface="+mj-lt"/>
              <a:buAutoNum type="arabicPeriod" startAt="6"/>
            </a:pPr>
            <a:r>
              <a:rPr lang="en-US" sz="2000" b="1" dirty="0" smtClean="0"/>
              <a:t>Color </a:t>
            </a:r>
            <a:r>
              <a:rPr lang="en-US" sz="2000" b="1" dirty="0"/>
              <a:t>Functions</a:t>
            </a:r>
          </a:p>
          <a:p>
            <a:pPr marL="457200" indent="-457200">
              <a:buFont typeface="+mj-lt"/>
              <a:buAutoNum type="arabicPeriod" startAt="6"/>
            </a:pPr>
            <a:r>
              <a:rPr lang="en-US" sz="2000" b="1" dirty="0"/>
              <a:t>Loops</a:t>
            </a:r>
          </a:p>
          <a:p>
            <a:pPr marL="457200" indent="-457200">
              <a:buFont typeface="+mj-lt"/>
              <a:buAutoNum type="arabicPeriod" startAt="6"/>
            </a:pPr>
            <a:r>
              <a:rPr lang="en-US" sz="2000" b="1" dirty="0"/>
              <a:t>Imports</a:t>
            </a:r>
          </a:p>
          <a:p>
            <a:pPr marL="457200" indent="-457200">
              <a:buFont typeface="+mj-lt"/>
              <a:buAutoNum type="arabicPeriod" startAt="6"/>
            </a:pPr>
            <a:r>
              <a:rPr lang="en-US" sz="2000" b="1" dirty="0"/>
              <a:t>Math</a:t>
            </a:r>
          </a:p>
          <a:p>
            <a:endParaRPr lang="en-US" b="1" dirty="0"/>
          </a:p>
        </p:txBody>
      </p:sp>
    </p:spTree>
    <p:extLst>
      <p:ext uri="{BB962C8B-B14F-4D97-AF65-F5344CB8AC3E}">
        <p14:creationId xmlns:p14="http://schemas.microsoft.com/office/powerpoint/2010/main" val="1354515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smtClean="0"/>
              <a:t>Variables</a:t>
            </a:r>
            <a:endParaRPr lang="uk-UA" dirty="0"/>
          </a:p>
        </p:txBody>
      </p:sp>
      <p:pic>
        <p:nvPicPr>
          <p:cNvPr id="2" name="Рисунок 1"/>
          <p:cNvPicPr>
            <a:picLocks noChangeAspect="1"/>
          </p:cNvPicPr>
          <p:nvPr/>
        </p:nvPicPr>
        <p:blipFill>
          <a:blip r:embed="rId2"/>
          <a:stretch>
            <a:fillRect/>
          </a:stretch>
        </p:blipFill>
        <p:spPr>
          <a:xfrm>
            <a:off x="2233612" y="2652885"/>
            <a:ext cx="7724775" cy="2609850"/>
          </a:xfrm>
          <a:prstGeom prst="rect">
            <a:avLst/>
          </a:prstGeom>
        </p:spPr>
      </p:pic>
      <p:sp>
        <p:nvSpPr>
          <p:cNvPr id="3" name="TextBox 2"/>
          <p:cNvSpPr txBox="1"/>
          <p:nvPr/>
        </p:nvSpPr>
        <p:spPr>
          <a:xfrm>
            <a:off x="685800" y="1487277"/>
            <a:ext cx="7433631" cy="369332"/>
          </a:xfrm>
          <a:prstGeom prst="rect">
            <a:avLst/>
          </a:prstGeom>
          <a:noFill/>
        </p:spPr>
        <p:txBody>
          <a:bodyPr wrap="square" rtlCol="0">
            <a:spAutoFit/>
          </a:bodyPr>
          <a:lstStyle/>
          <a:p>
            <a:r>
              <a:rPr lang="en-US" dirty="0"/>
              <a:t>Variables can be created to reuse data multiple times within your stylesheet:</a:t>
            </a:r>
            <a:endParaRPr lang="uk-UA" dirty="0"/>
          </a:p>
        </p:txBody>
      </p:sp>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a:xfrm>
            <a:off x="685800" y="388346"/>
            <a:ext cx="10820400" cy="685800"/>
          </a:xfrm>
        </p:spPr>
        <p:txBody>
          <a:bodyPr/>
          <a:lstStyle/>
          <a:p>
            <a:r>
              <a:rPr lang="en-US" dirty="0" smtClean="0"/>
              <a:t>Nesting</a:t>
            </a:r>
            <a:endParaRPr lang="uk-UA" dirty="0"/>
          </a:p>
        </p:txBody>
      </p:sp>
      <p:sp>
        <p:nvSpPr>
          <p:cNvPr id="3" name="TextBox 2"/>
          <p:cNvSpPr txBox="1"/>
          <p:nvPr/>
        </p:nvSpPr>
        <p:spPr>
          <a:xfrm>
            <a:off x="685800" y="1160790"/>
            <a:ext cx="9272587" cy="369332"/>
          </a:xfrm>
          <a:prstGeom prst="rect">
            <a:avLst/>
          </a:prstGeom>
          <a:noFill/>
        </p:spPr>
        <p:txBody>
          <a:bodyPr wrap="square" rtlCol="0">
            <a:spAutoFit/>
          </a:bodyPr>
          <a:lstStyle/>
          <a:p>
            <a:pPr fontAlgn="auto">
              <a:spcBef>
                <a:spcPts val="0"/>
              </a:spcBef>
              <a:spcAft>
                <a:spcPts val="0"/>
              </a:spcAft>
            </a:pPr>
            <a:r>
              <a:rPr lang="en-US" dirty="0"/>
              <a:t>Preprocessors give you functionality to create a nested visual hierarchy of CSS elements :</a:t>
            </a:r>
            <a:endParaRPr lang="uk-UA" dirty="0"/>
          </a:p>
        </p:txBody>
      </p:sp>
      <p:pic>
        <p:nvPicPr>
          <p:cNvPr id="5" name="Рисунок 4"/>
          <p:cNvPicPr>
            <a:picLocks noChangeAspect="1"/>
          </p:cNvPicPr>
          <p:nvPr/>
        </p:nvPicPr>
        <p:blipFill>
          <a:blip r:embed="rId2"/>
          <a:stretch>
            <a:fillRect/>
          </a:stretch>
        </p:blipFill>
        <p:spPr>
          <a:xfrm>
            <a:off x="2779005" y="1530122"/>
            <a:ext cx="5721198" cy="2918682"/>
          </a:xfrm>
          <a:prstGeom prst="rect">
            <a:avLst/>
          </a:prstGeom>
        </p:spPr>
      </p:pic>
      <p:pic>
        <p:nvPicPr>
          <p:cNvPr id="7" name="Рисунок 6"/>
          <p:cNvPicPr>
            <a:picLocks noChangeAspect="1"/>
          </p:cNvPicPr>
          <p:nvPr/>
        </p:nvPicPr>
        <p:blipFill>
          <a:blip r:embed="rId3"/>
          <a:stretch>
            <a:fillRect/>
          </a:stretch>
        </p:blipFill>
        <p:spPr>
          <a:xfrm>
            <a:off x="2779005" y="4557482"/>
            <a:ext cx="3047024" cy="2058579"/>
          </a:xfrm>
          <a:prstGeom prst="rect">
            <a:avLst/>
          </a:prstGeom>
        </p:spPr>
      </p:pic>
      <p:pic>
        <p:nvPicPr>
          <p:cNvPr id="8" name="Рисунок 7"/>
          <p:cNvPicPr>
            <a:picLocks noChangeAspect="1"/>
          </p:cNvPicPr>
          <p:nvPr/>
        </p:nvPicPr>
        <p:blipFill>
          <a:blip r:embed="rId4"/>
          <a:stretch>
            <a:fillRect/>
          </a:stretch>
        </p:blipFill>
        <p:spPr>
          <a:xfrm>
            <a:off x="5952781" y="4557482"/>
            <a:ext cx="3244627" cy="995019"/>
          </a:xfrm>
          <a:prstGeom prst="rect">
            <a:avLst/>
          </a:prstGeom>
        </p:spPr>
      </p:pic>
    </p:spTree>
    <p:extLst>
      <p:ext uri="{BB962C8B-B14F-4D97-AF65-F5344CB8AC3E}">
        <p14:creationId xmlns:p14="http://schemas.microsoft.com/office/powerpoint/2010/main" val="204733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err="1" smtClean="0"/>
              <a:t>Mixins</a:t>
            </a:r>
            <a:endParaRPr lang="uk-UA" dirty="0"/>
          </a:p>
        </p:txBody>
      </p:sp>
      <p:sp>
        <p:nvSpPr>
          <p:cNvPr id="3" name="TextBox 2"/>
          <p:cNvSpPr txBox="1"/>
          <p:nvPr/>
        </p:nvSpPr>
        <p:spPr>
          <a:xfrm>
            <a:off x="685800" y="1458245"/>
            <a:ext cx="7433631" cy="369332"/>
          </a:xfrm>
          <a:prstGeom prst="rect">
            <a:avLst/>
          </a:prstGeom>
          <a:noFill/>
        </p:spPr>
        <p:txBody>
          <a:bodyPr wrap="square" rtlCol="0">
            <a:spAutoFit/>
          </a:bodyPr>
          <a:lstStyle/>
          <a:p>
            <a:pPr fontAlgn="auto">
              <a:spcBef>
                <a:spcPts val="0"/>
              </a:spcBef>
              <a:spcAft>
                <a:spcPts val="0"/>
              </a:spcAft>
            </a:pPr>
            <a:r>
              <a:rPr lang="en-US" dirty="0" err="1"/>
              <a:t>Mixins</a:t>
            </a:r>
            <a:r>
              <a:rPr lang="en-US" dirty="0"/>
              <a:t> allow you to create reusable CSS blocks. This helps to avoid code duplication.</a:t>
            </a:r>
            <a:endParaRPr lang="ru-RU" dirty="0"/>
          </a:p>
        </p:txBody>
      </p:sp>
      <p:pic>
        <p:nvPicPr>
          <p:cNvPr id="5" name="Рисунок 4"/>
          <p:cNvPicPr>
            <a:picLocks noChangeAspect="1"/>
          </p:cNvPicPr>
          <p:nvPr/>
        </p:nvPicPr>
        <p:blipFill>
          <a:blip r:embed="rId2"/>
          <a:stretch>
            <a:fillRect/>
          </a:stretch>
        </p:blipFill>
        <p:spPr>
          <a:xfrm>
            <a:off x="2229997" y="2063023"/>
            <a:ext cx="7467600" cy="4362450"/>
          </a:xfrm>
          <a:prstGeom prst="rect">
            <a:avLst/>
          </a:prstGeom>
        </p:spPr>
      </p:pic>
    </p:spTree>
    <p:extLst>
      <p:ext uri="{BB962C8B-B14F-4D97-AF65-F5344CB8AC3E}">
        <p14:creationId xmlns:p14="http://schemas.microsoft.com/office/powerpoint/2010/main" val="3694628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smtClean="0"/>
              <a:t>Extends</a:t>
            </a:r>
            <a:endParaRPr lang="uk-UA" dirty="0"/>
          </a:p>
        </p:txBody>
      </p:sp>
      <p:sp>
        <p:nvSpPr>
          <p:cNvPr id="3" name="TextBox 2"/>
          <p:cNvSpPr txBox="1"/>
          <p:nvPr/>
        </p:nvSpPr>
        <p:spPr>
          <a:xfrm>
            <a:off x="685800" y="1458245"/>
            <a:ext cx="9592937" cy="369332"/>
          </a:xfrm>
          <a:prstGeom prst="rect">
            <a:avLst/>
          </a:prstGeom>
          <a:noFill/>
        </p:spPr>
        <p:txBody>
          <a:bodyPr wrap="square" rtlCol="0">
            <a:spAutoFit/>
          </a:bodyPr>
          <a:lstStyle/>
          <a:p>
            <a:pPr fontAlgn="auto">
              <a:spcBef>
                <a:spcPts val="0"/>
              </a:spcBef>
              <a:spcAft>
                <a:spcPts val="0"/>
              </a:spcAft>
            </a:pPr>
            <a:r>
              <a:rPr lang="en-US" dirty="0" smtClean="0"/>
              <a:t>Extends let you share the entire list of CSS rules of one element with any other element of your choice. </a:t>
            </a:r>
            <a:endParaRPr lang="uk-UA" dirty="0"/>
          </a:p>
        </p:txBody>
      </p:sp>
      <p:pic>
        <p:nvPicPr>
          <p:cNvPr id="2" name="Рисунок 1"/>
          <p:cNvPicPr>
            <a:picLocks noChangeAspect="1"/>
          </p:cNvPicPr>
          <p:nvPr/>
        </p:nvPicPr>
        <p:blipFill>
          <a:blip r:embed="rId2"/>
          <a:stretch>
            <a:fillRect/>
          </a:stretch>
        </p:blipFill>
        <p:spPr>
          <a:xfrm>
            <a:off x="2721165" y="1914221"/>
            <a:ext cx="6343995" cy="4721860"/>
          </a:xfrm>
          <a:prstGeom prst="rect">
            <a:avLst/>
          </a:prstGeom>
        </p:spPr>
      </p:pic>
    </p:spTree>
    <p:extLst>
      <p:ext uri="{BB962C8B-B14F-4D97-AF65-F5344CB8AC3E}">
        <p14:creationId xmlns:p14="http://schemas.microsoft.com/office/powerpoint/2010/main" val="75235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a:t>If/Else Statements</a:t>
            </a:r>
          </a:p>
        </p:txBody>
      </p:sp>
      <p:sp>
        <p:nvSpPr>
          <p:cNvPr id="3" name="TextBox 2"/>
          <p:cNvSpPr txBox="1"/>
          <p:nvPr/>
        </p:nvSpPr>
        <p:spPr>
          <a:xfrm>
            <a:off x="685800" y="1458245"/>
            <a:ext cx="10820400" cy="369332"/>
          </a:xfrm>
          <a:prstGeom prst="rect">
            <a:avLst/>
          </a:prstGeom>
          <a:noFill/>
        </p:spPr>
        <p:txBody>
          <a:bodyPr wrap="square" rtlCol="0">
            <a:spAutoFit/>
          </a:bodyPr>
          <a:lstStyle/>
          <a:p>
            <a:pPr fontAlgn="auto">
              <a:spcBef>
                <a:spcPts val="0"/>
              </a:spcBef>
              <a:spcAft>
                <a:spcPts val="0"/>
              </a:spcAft>
            </a:pPr>
            <a:r>
              <a:rPr lang="en-US" dirty="0"/>
              <a:t>SASS and Stylus support normal if/else conditionals. </a:t>
            </a:r>
            <a:endParaRPr lang="uk-UA" dirty="0"/>
          </a:p>
        </p:txBody>
      </p:sp>
      <p:pic>
        <p:nvPicPr>
          <p:cNvPr id="5" name="Рисунок 4"/>
          <p:cNvPicPr>
            <a:picLocks noChangeAspect="1"/>
          </p:cNvPicPr>
          <p:nvPr/>
        </p:nvPicPr>
        <p:blipFill>
          <a:blip r:embed="rId2"/>
          <a:stretch>
            <a:fillRect/>
          </a:stretch>
        </p:blipFill>
        <p:spPr>
          <a:xfrm>
            <a:off x="1733033" y="2398980"/>
            <a:ext cx="3724275" cy="3095625"/>
          </a:xfrm>
          <a:prstGeom prst="rect">
            <a:avLst/>
          </a:prstGeom>
        </p:spPr>
      </p:pic>
      <p:pic>
        <p:nvPicPr>
          <p:cNvPr id="6" name="Рисунок 5"/>
          <p:cNvPicPr>
            <a:picLocks noChangeAspect="1"/>
          </p:cNvPicPr>
          <p:nvPr/>
        </p:nvPicPr>
        <p:blipFill>
          <a:blip r:embed="rId3"/>
          <a:stretch>
            <a:fillRect/>
          </a:stretch>
        </p:blipFill>
        <p:spPr>
          <a:xfrm>
            <a:off x="5820864" y="2398980"/>
            <a:ext cx="3590925" cy="1371600"/>
          </a:xfrm>
          <a:prstGeom prst="rect">
            <a:avLst/>
          </a:prstGeom>
        </p:spPr>
      </p:pic>
      <p:pic>
        <p:nvPicPr>
          <p:cNvPr id="7" name="Рисунок 6"/>
          <p:cNvPicPr>
            <a:picLocks noChangeAspect="1"/>
          </p:cNvPicPr>
          <p:nvPr/>
        </p:nvPicPr>
        <p:blipFill rotWithShape="1">
          <a:blip r:embed="rId4"/>
          <a:srcRect r="35428"/>
          <a:stretch/>
        </p:blipFill>
        <p:spPr>
          <a:xfrm>
            <a:off x="9303513" y="2379643"/>
            <a:ext cx="424381" cy="1390937"/>
          </a:xfrm>
          <a:prstGeom prst="rect">
            <a:avLst/>
          </a:prstGeom>
        </p:spPr>
      </p:pic>
    </p:spTree>
    <p:extLst>
      <p:ext uri="{BB962C8B-B14F-4D97-AF65-F5344CB8AC3E}">
        <p14:creationId xmlns:p14="http://schemas.microsoft.com/office/powerpoint/2010/main" val="2825878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Question?</a:t>
            </a:r>
            <a:endParaRPr lang="uk-UA" dirty="0"/>
          </a:p>
        </p:txBody>
      </p:sp>
      <p:sp>
        <p:nvSpPr>
          <p:cNvPr id="3" name="Текст 2"/>
          <p:cNvSpPr>
            <a:spLocks noGrp="1"/>
          </p:cNvSpPr>
          <p:nvPr>
            <p:ph type="body" sz="quarter" idx="10"/>
          </p:nvPr>
        </p:nvSpPr>
        <p:spPr>
          <a:xfrm>
            <a:off x="4818753" y="1489935"/>
            <a:ext cx="2554494" cy="575533"/>
          </a:xfrm>
        </p:spPr>
        <p:txBody>
          <a:bodyPr/>
          <a:lstStyle/>
          <a:p>
            <a:r>
              <a:rPr lang="en-US" sz="2800" b="1" dirty="0"/>
              <a:t>How Does</a:t>
            </a:r>
            <a:r>
              <a:rPr lang="en-US" sz="2800" dirty="0"/>
              <a:t> It Work?</a:t>
            </a:r>
            <a:endParaRPr lang="uk-UA" sz="2800" dirty="0"/>
          </a:p>
        </p:txBody>
      </p:sp>
      <p:pic>
        <p:nvPicPr>
          <p:cNvPr id="6" name="Рисунок 5"/>
          <p:cNvPicPr>
            <a:picLocks noChangeAspect="1"/>
          </p:cNvPicPr>
          <p:nvPr/>
        </p:nvPicPr>
        <p:blipFill>
          <a:blip r:embed="rId2"/>
          <a:stretch>
            <a:fillRect/>
          </a:stretch>
        </p:blipFill>
        <p:spPr>
          <a:xfrm>
            <a:off x="2440697" y="2370940"/>
            <a:ext cx="7267575" cy="1104900"/>
          </a:xfrm>
          <a:prstGeom prst="rect">
            <a:avLst/>
          </a:prstGeom>
        </p:spPr>
      </p:pic>
      <p:pic>
        <p:nvPicPr>
          <p:cNvPr id="7" name="Рисунок 6"/>
          <p:cNvPicPr>
            <a:picLocks noChangeAspect="1"/>
          </p:cNvPicPr>
          <p:nvPr/>
        </p:nvPicPr>
        <p:blipFill>
          <a:blip r:embed="rId3"/>
          <a:stretch>
            <a:fillRect/>
          </a:stretch>
        </p:blipFill>
        <p:spPr>
          <a:xfrm>
            <a:off x="4743450" y="4132730"/>
            <a:ext cx="2705100" cy="1066800"/>
          </a:xfrm>
          <a:prstGeom prst="rect">
            <a:avLst/>
          </a:prstGeom>
        </p:spPr>
      </p:pic>
    </p:spTree>
    <p:extLst>
      <p:ext uri="{BB962C8B-B14F-4D97-AF65-F5344CB8AC3E}">
        <p14:creationId xmlns:p14="http://schemas.microsoft.com/office/powerpoint/2010/main" val="290084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p:txBody>
          <a:bodyPr/>
          <a:lstStyle/>
          <a:p>
            <a:r>
              <a:rPr lang="en-US" b="1" dirty="0"/>
              <a:t>CSS preprocessors</a:t>
            </a:r>
            <a:endParaRPr lang="uk-UA" dirty="0"/>
          </a:p>
        </p:txBody>
      </p:sp>
      <p:sp>
        <p:nvSpPr>
          <p:cNvPr id="7" name="Text Placeholder 6">
            <a:extLst>
              <a:ext uri="{FF2B5EF4-FFF2-40B4-BE49-F238E27FC236}">
                <a16:creationId xmlns="" xmlns:a16="http://schemas.microsoft.com/office/drawing/2014/main" id="{B3EDC24C-EE02-4845-99B9-F77A9B3BC1BB}"/>
              </a:ext>
            </a:extLst>
          </p:cNvPr>
          <p:cNvSpPr>
            <a:spLocks noGrp="1"/>
          </p:cNvSpPr>
          <p:nvPr>
            <p:ph type="body" sz="quarter" idx="10"/>
          </p:nvPr>
        </p:nvSpPr>
        <p:spPr>
          <a:xfrm>
            <a:off x="685800" y="2575193"/>
            <a:ext cx="10820400" cy="3429000"/>
          </a:xfrm>
        </p:spPr>
        <p:txBody>
          <a:bodyPr/>
          <a:lstStyle/>
          <a:p>
            <a:pPr marL="342900" indent="-342900">
              <a:buFont typeface="Arial" panose="020B0604020202020204" pitchFamily="34" charset="0"/>
              <a:buChar char="•"/>
            </a:pPr>
            <a:r>
              <a:rPr lang="en-US" sz="2400" dirty="0" smtClean="0"/>
              <a:t>CSS </a:t>
            </a:r>
            <a:r>
              <a:rPr lang="en-US" sz="2400" dirty="0"/>
              <a:t>preprocessors are scripting languages that extend the default capabilities of CSS. They enable us to use logic in our CSS code, such as variables, nesting, inheritance, </a:t>
            </a:r>
            <a:r>
              <a:rPr lang="en-US" sz="2400" dirty="0" err="1"/>
              <a:t>mixins</a:t>
            </a:r>
            <a:r>
              <a:rPr lang="en-US" sz="2400" dirty="0"/>
              <a:t>, functions, and mathematical operations. </a:t>
            </a:r>
            <a:endParaRPr lang="en-US" sz="2400" dirty="0" smtClean="0"/>
          </a:p>
          <a:p>
            <a:pPr marL="342900" indent="-342900">
              <a:buFont typeface="Arial" panose="020B0604020202020204" pitchFamily="34" charset="0"/>
              <a:buChar char="•"/>
            </a:pPr>
            <a:r>
              <a:rPr lang="en-US" sz="2400" dirty="0" smtClean="0"/>
              <a:t>CSS </a:t>
            </a:r>
            <a:r>
              <a:rPr lang="en-US" sz="2400" dirty="0"/>
              <a:t>preprocessors make it easy to automate repetitive tasks, reduce the number of errors and code bloat, create reusable code snippets, and ensure backward compatibility.</a:t>
            </a:r>
            <a:endParaRPr lang="uk-UA" sz="2400" dirty="0"/>
          </a:p>
        </p:txBody>
      </p:sp>
    </p:spTree>
    <p:extLst>
      <p:ext uri="{BB962C8B-B14F-4D97-AF65-F5344CB8AC3E}">
        <p14:creationId xmlns:p14="http://schemas.microsoft.com/office/powerpoint/2010/main" val="346291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a:t>Color Functions</a:t>
            </a:r>
          </a:p>
        </p:txBody>
      </p:sp>
      <p:sp>
        <p:nvSpPr>
          <p:cNvPr id="3" name="TextBox 2"/>
          <p:cNvSpPr txBox="1"/>
          <p:nvPr/>
        </p:nvSpPr>
        <p:spPr>
          <a:xfrm>
            <a:off x="685800" y="1458245"/>
            <a:ext cx="10820400" cy="369332"/>
          </a:xfrm>
          <a:prstGeom prst="rect">
            <a:avLst/>
          </a:prstGeom>
          <a:noFill/>
        </p:spPr>
        <p:txBody>
          <a:bodyPr wrap="square" rtlCol="0">
            <a:spAutoFit/>
          </a:bodyPr>
          <a:lstStyle/>
          <a:p>
            <a:pPr fontAlgn="auto">
              <a:spcBef>
                <a:spcPts val="0"/>
              </a:spcBef>
              <a:spcAft>
                <a:spcPts val="0"/>
              </a:spcAft>
            </a:pPr>
            <a:r>
              <a:rPr lang="en-US" dirty="0"/>
              <a:t>Preprocessors support a wide variety of built in functions for altering a color dynamically.</a:t>
            </a:r>
            <a:endParaRPr lang="uk-UA" dirty="0"/>
          </a:p>
        </p:txBody>
      </p:sp>
      <p:pic>
        <p:nvPicPr>
          <p:cNvPr id="2" name="Рисунок 1"/>
          <p:cNvPicPr>
            <a:picLocks noChangeAspect="1"/>
          </p:cNvPicPr>
          <p:nvPr/>
        </p:nvPicPr>
        <p:blipFill>
          <a:blip r:embed="rId2"/>
          <a:stretch>
            <a:fillRect/>
          </a:stretch>
        </p:blipFill>
        <p:spPr>
          <a:xfrm>
            <a:off x="1927951" y="2379643"/>
            <a:ext cx="3180200" cy="4150569"/>
          </a:xfrm>
          <a:prstGeom prst="rect">
            <a:avLst/>
          </a:prstGeom>
        </p:spPr>
      </p:pic>
      <p:pic>
        <p:nvPicPr>
          <p:cNvPr id="8" name="Рисунок 7"/>
          <p:cNvPicPr>
            <a:picLocks noChangeAspect="1"/>
          </p:cNvPicPr>
          <p:nvPr/>
        </p:nvPicPr>
        <p:blipFill>
          <a:blip r:embed="rId3"/>
          <a:stretch>
            <a:fillRect/>
          </a:stretch>
        </p:blipFill>
        <p:spPr>
          <a:xfrm>
            <a:off x="5515664" y="2379643"/>
            <a:ext cx="3385965" cy="2426306"/>
          </a:xfrm>
          <a:prstGeom prst="rect">
            <a:avLst/>
          </a:prstGeom>
        </p:spPr>
      </p:pic>
    </p:spTree>
    <p:extLst>
      <p:ext uri="{BB962C8B-B14F-4D97-AF65-F5344CB8AC3E}">
        <p14:creationId xmlns:p14="http://schemas.microsoft.com/office/powerpoint/2010/main" val="2292489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smtClean="0"/>
              <a:t>Loops</a:t>
            </a:r>
            <a:endParaRPr lang="en-US" dirty="0"/>
          </a:p>
        </p:txBody>
      </p:sp>
      <p:sp>
        <p:nvSpPr>
          <p:cNvPr id="3" name="TextBox 2"/>
          <p:cNvSpPr txBox="1"/>
          <p:nvPr/>
        </p:nvSpPr>
        <p:spPr>
          <a:xfrm>
            <a:off x="685800" y="1458245"/>
            <a:ext cx="10820400" cy="369332"/>
          </a:xfrm>
          <a:prstGeom prst="rect">
            <a:avLst/>
          </a:prstGeom>
          <a:noFill/>
        </p:spPr>
        <p:txBody>
          <a:bodyPr wrap="square" rtlCol="0">
            <a:spAutoFit/>
          </a:bodyPr>
          <a:lstStyle/>
          <a:p>
            <a:pPr fontAlgn="auto">
              <a:spcBef>
                <a:spcPts val="0"/>
              </a:spcBef>
              <a:spcAft>
                <a:spcPts val="0"/>
              </a:spcAft>
            </a:pPr>
            <a:r>
              <a:rPr lang="en-US" dirty="0"/>
              <a:t>Loops are useful when iterating through an array or creating a series of styles as in grid widths.</a:t>
            </a:r>
            <a:endParaRPr lang="uk-UA" dirty="0"/>
          </a:p>
        </p:txBody>
      </p:sp>
      <p:pic>
        <p:nvPicPr>
          <p:cNvPr id="5" name="Рисунок 4"/>
          <p:cNvPicPr>
            <a:picLocks noChangeAspect="1"/>
          </p:cNvPicPr>
          <p:nvPr/>
        </p:nvPicPr>
        <p:blipFill>
          <a:blip r:embed="rId2"/>
          <a:stretch>
            <a:fillRect/>
          </a:stretch>
        </p:blipFill>
        <p:spPr>
          <a:xfrm>
            <a:off x="2271712" y="2570405"/>
            <a:ext cx="7648575" cy="2857500"/>
          </a:xfrm>
          <a:prstGeom prst="rect">
            <a:avLst/>
          </a:prstGeom>
        </p:spPr>
      </p:pic>
    </p:spTree>
    <p:extLst>
      <p:ext uri="{BB962C8B-B14F-4D97-AF65-F5344CB8AC3E}">
        <p14:creationId xmlns:p14="http://schemas.microsoft.com/office/powerpoint/2010/main" val="2170760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smtClean="0"/>
              <a:t>Imports</a:t>
            </a:r>
            <a:endParaRPr lang="en-US" dirty="0"/>
          </a:p>
        </p:txBody>
      </p:sp>
      <p:sp>
        <p:nvSpPr>
          <p:cNvPr id="3" name="TextBox 2"/>
          <p:cNvSpPr txBox="1"/>
          <p:nvPr/>
        </p:nvSpPr>
        <p:spPr>
          <a:xfrm>
            <a:off x="685800" y="1458245"/>
            <a:ext cx="10820400" cy="369332"/>
          </a:xfrm>
          <a:prstGeom prst="rect">
            <a:avLst/>
          </a:prstGeom>
          <a:noFill/>
        </p:spPr>
        <p:txBody>
          <a:bodyPr wrap="square" rtlCol="0">
            <a:spAutoFit/>
          </a:bodyPr>
          <a:lstStyle/>
          <a:p>
            <a:pPr fontAlgn="auto">
              <a:spcBef>
                <a:spcPts val="0"/>
              </a:spcBef>
              <a:spcAft>
                <a:spcPts val="0"/>
              </a:spcAft>
            </a:pPr>
            <a:r>
              <a:rPr lang="en-US" dirty="0"/>
              <a:t>You can easily combine multiple stylesheets into one without rewriting any code by importing them.</a:t>
            </a:r>
            <a:endParaRPr lang="uk-UA" dirty="0"/>
          </a:p>
        </p:txBody>
      </p:sp>
      <p:pic>
        <p:nvPicPr>
          <p:cNvPr id="5" name="Рисунок 4"/>
          <p:cNvPicPr>
            <a:picLocks noChangeAspect="1"/>
          </p:cNvPicPr>
          <p:nvPr/>
        </p:nvPicPr>
        <p:blipFill>
          <a:blip r:embed="rId2"/>
          <a:stretch>
            <a:fillRect/>
          </a:stretch>
        </p:blipFill>
        <p:spPr>
          <a:xfrm>
            <a:off x="2338387" y="2458654"/>
            <a:ext cx="7515225" cy="2028825"/>
          </a:xfrm>
          <a:prstGeom prst="rect">
            <a:avLst/>
          </a:prstGeom>
        </p:spPr>
      </p:pic>
    </p:spTree>
    <p:extLst>
      <p:ext uri="{BB962C8B-B14F-4D97-AF65-F5344CB8AC3E}">
        <p14:creationId xmlns:p14="http://schemas.microsoft.com/office/powerpoint/2010/main" val="48870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p:txBody>
          <a:bodyPr/>
          <a:lstStyle/>
          <a:p>
            <a:r>
              <a:rPr lang="en-US" dirty="0" smtClean="0"/>
              <a:t>Math</a:t>
            </a:r>
            <a:endParaRPr lang="en-US" dirty="0"/>
          </a:p>
        </p:txBody>
      </p:sp>
      <p:sp>
        <p:nvSpPr>
          <p:cNvPr id="3" name="TextBox 2"/>
          <p:cNvSpPr txBox="1"/>
          <p:nvPr/>
        </p:nvSpPr>
        <p:spPr>
          <a:xfrm>
            <a:off x="685800" y="1458245"/>
            <a:ext cx="10820400" cy="646331"/>
          </a:xfrm>
          <a:prstGeom prst="rect">
            <a:avLst/>
          </a:prstGeom>
          <a:noFill/>
        </p:spPr>
        <p:txBody>
          <a:bodyPr wrap="square" rtlCol="0">
            <a:spAutoFit/>
          </a:bodyPr>
          <a:lstStyle/>
          <a:p>
            <a:pPr fontAlgn="auto">
              <a:spcBef>
                <a:spcPts val="0"/>
              </a:spcBef>
              <a:spcAft>
                <a:spcPts val="0"/>
              </a:spcAft>
            </a:pPr>
            <a:r>
              <a:rPr lang="en-US" dirty="0"/>
              <a:t>Preprocessors allow for arithmetic to be written anywhere within a CSS rule without the need for the </a:t>
            </a:r>
            <a:r>
              <a:rPr lang="en-US" dirty="0" err="1"/>
              <a:t>calc</a:t>
            </a:r>
            <a:r>
              <a:rPr lang="en-US" dirty="0"/>
              <a:t>() function used in vanilla CSS.</a:t>
            </a:r>
            <a:endParaRPr lang="uk-UA" dirty="0"/>
          </a:p>
        </p:txBody>
      </p:sp>
      <p:pic>
        <p:nvPicPr>
          <p:cNvPr id="2" name="Рисунок 1"/>
          <p:cNvPicPr>
            <a:picLocks noChangeAspect="1"/>
          </p:cNvPicPr>
          <p:nvPr/>
        </p:nvPicPr>
        <p:blipFill>
          <a:blip r:embed="rId2"/>
          <a:stretch>
            <a:fillRect/>
          </a:stretch>
        </p:blipFill>
        <p:spPr>
          <a:xfrm>
            <a:off x="2319337" y="2432852"/>
            <a:ext cx="7553325" cy="2809875"/>
          </a:xfrm>
          <a:prstGeom prst="rect">
            <a:avLst/>
          </a:prstGeom>
        </p:spPr>
      </p:pic>
    </p:spTree>
    <p:extLst>
      <p:ext uri="{BB962C8B-B14F-4D97-AF65-F5344CB8AC3E}">
        <p14:creationId xmlns:p14="http://schemas.microsoft.com/office/powerpoint/2010/main" val="246532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Installing Sass</a:t>
            </a:r>
            <a:endParaRPr lang="uk-UA" dirty="0"/>
          </a:p>
        </p:txBody>
      </p:sp>
      <p:sp>
        <p:nvSpPr>
          <p:cNvPr id="3" name="Текст 2"/>
          <p:cNvSpPr>
            <a:spLocks noGrp="1"/>
          </p:cNvSpPr>
          <p:nvPr>
            <p:ph type="body" sz="quarter" idx="10"/>
          </p:nvPr>
        </p:nvSpPr>
        <p:spPr>
          <a:xfrm>
            <a:off x="685800" y="1648609"/>
            <a:ext cx="8264562" cy="459889"/>
          </a:xfrm>
        </p:spPr>
        <p:txBody>
          <a:bodyPr/>
          <a:lstStyle/>
          <a:p>
            <a:r>
              <a:rPr lang="en-US" dirty="0"/>
              <a:t>If you use Node.js, then you can install Sass using </a:t>
            </a:r>
            <a:r>
              <a:rPr lang="en-US" dirty="0" err="1"/>
              <a:t>npm</a:t>
            </a:r>
            <a:r>
              <a:rPr lang="en-US" dirty="0"/>
              <a:t>:</a:t>
            </a:r>
            <a:endParaRPr lang="uk-UA" dirty="0"/>
          </a:p>
        </p:txBody>
      </p:sp>
      <p:pic>
        <p:nvPicPr>
          <p:cNvPr id="6" name="Рисунок 5"/>
          <p:cNvPicPr>
            <a:picLocks noChangeAspect="1"/>
          </p:cNvPicPr>
          <p:nvPr/>
        </p:nvPicPr>
        <p:blipFill>
          <a:blip r:embed="rId2"/>
          <a:stretch>
            <a:fillRect/>
          </a:stretch>
        </p:blipFill>
        <p:spPr>
          <a:xfrm>
            <a:off x="685800" y="2225152"/>
            <a:ext cx="2086142" cy="571836"/>
          </a:xfrm>
          <a:prstGeom prst="rect">
            <a:avLst/>
          </a:prstGeom>
        </p:spPr>
      </p:pic>
      <p:sp>
        <p:nvSpPr>
          <p:cNvPr id="7" name="Текст 2"/>
          <p:cNvSpPr>
            <a:spLocks noGrp="1"/>
          </p:cNvSpPr>
          <p:nvPr>
            <p:ph type="body" sz="quarter" idx="10"/>
          </p:nvPr>
        </p:nvSpPr>
        <p:spPr>
          <a:xfrm>
            <a:off x="685800" y="3016624"/>
            <a:ext cx="8264562" cy="459889"/>
          </a:xfrm>
        </p:spPr>
        <p:txBody>
          <a:bodyPr/>
          <a:lstStyle/>
          <a:p>
            <a:r>
              <a:rPr lang="en-US" dirty="0" smtClean="0"/>
              <a:t>In your project folder type this:</a:t>
            </a:r>
            <a:endParaRPr lang="uk-UA" dirty="0"/>
          </a:p>
        </p:txBody>
      </p:sp>
      <p:pic>
        <p:nvPicPr>
          <p:cNvPr id="11" name="Рисунок 10"/>
          <p:cNvPicPr>
            <a:picLocks noChangeAspect="1"/>
          </p:cNvPicPr>
          <p:nvPr/>
        </p:nvPicPr>
        <p:blipFill>
          <a:blip r:embed="rId3"/>
          <a:stretch>
            <a:fillRect/>
          </a:stretch>
        </p:blipFill>
        <p:spPr>
          <a:xfrm>
            <a:off x="685800" y="3705114"/>
            <a:ext cx="4105275" cy="457200"/>
          </a:xfrm>
          <a:prstGeom prst="rect">
            <a:avLst/>
          </a:prstGeom>
        </p:spPr>
      </p:pic>
      <p:pic>
        <p:nvPicPr>
          <p:cNvPr id="12" name="Рисунок 11"/>
          <p:cNvPicPr>
            <a:picLocks noChangeAspect="1"/>
          </p:cNvPicPr>
          <p:nvPr/>
        </p:nvPicPr>
        <p:blipFill>
          <a:blip r:embed="rId4"/>
          <a:stretch>
            <a:fillRect/>
          </a:stretch>
        </p:blipFill>
        <p:spPr>
          <a:xfrm>
            <a:off x="685800" y="4515970"/>
            <a:ext cx="4800600" cy="838200"/>
          </a:xfrm>
          <a:prstGeom prst="rect">
            <a:avLst/>
          </a:prstGeom>
        </p:spPr>
      </p:pic>
    </p:spTree>
    <p:extLst>
      <p:ext uri="{BB962C8B-B14F-4D97-AF65-F5344CB8AC3E}">
        <p14:creationId xmlns:p14="http://schemas.microsoft.com/office/powerpoint/2010/main" val="2646462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Gulp</a:t>
            </a:r>
            <a:br>
              <a:rPr lang="en-US" b="1" dirty="0"/>
            </a:br>
            <a:endParaRPr lang="uk-UA" dirty="0"/>
          </a:p>
        </p:txBody>
      </p:sp>
      <p:sp>
        <p:nvSpPr>
          <p:cNvPr id="3" name="Текст 2"/>
          <p:cNvSpPr>
            <a:spLocks noGrp="1"/>
          </p:cNvSpPr>
          <p:nvPr>
            <p:ph type="body" sz="quarter" idx="10"/>
          </p:nvPr>
        </p:nvSpPr>
        <p:spPr>
          <a:xfrm>
            <a:off x="685800" y="1541032"/>
            <a:ext cx="8770172" cy="3482789"/>
          </a:xfrm>
        </p:spPr>
        <p:txBody>
          <a:bodyPr/>
          <a:lstStyle/>
          <a:p>
            <a:r>
              <a:rPr lang="en-US" dirty="0"/>
              <a:t>Gulp is a front-end development automation tool. It will help you automate routine tasks and speed up your </a:t>
            </a:r>
            <a:r>
              <a:rPr lang="en-US" dirty="0" smtClean="0"/>
              <a:t>work.</a:t>
            </a:r>
          </a:p>
          <a:p>
            <a:endParaRPr lang="en-US" dirty="0"/>
          </a:p>
          <a:p>
            <a:r>
              <a:rPr lang="en-US" dirty="0" smtClean="0"/>
              <a:t>	</a:t>
            </a:r>
            <a:r>
              <a:rPr lang="en-US" b="1" dirty="0" smtClean="0"/>
              <a:t>The </a:t>
            </a:r>
            <a:r>
              <a:rPr lang="en-US" b="1" dirty="0"/>
              <a:t>main tasks that Gulp will help you solve:</a:t>
            </a:r>
          </a:p>
          <a:p>
            <a:pPr marL="342900" indent="-342900">
              <a:buFont typeface="Arial" panose="020B0604020202020204" pitchFamily="34" charset="0"/>
              <a:buChar char="•"/>
            </a:pPr>
            <a:r>
              <a:rPr lang="en-US" dirty="0"/>
              <a:t>Minimization and concatenation of </a:t>
            </a:r>
            <a:r>
              <a:rPr lang="en-US" dirty="0" err="1"/>
              <a:t>Javascript</a:t>
            </a:r>
            <a:r>
              <a:rPr lang="en-US" dirty="0"/>
              <a:t> and CSS files;</a:t>
            </a:r>
          </a:p>
          <a:p>
            <a:pPr marL="342900" indent="-342900">
              <a:buFont typeface="Arial" panose="020B0604020202020204" pitchFamily="34" charset="0"/>
              <a:buChar char="•"/>
            </a:pPr>
            <a:r>
              <a:rPr lang="en-US" dirty="0"/>
              <a:t>HTML minimization;</a:t>
            </a:r>
          </a:p>
          <a:p>
            <a:pPr marL="342900" indent="-342900">
              <a:buFont typeface="Arial" panose="020B0604020202020204" pitchFamily="34" charset="0"/>
              <a:buChar char="•"/>
            </a:pPr>
            <a:r>
              <a:rPr lang="en-US" dirty="0"/>
              <a:t>Using CSS preprocessors Sass, Less, Stylus and others;</a:t>
            </a:r>
          </a:p>
          <a:p>
            <a:pPr marL="342900" indent="-342900">
              <a:buFont typeface="Arial" panose="020B0604020202020204" pitchFamily="34" charset="0"/>
              <a:buChar char="•"/>
            </a:pPr>
            <a:r>
              <a:rPr lang="en-US" dirty="0"/>
              <a:t>Image </a:t>
            </a:r>
            <a:r>
              <a:rPr lang="en-US" dirty="0" smtClean="0"/>
              <a:t>optimization</a:t>
            </a:r>
            <a:r>
              <a:rPr lang="en-US" dirty="0"/>
              <a:t>.</a:t>
            </a:r>
          </a:p>
        </p:txBody>
      </p:sp>
    </p:spTree>
    <p:extLst>
      <p:ext uri="{BB962C8B-B14F-4D97-AF65-F5344CB8AC3E}">
        <p14:creationId xmlns:p14="http://schemas.microsoft.com/office/powerpoint/2010/main" val="1153477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Gulp Sass - installation and setup</a:t>
            </a:r>
            <a:endParaRPr lang="uk-UA" dirty="0"/>
          </a:p>
        </p:txBody>
      </p:sp>
      <p:sp>
        <p:nvSpPr>
          <p:cNvPr id="3" name="Текст 2"/>
          <p:cNvSpPr>
            <a:spLocks noGrp="1"/>
          </p:cNvSpPr>
          <p:nvPr>
            <p:ph type="body" sz="quarter" idx="10"/>
          </p:nvPr>
        </p:nvSpPr>
        <p:spPr>
          <a:xfrm>
            <a:off x="685800" y="1487245"/>
            <a:ext cx="2681344" cy="416859"/>
          </a:xfrm>
        </p:spPr>
        <p:txBody>
          <a:bodyPr/>
          <a:lstStyle/>
          <a:p>
            <a:r>
              <a:rPr lang="en-US" dirty="0"/>
              <a:t>Run the install command:</a:t>
            </a:r>
            <a:endParaRPr lang="uk-UA" dirty="0"/>
          </a:p>
        </p:txBody>
      </p:sp>
      <p:pic>
        <p:nvPicPr>
          <p:cNvPr id="6" name="Рисунок 5"/>
          <p:cNvPicPr>
            <a:picLocks noChangeAspect="1"/>
          </p:cNvPicPr>
          <p:nvPr/>
        </p:nvPicPr>
        <p:blipFill rotWithShape="1">
          <a:blip r:embed="rId2"/>
          <a:srcRect/>
          <a:stretch/>
        </p:blipFill>
        <p:spPr>
          <a:xfrm>
            <a:off x="685800" y="2124131"/>
            <a:ext cx="3755942" cy="274825"/>
          </a:xfrm>
          <a:prstGeom prst="rect">
            <a:avLst/>
          </a:prstGeom>
        </p:spPr>
      </p:pic>
      <p:sp>
        <p:nvSpPr>
          <p:cNvPr id="7" name="Текст 2"/>
          <p:cNvSpPr>
            <a:spLocks noGrp="1"/>
          </p:cNvSpPr>
          <p:nvPr>
            <p:ph type="body" sz="quarter" idx="10"/>
          </p:nvPr>
        </p:nvSpPr>
        <p:spPr>
          <a:xfrm>
            <a:off x="685800" y="2623857"/>
            <a:ext cx="2681344" cy="416859"/>
          </a:xfrm>
        </p:spPr>
        <p:txBody>
          <a:bodyPr/>
          <a:lstStyle/>
          <a:p>
            <a:r>
              <a:rPr lang="en-US" dirty="0"/>
              <a:t>Example project structure:</a:t>
            </a:r>
            <a:endParaRPr lang="uk-UA" dirty="0"/>
          </a:p>
        </p:txBody>
      </p:sp>
      <p:pic>
        <p:nvPicPr>
          <p:cNvPr id="8" name="Рисунок 7"/>
          <p:cNvPicPr>
            <a:picLocks noChangeAspect="1"/>
          </p:cNvPicPr>
          <p:nvPr/>
        </p:nvPicPr>
        <p:blipFill rotWithShape="1">
          <a:blip r:embed="rId3"/>
          <a:srcRect t="2656"/>
          <a:stretch/>
        </p:blipFill>
        <p:spPr>
          <a:xfrm>
            <a:off x="685800" y="3302597"/>
            <a:ext cx="1939066" cy="1355169"/>
          </a:xfrm>
          <a:prstGeom prst="rect">
            <a:avLst/>
          </a:prstGeom>
        </p:spPr>
      </p:pic>
      <p:sp>
        <p:nvSpPr>
          <p:cNvPr id="9" name="Текст 2"/>
          <p:cNvSpPr>
            <a:spLocks noGrp="1"/>
          </p:cNvSpPr>
          <p:nvPr>
            <p:ph type="body" sz="quarter" idx="10"/>
          </p:nvPr>
        </p:nvSpPr>
        <p:spPr>
          <a:xfrm>
            <a:off x="685799" y="4919647"/>
            <a:ext cx="4779085" cy="814179"/>
          </a:xfrm>
        </p:spPr>
        <p:txBody>
          <a:bodyPr/>
          <a:lstStyle/>
          <a:p>
            <a:r>
              <a:rPr lang="en-US" dirty="0"/>
              <a:t>The sass folder contains the </a:t>
            </a:r>
            <a:r>
              <a:rPr lang="en-US" dirty="0" err="1">
                <a:solidFill>
                  <a:srgbClr val="FFFF00"/>
                </a:solidFill>
              </a:rPr>
              <a:t>style.scss</a:t>
            </a:r>
            <a:r>
              <a:rPr lang="en-US" dirty="0"/>
              <a:t> file, which will be compiled into </a:t>
            </a:r>
            <a:r>
              <a:rPr lang="en-US" dirty="0" err="1"/>
              <a:t>css</a:t>
            </a:r>
            <a:r>
              <a:rPr lang="en-US" dirty="0"/>
              <a:t>.</a:t>
            </a:r>
            <a:endParaRPr lang="uk-UA" dirty="0"/>
          </a:p>
        </p:txBody>
      </p:sp>
    </p:spTree>
    <p:extLst>
      <p:ext uri="{BB962C8B-B14F-4D97-AF65-F5344CB8AC3E}">
        <p14:creationId xmlns:p14="http://schemas.microsoft.com/office/powerpoint/2010/main" val="889889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2"/>
          <p:cNvSpPr txBox="1">
            <a:spLocks/>
          </p:cNvSpPr>
          <p:nvPr/>
        </p:nvSpPr>
        <p:spPr>
          <a:xfrm>
            <a:off x="750346" y="644450"/>
            <a:ext cx="2681344" cy="416859"/>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Configuring Gulpfile.js</a:t>
            </a:r>
            <a:endParaRPr lang="uk-UA" dirty="0"/>
          </a:p>
        </p:txBody>
      </p:sp>
      <p:pic>
        <p:nvPicPr>
          <p:cNvPr id="7" name="Рисунок 6"/>
          <p:cNvPicPr>
            <a:picLocks noChangeAspect="1"/>
          </p:cNvPicPr>
          <p:nvPr/>
        </p:nvPicPr>
        <p:blipFill rotWithShape="1">
          <a:blip r:embed="rId2"/>
          <a:srcRect t="13801" b="24594"/>
          <a:stretch/>
        </p:blipFill>
        <p:spPr>
          <a:xfrm>
            <a:off x="750345" y="1254946"/>
            <a:ext cx="4036807" cy="1681891"/>
          </a:xfrm>
          <a:prstGeom prst="rect">
            <a:avLst/>
          </a:prstGeom>
        </p:spPr>
      </p:pic>
      <p:sp>
        <p:nvSpPr>
          <p:cNvPr id="8" name="Текст 2"/>
          <p:cNvSpPr txBox="1">
            <a:spLocks/>
          </p:cNvSpPr>
          <p:nvPr/>
        </p:nvSpPr>
        <p:spPr>
          <a:xfrm>
            <a:off x="750345" y="3432361"/>
            <a:ext cx="6780007" cy="179283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In the line </a:t>
            </a:r>
            <a:r>
              <a:rPr lang="en-US" sz="2400" b="1" dirty="0" err="1">
                <a:solidFill>
                  <a:srgbClr val="FFFF00"/>
                </a:solidFill>
              </a:rPr>
              <a:t>gulp.src</a:t>
            </a:r>
            <a:r>
              <a:rPr lang="en-US" sz="2400" b="1" dirty="0">
                <a:solidFill>
                  <a:srgbClr val="FFFF00"/>
                </a:solidFill>
              </a:rPr>
              <a:t> ('./ sass / ** / *. </a:t>
            </a:r>
            <a:r>
              <a:rPr lang="en-US" sz="2400" b="1" dirty="0" err="1">
                <a:solidFill>
                  <a:srgbClr val="FFFF00"/>
                </a:solidFill>
              </a:rPr>
              <a:t>Scss</a:t>
            </a:r>
            <a:r>
              <a:rPr lang="en-US" sz="2400" b="1" dirty="0">
                <a:solidFill>
                  <a:srgbClr val="FFFF00"/>
                </a:solidFill>
              </a:rPr>
              <a:t>') </a:t>
            </a:r>
            <a:r>
              <a:rPr lang="en-US" dirty="0"/>
              <a:t>indicate that you need to compile all files with the extension .</a:t>
            </a:r>
            <a:r>
              <a:rPr lang="en-US" dirty="0" err="1"/>
              <a:t>scss</a:t>
            </a:r>
            <a:r>
              <a:rPr lang="en-US" dirty="0"/>
              <a:t> in the sass folder.</a:t>
            </a:r>
          </a:p>
          <a:p>
            <a:pPr fontAlgn="auto">
              <a:spcAft>
                <a:spcPts val="0"/>
              </a:spcAft>
            </a:pPr>
            <a:r>
              <a:rPr lang="en-US" dirty="0"/>
              <a:t>In the line </a:t>
            </a:r>
            <a:r>
              <a:rPr lang="en-US" sz="2400" b="1" dirty="0">
                <a:solidFill>
                  <a:srgbClr val="FFFF00"/>
                </a:solidFill>
              </a:rPr>
              <a:t>.pipe (</a:t>
            </a:r>
            <a:r>
              <a:rPr lang="en-US" sz="2400" b="1" dirty="0" err="1">
                <a:solidFill>
                  <a:srgbClr val="FFFF00"/>
                </a:solidFill>
              </a:rPr>
              <a:t>gulp.dest</a:t>
            </a:r>
            <a:r>
              <a:rPr lang="en-US" sz="2400" b="1" dirty="0">
                <a:solidFill>
                  <a:srgbClr val="FFFF00"/>
                </a:solidFill>
              </a:rPr>
              <a:t> ('./ </a:t>
            </a:r>
            <a:r>
              <a:rPr lang="en-US" sz="2400" b="1" dirty="0" err="1">
                <a:solidFill>
                  <a:srgbClr val="FFFF00"/>
                </a:solidFill>
              </a:rPr>
              <a:t>css</a:t>
            </a:r>
            <a:r>
              <a:rPr lang="en-US" sz="2400" b="1" dirty="0">
                <a:solidFill>
                  <a:srgbClr val="FFFF00"/>
                </a:solidFill>
              </a:rPr>
              <a:t>')); </a:t>
            </a:r>
            <a:r>
              <a:rPr lang="en-US" dirty="0"/>
              <a:t>specify the destination folder for compiled CSS.</a:t>
            </a:r>
            <a:endParaRPr lang="uk-UA" dirty="0"/>
          </a:p>
        </p:txBody>
      </p:sp>
    </p:spTree>
    <p:extLst>
      <p:ext uri="{BB962C8B-B14F-4D97-AF65-F5344CB8AC3E}">
        <p14:creationId xmlns:p14="http://schemas.microsoft.com/office/powerpoint/2010/main" val="2552132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1268112" y="1130404"/>
            <a:ext cx="1762125" cy="1762125"/>
          </a:xfrm>
          <a:prstGeom prst="rect">
            <a:avLst/>
          </a:prstGeom>
        </p:spPr>
      </p:pic>
      <p:pic>
        <p:nvPicPr>
          <p:cNvPr id="7" name="Рисунок 6"/>
          <p:cNvPicPr>
            <a:picLocks noChangeAspect="1"/>
          </p:cNvPicPr>
          <p:nvPr/>
        </p:nvPicPr>
        <p:blipFill>
          <a:blip r:embed="rId3"/>
          <a:stretch>
            <a:fillRect/>
          </a:stretch>
        </p:blipFill>
        <p:spPr>
          <a:xfrm>
            <a:off x="7860142" y="4003974"/>
            <a:ext cx="1543050" cy="1238250"/>
          </a:xfrm>
          <a:prstGeom prst="rect">
            <a:avLst/>
          </a:prstGeom>
        </p:spPr>
      </p:pic>
      <p:sp>
        <p:nvSpPr>
          <p:cNvPr id="8" name="Текст 2"/>
          <p:cNvSpPr txBox="1">
            <a:spLocks/>
          </p:cNvSpPr>
          <p:nvPr/>
        </p:nvSpPr>
        <p:spPr>
          <a:xfrm>
            <a:off x="6430383" y="3365463"/>
            <a:ext cx="4402568" cy="46426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smtClean="0"/>
              <a:t>The </a:t>
            </a:r>
            <a:r>
              <a:rPr lang="en-US" dirty="0">
                <a:solidFill>
                  <a:srgbClr val="FFFF00"/>
                </a:solidFill>
              </a:rPr>
              <a:t>style.css</a:t>
            </a:r>
            <a:r>
              <a:rPr lang="en-US" dirty="0"/>
              <a:t> file appears in the project folder</a:t>
            </a:r>
            <a:endParaRPr lang="uk-UA" dirty="0"/>
          </a:p>
        </p:txBody>
      </p:sp>
      <p:sp>
        <p:nvSpPr>
          <p:cNvPr id="9" name="Прямоугольник 8"/>
          <p:cNvSpPr/>
          <p:nvPr/>
        </p:nvSpPr>
        <p:spPr>
          <a:xfrm>
            <a:off x="525528" y="607073"/>
            <a:ext cx="3696653" cy="369332"/>
          </a:xfrm>
          <a:prstGeom prst="rect">
            <a:avLst/>
          </a:prstGeom>
        </p:spPr>
        <p:txBody>
          <a:bodyPr wrap="none">
            <a:spAutoFit/>
          </a:bodyPr>
          <a:lstStyle/>
          <a:p>
            <a:r>
              <a:rPr lang="uk-UA" dirty="0" err="1"/>
              <a:t>In</a:t>
            </a:r>
            <a:r>
              <a:rPr lang="uk-UA" dirty="0"/>
              <a:t> </a:t>
            </a:r>
            <a:r>
              <a:rPr lang="uk-UA" dirty="0" err="1"/>
              <a:t>the</a:t>
            </a:r>
            <a:r>
              <a:rPr lang="uk-UA" dirty="0"/>
              <a:t> </a:t>
            </a:r>
            <a:r>
              <a:rPr lang="uk-UA" dirty="0" err="1">
                <a:solidFill>
                  <a:srgbClr val="FFFF00"/>
                </a:solidFill>
              </a:rPr>
              <a:t>style.scss</a:t>
            </a:r>
            <a:r>
              <a:rPr lang="uk-UA" dirty="0"/>
              <a:t> </a:t>
            </a:r>
            <a:r>
              <a:rPr lang="uk-UA" dirty="0" err="1"/>
              <a:t>file</a:t>
            </a:r>
            <a:r>
              <a:rPr lang="uk-UA" dirty="0"/>
              <a:t> </a:t>
            </a:r>
            <a:r>
              <a:rPr lang="uk-UA" dirty="0" err="1"/>
              <a:t>we</a:t>
            </a:r>
            <a:r>
              <a:rPr lang="uk-UA" dirty="0"/>
              <a:t> </a:t>
            </a:r>
            <a:r>
              <a:rPr lang="uk-UA" dirty="0" err="1"/>
              <a:t>write</a:t>
            </a:r>
            <a:r>
              <a:rPr lang="uk-UA" dirty="0"/>
              <a:t>, </a:t>
            </a:r>
            <a:r>
              <a:rPr lang="uk-UA" dirty="0" err="1"/>
              <a:t>for</a:t>
            </a:r>
            <a:r>
              <a:rPr lang="uk-UA" dirty="0"/>
              <a:t> </a:t>
            </a:r>
            <a:r>
              <a:rPr lang="uk-UA" dirty="0" err="1"/>
              <a:t>example</a:t>
            </a:r>
            <a:r>
              <a:rPr lang="uk-UA" dirty="0"/>
              <a:t>:</a:t>
            </a:r>
          </a:p>
        </p:txBody>
      </p:sp>
      <p:sp>
        <p:nvSpPr>
          <p:cNvPr id="10" name="Прямоугольник 9"/>
          <p:cNvSpPr/>
          <p:nvPr/>
        </p:nvSpPr>
        <p:spPr>
          <a:xfrm>
            <a:off x="4405061" y="2620016"/>
            <a:ext cx="1700209" cy="369332"/>
          </a:xfrm>
          <a:prstGeom prst="rect">
            <a:avLst/>
          </a:prstGeom>
        </p:spPr>
        <p:txBody>
          <a:bodyPr wrap="none">
            <a:spAutoFit/>
          </a:bodyPr>
          <a:lstStyle/>
          <a:p>
            <a:pPr fontAlgn="auto">
              <a:spcAft>
                <a:spcPts val="0"/>
              </a:spcAft>
            </a:pPr>
            <a:r>
              <a:rPr lang="en-US" dirty="0"/>
              <a:t>Now run </a:t>
            </a:r>
            <a:r>
              <a:rPr lang="en-US" dirty="0">
                <a:solidFill>
                  <a:srgbClr val="FFFF00"/>
                </a:solidFill>
              </a:rPr>
              <a:t>gulp sass</a:t>
            </a:r>
            <a:endParaRPr lang="en-US" dirty="0"/>
          </a:p>
        </p:txBody>
      </p:sp>
    </p:spTree>
    <p:extLst>
      <p:ext uri="{BB962C8B-B14F-4D97-AF65-F5344CB8AC3E}">
        <p14:creationId xmlns:p14="http://schemas.microsoft.com/office/powerpoint/2010/main" val="378732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2643691" y="1046180"/>
            <a:ext cx="6790766" cy="1094591"/>
          </a:xfrm>
        </p:spPr>
        <p:txBody>
          <a:bodyPr/>
          <a:lstStyle/>
          <a:p>
            <a:pPr algn="ctr"/>
            <a:r>
              <a:rPr lang="en-US" sz="2800" dirty="0"/>
              <a:t>In order not to enter the gulp sass command each time, we add in the </a:t>
            </a:r>
            <a:r>
              <a:rPr lang="en-US" sz="2800" dirty="0">
                <a:solidFill>
                  <a:srgbClr val="FFFF00"/>
                </a:solidFill>
              </a:rPr>
              <a:t>gulpfile.js</a:t>
            </a:r>
            <a:r>
              <a:rPr lang="en-US" sz="2800" dirty="0"/>
              <a:t> file</a:t>
            </a:r>
            <a:endParaRPr lang="uk-UA" sz="2800" dirty="0"/>
          </a:p>
        </p:txBody>
      </p:sp>
      <p:pic>
        <p:nvPicPr>
          <p:cNvPr id="6" name="Рисунок 5"/>
          <p:cNvPicPr>
            <a:picLocks noChangeAspect="1"/>
          </p:cNvPicPr>
          <p:nvPr/>
        </p:nvPicPr>
        <p:blipFill rotWithShape="1">
          <a:blip r:embed="rId2"/>
          <a:srcRect b="4921"/>
          <a:stretch/>
        </p:blipFill>
        <p:spPr>
          <a:xfrm>
            <a:off x="3457061" y="3071279"/>
            <a:ext cx="5164026" cy="779959"/>
          </a:xfrm>
          <a:prstGeom prst="rect">
            <a:avLst/>
          </a:prstGeom>
        </p:spPr>
      </p:pic>
    </p:spTree>
    <p:extLst>
      <p:ext uri="{BB962C8B-B14F-4D97-AF65-F5344CB8AC3E}">
        <p14:creationId xmlns:p14="http://schemas.microsoft.com/office/powerpoint/2010/main" val="175312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C4182C9D-1897-824D-B491-0F7A8B610D23}"/>
              </a:ext>
            </a:extLst>
          </p:cNvPr>
          <p:cNvSpPr>
            <a:spLocks noGrp="1"/>
          </p:cNvSpPr>
          <p:nvPr>
            <p:ph type="body" sz="quarter" idx="13"/>
          </p:nvPr>
        </p:nvSpPr>
        <p:spPr>
          <a:xfrm>
            <a:off x="1104441" y="2712734"/>
            <a:ext cx="1981200" cy="2884589"/>
          </a:xfrm>
        </p:spPr>
        <p:txBody>
          <a:bodyPr/>
          <a:lstStyle/>
          <a:p>
            <a:pPr marL="285750" indent="-285750">
              <a:buFont typeface="Arial" panose="020B0604020202020204" pitchFamily="34" charset="0"/>
              <a:buChar char="•"/>
            </a:pPr>
            <a:r>
              <a:rPr lang="en-US" sz="3600" dirty="0" smtClean="0"/>
              <a:t>Sass</a:t>
            </a:r>
          </a:p>
          <a:p>
            <a:pPr marL="285750" indent="-285750">
              <a:buFont typeface="Arial" panose="020B0604020202020204" pitchFamily="34" charset="0"/>
              <a:buChar char="•"/>
            </a:pPr>
            <a:r>
              <a:rPr lang="en-US" sz="3600" dirty="0" smtClean="0"/>
              <a:t>Less</a:t>
            </a:r>
          </a:p>
          <a:p>
            <a:pPr marL="285750" indent="-285750">
              <a:buFont typeface="Arial" panose="020B0604020202020204" pitchFamily="34" charset="0"/>
              <a:buChar char="•"/>
            </a:pPr>
            <a:r>
              <a:rPr lang="en-US" sz="3600" dirty="0" smtClean="0"/>
              <a:t>Stylus</a:t>
            </a:r>
          </a:p>
        </p:txBody>
      </p:sp>
      <p:sp>
        <p:nvSpPr>
          <p:cNvPr id="10" name="Title 9">
            <a:extLst>
              <a:ext uri="{FF2B5EF4-FFF2-40B4-BE49-F238E27FC236}">
                <a16:creationId xmlns="" xmlns:a16="http://schemas.microsoft.com/office/drawing/2014/main" id="{FE6F92B3-0A64-344F-AACB-4E6E187DC37E}"/>
              </a:ext>
            </a:extLst>
          </p:cNvPr>
          <p:cNvSpPr>
            <a:spLocks noGrp="1"/>
          </p:cNvSpPr>
          <p:nvPr>
            <p:ph type="title"/>
          </p:nvPr>
        </p:nvSpPr>
        <p:spPr/>
        <p:txBody>
          <a:bodyPr/>
          <a:lstStyle/>
          <a:p>
            <a:r>
              <a:rPr lang="en-US" b="1" dirty="0" smtClean="0"/>
              <a:t>Top 3 CSS </a:t>
            </a:r>
            <a:r>
              <a:rPr lang="en-US" b="1" dirty="0"/>
              <a:t>preprocessors</a:t>
            </a:r>
            <a:r>
              <a:rPr lang="en-US" b="1" dirty="0" smtClean="0"/>
              <a:t> </a:t>
            </a:r>
            <a:endParaRPr lang="en-US" b="1" dirty="0"/>
          </a:p>
        </p:txBody>
      </p:sp>
      <p:pic>
        <p:nvPicPr>
          <p:cNvPr id="1028" name="Picture 4" descr="Полный гайд по SCSS/SASS - NOP::Nuances of programming - Mediu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577" t="1283" r="16595" b="1994"/>
          <a:stretch/>
        </p:blipFill>
        <p:spPr bwMode="auto">
          <a:xfrm>
            <a:off x="4138883" y="1734457"/>
            <a:ext cx="1486273" cy="11457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SS (язык стилей)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017089"/>
            <a:ext cx="2327426" cy="10395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ylus Lang (@stylus_lang) | Twitter"/>
          <p:cNvPicPr>
            <a:picLocks noChangeAspect="1" noChangeArrowheads="1"/>
          </p:cNvPicPr>
          <p:nvPr/>
        </p:nvPicPr>
        <p:blipFill rotWithShape="1">
          <a:blip r:embed="rId4">
            <a:extLst>
              <a:ext uri="{28A0092B-C50C-407E-A947-70E740481C1C}">
                <a14:useLocalDpi xmlns:a14="http://schemas.microsoft.com/office/drawing/2010/main" val="0"/>
              </a:ext>
            </a:extLst>
          </a:blip>
          <a:srcRect t="17273" b="18182"/>
          <a:stretch/>
        </p:blipFill>
        <p:spPr bwMode="auto">
          <a:xfrm>
            <a:off x="9009352" y="4388818"/>
            <a:ext cx="1506843" cy="97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6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uk-UA" dirty="0"/>
          </a:p>
        </p:txBody>
      </p:sp>
      <p:sp>
        <p:nvSpPr>
          <p:cNvPr id="3" name="Текст 2"/>
          <p:cNvSpPr>
            <a:spLocks noGrp="1"/>
          </p:cNvSpPr>
          <p:nvPr>
            <p:ph type="body" sz="quarter" idx="10"/>
          </p:nvPr>
        </p:nvSpPr>
        <p:spPr>
          <a:xfrm>
            <a:off x="685800" y="2057400"/>
            <a:ext cx="10577456" cy="2977179"/>
          </a:xfrm>
        </p:spPr>
        <p:txBody>
          <a:bodyPr/>
          <a:lstStyle/>
          <a:p>
            <a:r>
              <a:rPr lang="en-US" dirty="0"/>
              <a:t>In fact, all CSS preprocessors have similar functionalities such as variables, </a:t>
            </a:r>
            <a:r>
              <a:rPr lang="en-US" dirty="0" err="1"/>
              <a:t>mixins</a:t>
            </a:r>
            <a:r>
              <a:rPr lang="en-US" dirty="0"/>
              <a:t>, importing, and nesting. They all follow the DRY principle and can perform conditional statements, functions, and operations. However, there are some important differences in their advanced features we need to think about before we choose one over the other</a:t>
            </a:r>
            <a:r>
              <a:rPr lang="en-US" dirty="0" smtClean="0"/>
              <a:t>.</a:t>
            </a:r>
          </a:p>
          <a:p>
            <a:endParaRPr lang="en-US" dirty="0"/>
          </a:p>
          <a:p>
            <a:r>
              <a:rPr lang="en-US" dirty="0"/>
              <a:t>Sass and Stylus are more like programming languages, as they have advanced logical and looping abilities and allow us to write custom functions. Moreover, Sass has a huge ecosystem and an active community, and popular frontend frameworks also use it. </a:t>
            </a:r>
            <a:endParaRPr lang="uk-UA" dirty="0"/>
          </a:p>
        </p:txBody>
      </p:sp>
    </p:spTree>
    <p:extLst>
      <p:ext uri="{BB962C8B-B14F-4D97-AF65-F5344CB8AC3E}">
        <p14:creationId xmlns:p14="http://schemas.microsoft.com/office/powerpoint/2010/main" val="3017187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7"/>
          </p:nvPr>
        </p:nvSpPr>
        <p:spPr>
          <a:xfrm>
            <a:off x="685800" y="2076226"/>
            <a:ext cx="9677400" cy="3313356"/>
          </a:xfrm>
        </p:spPr>
        <p:txBody>
          <a:bodyPr/>
          <a:lstStyle/>
          <a:p>
            <a:r>
              <a:rPr lang="en-US" sz="2000" dirty="0" smtClean="0"/>
              <a:t>All of this </a:t>
            </a:r>
            <a:r>
              <a:rPr lang="en-US" sz="2000" dirty="0"/>
              <a:t>preprocessors</a:t>
            </a:r>
            <a:r>
              <a:rPr lang="en-US" sz="2000" dirty="0" smtClean="0"/>
              <a:t> follows </a:t>
            </a:r>
            <a:r>
              <a:rPr lang="en-US" sz="2000" dirty="0"/>
              <a:t>the DRY (Don’t Repeat Yourself) programming principle in order to avoid duplication. </a:t>
            </a:r>
            <a:endParaRPr lang="en-US" sz="2000" dirty="0" smtClean="0"/>
          </a:p>
          <a:p>
            <a:endParaRPr lang="en-US" sz="2000" dirty="0"/>
          </a:p>
          <a:p>
            <a:r>
              <a:rPr lang="en-US" sz="2000" dirty="0" smtClean="0"/>
              <a:t>It </a:t>
            </a:r>
            <a:r>
              <a:rPr lang="en-US" sz="2000" dirty="0"/>
              <a:t>has two features that allow us to implement DRY: </a:t>
            </a:r>
            <a:r>
              <a:rPr lang="en-US" sz="2000" dirty="0" err="1"/>
              <a:t>mixins</a:t>
            </a:r>
            <a:r>
              <a:rPr lang="en-US" sz="2000" dirty="0"/>
              <a:t> and the @extend rule.</a:t>
            </a:r>
            <a:endParaRPr lang="uk-UA" sz="2000" dirty="0"/>
          </a:p>
        </p:txBody>
      </p:sp>
      <p:sp>
        <p:nvSpPr>
          <p:cNvPr id="7" name="Заголовок 6"/>
          <p:cNvSpPr>
            <a:spLocks noGrp="1"/>
          </p:cNvSpPr>
          <p:nvPr>
            <p:ph type="title"/>
          </p:nvPr>
        </p:nvSpPr>
        <p:spPr/>
        <p:txBody>
          <a:bodyPr/>
          <a:lstStyle/>
          <a:p>
            <a:r>
              <a:rPr lang="en-US" dirty="0" smtClean="0"/>
              <a:t>DRY </a:t>
            </a:r>
            <a:r>
              <a:rPr lang="en-US" dirty="0"/>
              <a:t>principle </a:t>
            </a:r>
            <a:endParaRPr lang="uk-UA" dirty="0"/>
          </a:p>
        </p:txBody>
      </p:sp>
    </p:spTree>
    <p:extLst>
      <p:ext uri="{BB962C8B-B14F-4D97-AF65-F5344CB8AC3E}">
        <p14:creationId xmlns:p14="http://schemas.microsoft.com/office/powerpoint/2010/main" val="619266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ss Logo Col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243" y="1079653"/>
            <a:ext cx="3646957" cy="27352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9109" y="3062345"/>
            <a:ext cx="5771920" cy="1754326"/>
          </a:xfrm>
          <a:prstGeom prst="rect">
            <a:avLst/>
          </a:prstGeom>
          <a:noFill/>
        </p:spPr>
        <p:txBody>
          <a:bodyPr wrap="square" rtlCol="0">
            <a:spAutoFit/>
          </a:bodyPr>
          <a:lstStyle/>
          <a:p>
            <a:r>
              <a:rPr lang="en-US" dirty="0"/>
              <a:t>Syntactically Awesome </a:t>
            </a:r>
            <a:r>
              <a:rPr lang="en-US" dirty="0" smtClean="0"/>
              <a:t>Stylesheets</a:t>
            </a:r>
          </a:p>
          <a:p>
            <a:endParaRPr lang="en-US" dirty="0" smtClean="0"/>
          </a:p>
          <a:p>
            <a:r>
              <a:rPr lang="en-US" dirty="0" smtClean="0"/>
              <a:t>First </a:t>
            </a:r>
            <a:r>
              <a:rPr lang="en-US" dirty="0"/>
              <a:t>appeared: November 28, 2006 (13 years ago</a:t>
            </a:r>
            <a:r>
              <a:rPr lang="en-US" dirty="0" smtClean="0"/>
              <a:t>)</a:t>
            </a:r>
          </a:p>
          <a:p>
            <a:endParaRPr lang="en-US" dirty="0" smtClean="0"/>
          </a:p>
          <a:p>
            <a:r>
              <a:rPr lang="en-US" dirty="0"/>
              <a:t>Sass supports two different syntaxes: Sass and </a:t>
            </a:r>
            <a:r>
              <a:rPr lang="en-US" dirty="0" smtClean="0"/>
              <a:t>SCSS (Sassy CSS)</a:t>
            </a:r>
            <a:endParaRPr lang="en-US" dirty="0"/>
          </a:p>
          <a:p>
            <a:endParaRPr lang="en-US" dirty="0"/>
          </a:p>
        </p:txBody>
      </p:sp>
      <p:sp>
        <p:nvSpPr>
          <p:cNvPr id="8" name="Title 3">
            <a:extLst>
              <a:ext uri="{FF2B5EF4-FFF2-40B4-BE49-F238E27FC236}">
                <a16:creationId xmlns="" xmlns:a16="http://schemas.microsoft.com/office/drawing/2014/main" id="{CA236E6E-CCA1-48F4-8FC1-2690E5DA5F74}"/>
              </a:ext>
            </a:extLst>
          </p:cNvPr>
          <p:cNvSpPr txBox="1">
            <a:spLocks/>
          </p:cNvSpPr>
          <p:nvPr/>
        </p:nvSpPr>
        <p:spPr>
          <a:xfrm>
            <a:off x="838200" y="838201"/>
            <a:ext cx="10820400" cy="685800"/>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dirty="0" smtClean="0"/>
              <a:t>Sass </a:t>
            </a:r>
            <a:endParaRPr lang="uk-UA" dirty="0"/>
          </a:p>
        </p:txBody>
      </p:sp>
    </p:spTree>
    <p:extLst>
      <p:ext uri="{BB962C8B-B14F-4D97-AF65-F5344CB8AC3E}">
        <p14:creationId xmlns:p14="http://schemas.microsoft.com/office/powerpoint/2010/main" val="4181185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Sass</a:t>
            </a:r>
            <a:endParaRPr lang="uk-UA" dirty="0"/>
          </a:p>
        </p:txBody>
      </p:sp>
      <p:sp>
        <p:nvSpPr>
          <p:cNvPr id="3" name="Текст 2"/>
          <p:cNvSpPr>
            <a:spLocks noGrp="1"/>
          </p:cNvSpPr>
          <p:nvPr>
            <p:ph type="body" sz="quarter" idx="10"/>
          </p:nvPr>
        </p:nvSpPr>
        <p:spPr/>
        <p:txBody>
          <a:bodyPr/>
          <a:lstStyle/>
          <a:p>
            <a:r>
              <a:rPr lang="en-US" dirty="0"/>
              <a:t>Sass has an incredible ecosystem with an active developer community and many tools and libraries. </a:t>
            </a:r>
            <a:endParaRPr lang="en-US" dirty="0" smtClean="0"/>
          </a:p>
          <a:p>
            <a:r>
              <a:rPr lang="en-US" dirty="0" smtClean="0"/>
              <a:t>The </a:t>
            </a:r>
            <a:r>
              <a:rPr lang="en-US" dirty="0"/>
              <a:t>two most widely-used frontend frameworks, </a:t>
            </a:r>
            <a:r>
              <a:rPr lang="en-US" sz="2400" b="1" dirty="0"/>
              <a:t>Bootstrap</a:t>
            </a:r>
            <a:r>
              <a:rPr lang="en-US" dirty="0"/>
              <a:t> and </a:t>
            </a:r>
            <a:r>
              <a:rPr lang="en-US" sz="2400" b="1" dirty="0" err="1"/>
              <a:t>Zurb</a:t>
            </a:r>
            <a:r>
              <a:rPr lang="en-US" sz="2400" b="1" dirty="0"/>
              <a:t> Foundation </a:t>
            </a:r>
            <a:r>
              <a:rPr lang="en-US" dirty="0"/>
              <a:t>are both written in Sass, which gives an extra traction to the language. </a:t>
            </a:r>
            <a:endParaRPr lang="en-US" dirty="0" smtClean="0"/>
          </a:p>
          <a:p>
            <a:r>
              <a:rPr lang="en-US" dirty="0" smtClean="0"/>
              <a:t>Moreover</a:t>
            </a:r>
            <a:r>
              <a:rPr lang="en-US" dirty="0"/>
              <a:t>, Sass has powerful </a:t>
            </a:r>
            <a:r>
              <a:rPr lang="en-US" dirty="0" err="1"/>
              <a:t>mixin</a:t>
            </a:r>
            <a:r>
              <a:rPr lang="en-US" dirty="0"/>
              <a:t> libraries and authoring frameworks that further enhance the functionality of the language, such as </a:t>
            </a:r>
            <a:r>
              <a:rPr lang="en-US" sz="2400" i="1" dirty="0"/>
              <a:t>Compass </a:t>
            </a:r>
            <a:r>
              <a:rPr lang="en-US" dirty="0"/>
              <a:t>and </a:t>
            </a:r>
            <a:r>
              <a:rPr lang="en-US" sz="2400" b="1" dirty="0"/>
              <a:t>Bourbon.</a:t>
            </a:r>
            <a:r>
              <a:rPr lang="en-US" dirty="0"/>
              <a:t> </a:t>
            </a:r>
            <a:endParaRPr lang="en-US" dirty="0" smtClean="0"/>
          </a:p>
          <a:p>
            <a:endParaRPr lang="en-US" dirty="0"/>
          </a:p>
          <a:p>
            <a:r>
              <a:rPr lang="en-US" dirty="0" smtClean="0"/>
              <a:t>There </a:t>
            </a:r>
            <a:r>
              <a:rPr lang="en-US" dirty="0"/>
              <a:t>are several notable companies who use Sass in their production sites, for instance </a:t>
            </a:r>
            <a:r>
              <a:rPr lang="en-US" sz="2400" b="1" dirty="0"/>
              <a:t>Airbnb, Kickstarter, </a:t>
            </a:r>
            <a:r>
              <a:rPr lang="en-US" sz="2400" b="1" dirty="0" err="1"/>
              <a:t>Hubspot</a:t>
            </a:r>
            <a:r>
              <a:rPr lang="en-US" sz="2400" b="1" dirty="0"/>
              <a:t>, </a:t>
            </a:r>
            <a:r>
              <a:rPr lang="en-US" sz="2400" b="1" dirty="0" err="1"/>
              <a:t>Zapier</a:t>
            </a:r>
            <a:r>
              <a:rPr lang="en-US" sz="2400" b="1" dirty="0"/>
              <a:t>, </a:t>
            </a:r>
            <a:r>
              <a:rPr lang="en-US" sz="2400" b="1" dirty="0" err="1"/>
              <a:t>Freshbooks</a:t>
            </a:r>
            <a:r>
              <a:rPr lang="en-US" dirty="0"/>
              <a:t>, and many others.</a:t>
            </a:r>
            <a:endParaRPr lang="uk-UA" dirty="0"/>
          </a:p>
        </p:txBody>
      </p:sp>
    </p:spTree>
    <p:extLst>
      <p:ext uri="{BB962C8B-B14F-4D97-AF65-F5344CB8AC3E}">
        <p14:creationId xmlns:p14="http://schemas.microsoft.com/office/powerpoint/2010/main" val="2746308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9B3B0FC-3F87-4318-A857-A0F462CAFFEA}"/>
              </a:ext>
            </a:extLst>
          </p:cNvPr>
          <p:cNvSpPr>
            <a:spLocks noGrp="1"/>
          </p:cNvSpPr>
          <p:nvPr>
            <p:ph type="title"/>
          </p:nvPr>
        </p:nvSpPr>
        <p:spPr/>
        <p:txBody>
          <a:bodyPr/>
          <a:lstStyle/>
          <a:p>
            <a:r>
              <a:rPr lang="en-US" dirty="0" smtClean="0"/>
              <a:t>Difference between Sass and SCSS</a:t>
            </a:r>
            <a:endParaRPr lang="uk-UA" dirty="0"/>
          </a:p>
        </p:txBody>
      </p:sp>
      <p:sp>
        <p:nvSpPr>
          <p:cNvPr id="2" name="AutoShape 2" descr="CodePen - The only differences between SASS and SC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9" name="Рисунок 8"/>
          <p:cNvPicPr>
            <a:picLocks noChangeAspect="1"/>
          </p:cNvPicPr>
          <p:nvPr/>
        </p:nvPicPr>
        <p:blipFill>
          <a:blip r:embed="rId2"/>
          <a:stretch>
            <a:fillRect/>
          </a:stretch>
        </p:blipFill>
        <p:spPr>
          <a:xfrm>
            <a:off x="1484351" y="2211119"/>
            <a:ext cx="3362325" cy="3228975"/>
          </a:xfrm>
          <a:prstGeom prst="rect">
            <a:avLst/>
          </a:prstGeom>
        </p:spPr>
      </p:pic>
      <p:pic>
        <p:nvPicPr>
          <p:cNvPr id="10" name="Рисунок 9"/>
          <p:cNvPicPr>
            <a:picLocks noChangeAspect="1"/>
          </p:cNvPicPr>
          <p:nvPr/>
        </p:nvPicPr>
        <p:blipFill>
          <a:blip r:embed="rId3"/>
          <a:stretch>
            <a:fillRect/>
          </a:stretch>
        </p:blipFill>
        <p:spPr>
          <a:xfrm>
            <a:off x="6795629" y="2211119"/>
            <a:ext cx="3095625" cy="3371850"/>
          </a:xfrm>
          <a:prstGeom prst="rect">
            <a:avLst/>
          </a:prstGeom>
        </p:spPr>
      </p:pic>
    </p:spTree>
    <p:extLst>
      <p:ext uri="{BB962C8B-B14F-4D97-AF65-F5344CB8AC3E}">
        <p14:creationId xmlns:p14="http://schemas.microsoft.com/office/powerpoint/2010/main" val="3128776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 xmlns:a16="http://schemas.microsoft.com/office/drawing/2014/main" id="{CA4E5058-9026-462C-B16F-44D90B73FCAD}"/>
              </a:ext>
            </a:extLst>
          </p:cNvPr>
          <p:cNvSpPr>
            <a:spLocks noGrp="1"/>
          </p:cNvSpPr>
          <p:nvPr>
            <p:ph type="body" sz="quarter" idx="13"/>
          </p:nvPr>
        </p:nvSpPr>
        <p:spPr>
          <a:xfrm>
            <a:off x="402114" y="2024347"/>
            <a:ext cx="4302088" cy="3043411"/>
          </a:xfrm>
        </p:spPr>
        <p:txBody>
          <a:bodyPr/>
          <a:lstStyle/>
          <a:p>
            <a:r>
              <a:rPr lang="en-US" sz="2400" b="1" dirty="0"/>
              <a:t>#1: The Sass syntax is more </a:t>
            </a:r>
            <a:r>
              <a:rPr lang="en-US" sz="2400" b="1" dirty="0" smtClean="0"/>
              <a:t>concise</a:t>
            </a:r>
          </a:p>
          <a:p>
            <a:endParaRPr lang="en-US" sz="2400" b="1" dirty="0" smtClean="0"/>
          </a:p>
          <a:p>
            <a:r>
              <a:rPr lang="en-US" sz="2400" b="1" dirty="0" smtClean="0"/>
              <a:t>#</a:t>
            </a:r>
            <a:r>
              <a:rPr lang="en-US" sz="2400" b="1" dirty="0"/>
              <a:t>2: The Sass syntax is easier to </a:t>
            </a:r>
            <a:r>
              <a:rPr lang="en-US" sz="2400" b="1" dirty="0" smtClean="0"/>
              <a:t>read</a:t>
            </a:r>
          </a:p>
          <a:p>
            <a:endParaRPr lang="en-US" sz="2400" b="1" dirty="0" smtClean="0"/>
          </a:p>
          <a:p>
            <a:r>
              <a:rPr lang="en-US" sz="2400" b="1" dirty="0"/>
              <a:t>#3: The Sass syntax doesn't complain about missing semi-colons</a:t>
            </a:r>
          </a:p>
          <a:p>
            <a:endParaRPr lang="en-US" sz="2400" b="1" dirty="0" smtClean="0"/>
          </a:p>
          <a:p>
            <a:endParaRPr lang="en-US" sz="2400" b="1" dirty="0" smtClean="0"/>
          </a:p>
          <a:p>
            <a:endParaRPr lang="uk-UA" sz="2400" dirty="0"/>
          </a:p>
        </p:txBody>
      </p:sp>
      <p:sp>
        <p:nvSpPr>
          <p:cNvPr id="8" name="Title 7">
            <a:extLst>
              <a:ext uri="{FF2B5EF4-FFF2-40B4-BE49-F238E27FC236}">
                <a16:creationId xmlns="" xmlns:a16="http://schemas.microsoft.com/office/drawing/2014/main" id="{1C879ED0-FB0F-496C-A28D-E63CA7ACFAFF}"/>
              </a:ext>
            </a:extLst>
          </p:cNvPr>
          <p:cNvSpPr>
            <a:spLocks noGrp="1"/>
          </p:cNvSpPr>
          <p:nvPr>
            <p:ph type="title"/>
          </p:nvPr>
        </p:nvSpPr>
        <p:spPr>
          <a:xfrm>
            <a:off x="6291550" y="838201"/>
            <a:ext cx="3744817" cy="685800"/>
          </a:xfrm>
        </p:spPr>
        <p:txBody>
          <a:bodyPr/>
          <a:lstStyle/>
          <a:p>
            <a:r>
              <a:rPr lang="en-US" b="1" dirty="0"/>
              <a:t>Pros for </a:t>
            </a:r>
            <a:r>
              <a:rPr lang="en-US" b="1" dirty="0" smtClean="0"/>
              <a:t>SCSS</a:t>
            </a:r>
            <a:r>
              <a:rPr lang="en-US" b="1" dirty="0"/>
              <a:t/>
            </a:r>
            <a:br>
              <a:rPr lang="en-US" b="1" dirty="0"/>
            </a:br>
            <a:endParaRPr lang="uk-UA" dirty="0"/>
          </a:p>
        </p:txBody>
      </p:sp>
      <p:sp>
        <p:nvSpPr>
          <p:cNvPr id="14" name="Title 7">
            <a:extLst>
              <a:ext uri="{FF2B5EF4-FFF2-40B4-BE49-F238E27FC236}">
                <a16:creationId xmlns="" xmlns:a16="http://schemas.microsoft.com/office/drawing/2014/main" id="{1C879ED0-FB0F-496C-A28D-E63CA7ACFAFF}"/>
              </a:ext>
            </a:extLst>
          </p:cNvPr>
          <p:cNvSpPr txBox="1">
            <a:spLocks/>
          </p:cNvSpPr>
          <p:nvPr/>
        </p:nvSpPr>
        <p:spPr>
          <a:xfrm>
            <a:off x="402114" y="838201"/>
            <a:ext cx="2943578" cy="685800"/>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b="1" dirty="0" smtClean="0"/>
              <a:t>Pros for Sass</a:t>
            </a:r>
            <a:br>
              <a:rPr lang="en-US" b="1" dirty="0" smtClean="0"/>
            </a:br>
            <a:endParaRPr lang="uk-UA" dirty="0"/>
          </a:p>
        </p:txBody>
      </p:sp>
      <p:sp>
        <p:nvSpPr>
          <p:cNvPr id="15" name="Text Placeholder 8">
            <a:extLst>
              <a:ext uri="{FF2B5EF4-FFF2-40B4-BE49-F238E27FC236}">
                <a16:creationId xmlns="" xmlns:a16="http://schemas.microsoft.com/office/drawing/2014/main" id="{CA4E5058-9026-462C-B16F-44D90B73FCAD}"/>
              </a:ext>
            </a:extLst>
          </p:cNvPr>
          <p:cNvSpPr>
            <a:spLocks noGrp="1"/>
          </p:cNvSpPr>
          <p:nvPr>
            <p:ph type="body" sz="quarter" idx="13"/>
          </p:nvPr>
        </p:nvSpPr>
        <p:spPr>
          <a:xfrm>
            <a:off x="6291550" y="2024346"/>
            <a:ext cx="5364296" cy="4123066"/>
          </a:xfrm>
        </p:spPr>
        <p:txBody>
          <a:bodyPr/>
          <a:lstStyle/>
          <a:p>
            <a:pPr fontAlgn="base"/>
            <a:r>
              <a:rPr lang="en-US" sz="2400" b="1" dirty="0"/>
              <a:t>#1: SCSS provides a much lower barrier to entry</a:t>
            </a:r>
          </a:p>
          <a:p>
            <a:endParaRPr lang="en-US" sz="2400" b="1" dirty="0" smtClean="0"/>
          </a:p>
          <a:p>
            <a:pPr fontAlgn="base"/>
            <a:r>
              <a:rPr lang="en-US" sz="2400" b="1" dirty="0" smtClean="0"/>
              <a:t>#</a:t>
            </a:r>
            <a:r>
              <a:rPr lang="en-US" sz="2400" b="1" dirty="0"/>
              <a:t>2: SCSS encourages proper nesting of rules</a:t>
            </a:r>
          </a:p>
          <a:p>
            <a:endParaRPr lang="en-US" sz="2400" b="1" dirty="0" smtClean="0"/>
          </a:p>
          <a:p>
            <a:pPr fontAlgn="base"/>
            <a:r>
              <a:rPr lang="en-US" sz="2400" b="1" dirty="0"/>
              <a:t>#3: SCSS could become the next version of CSS</a:t>
            </a:r>
          </a:p>
          <a:p>
            <a:pPr fontAlgn="base"/>
            <a:endParaRPr lang="en-US" sz="2400" b="1" dirty="0" smtClean="0"/>
          </a:p>
          <a:p>
            <a:endParaRPr lang="en-US" sz="2400" b="1" dirty="0" smtClean="0"/>
          </a:p>
          <a:p>
            <a:endParaRPr lang="en-US" sz="2400" b="1" dirty="0" smtClean="0"/>
          </a:p>
          <a:p>
            <a:endParaRPr lang="uk-UA" sz="2400" dirty="0"/>
          </a:p>
        </p:txBody>
      </p:sp>
    </p:spTree>
    <p:extLst>
      <p:ext uri="{BB962C8B-B14F-4D97-AF65-F5344CB8AC3E}">
        <p14:creationId xmlns:p14="http://schemas.microsoft.com/office/powerpoint/2010/main" val="3244000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2804161"/>
            <a:ext cx="5771920" cy="1200329"/>
          </a:xfrm>
          <a:prstGeom prst="rect">
            <a:avLst/>
          </a:prstGeom>
          <a:noFill/>
        </p:spPr>
        <p:txBody>
          <a:bodyPr wrap="square" rtlCol="0">
            <a:spAutoFit/>
          </a:bodyPr>
          <a:lstStyle/>
          <a:p>
            <a:r>
              <a:rPr lang="en-US" dirty="0"/>
              <a:t>Leaner Style </a:t>
            </a:r>
            <a:r>
              <a:rPr lang="en-US" dirty="0" smtClean="0"/>
              <a:t>Sheets</a:t>
            </a:r>
          </a:p>
          <a:p>
            <a:endParaRPr lang="en-US" dirty="0" smtClean="0"/>
          </a:p>
          <a:p>
            <a:r>
              <a:rPr lang="en-US" dirty="0" smtClean="0"/>
              <a:t>First </a:t>
            </a:r>
            <a:r>
              <a:rPr lang="en-US" dirty="0"/>
              <a:t>appeared: </a:t>
            </a:r>
            <a:r>
              <a:rPr lang="en-US" dirty="0" smtClean="0"/>
              <a:t>2009  (11</a:t>
            </a:r>
            <a:r>
              <a:rPr lang="en-US" dirty="0"/>
              <a:t> years </a:t>
            </a:r>
            <a:r>
              <a:rPr lang="en-US" dirty="0" smtClean="0"/>
              <a:t>ago)</a:t>
            </a:r>
            <a:endParaRPr lang="en-US" dirty="0"/>
          </a:p>
          <a:p>
            <a:endParaRPr lang="en-US" dirty="0"/>
          </a:p>
        </p:txBody>
      </p:sp>
      <p:sp>
        <p:nvSpPr>
          <p:cNvPr id="8" name="Title 3">
            <a:extLst>
              <a:ext uri="{FF2B5EF4-FFF2-40B4-BE49-F238E27FC236}">
                <a16:creationId xmlns="" xmlns:a16="http://schemas.microsoft.com/office/drawing/2014/main" id="{CA236E6E-CCA1-48F4-8FC1-2690E5DA5F74}"/>
              </a:ext>
            </a:extLst>
          </p:cNvPr>
          <p:cNvSpPr txBox="1">
            <a:spLocks/>
          </p:cNvSpPr>
          <p:nvPr/>
        </p:nvSpPr>
        <p:spPr>
          <a:xfrm>
            <a:off x="838200" y="838201"/>
            <a:ext cx="10820400" cy="685800"/>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dirty="0" smtClean="0"/>
              <a:t>Less </a:t>
            </a:r>
            <a:endParaRPr lang="uk-UA" dirty="0"/>
          </a:p>
        </p:txBody>
      </p:sp>
      <p:pic>
        <p:nvPicPr>
          <p:cNvPr id="5122" name="Picture 2" descr="LESS (язык стилей)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137" y="1727277"/>
            <a:ext cx="5337175" cy="238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255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schemas.openxmlformats.org/package/2006/metadata/core-properties"/>
    <ds:schemaRef ds:uri="http://purl.org/dc/terms/"/>
    <ds:schemaRef ds:uri="835f28f2-30f1-4728-84d2-86d96e143488"/>
    <ds:schemaRef ds:uri="http://schemas.microsoft.com/office/2006/documentManagement/types"/>
    <ds:schemaRef ds:uri="http://schemas.microsoft.com/office/infopath/2007/PartnerControls"/>
    <ds:schemaRef ds:uri="341e6018-ac0a-4dfb-8409-db9e0d25502e"/>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TotalTime>
  <Words>902</Words>
  <Application>Microsoft Office PowerPoint</Application>
  <PresentationFormat>Широкий екран</PresentationFormat>
  <Paragraphs>120</Paragraphs>
  <Slides>31</Slides>
  <Notes>1</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31</vt:i4>
      </vt:variant>
    </vt:vector>
  </HeadingPairs>
  <TitlesOfParts>
    <vt:vector size="39" baseType="lpstr">
      <vt:lpstr>Arial</vt:lpstr>
      <vt:lpstr>Calibri</vt:lpstr>
      <vt:lpstr>Open Sans</vt:lpstr>
      <vt:lpstr>Open Sans Regular</vt:lpstr>
      <vt:lpstr>Proxima Nova Black</vt:lpstr>
      <vt:lpstr>1_GRADIENT THEME</vt:lpstr>
      <vt:lpstr>2_GRADIENT THEME</vt:lpstr>
      <vt:lpstr>2_DARK THEME</vt:lpstr>
      <vt:lpstr>CSS Preprocessors</vt:lpstr>
      <vt:lpstr>CSS preprocessors</vt:lpstr>
      <vt:lpstr>Top 3 CSS preprocessors </vt:lpstr>
      <vt:lpstr>DRY principle </vt:lpstr>
      <vt:lpstr>Презентація PowerPoint</vt:lpstr>
      <vt:lpstr>Sass</vt:lpstr>
      <vt:lpstr>Difference between Sass and SCSS</vt:lpstr>
      <vt:lpstr>Pros for SCSS </vt:lpstr>
      <vt:lpstr>Презентація PowerPoint</vt:lpstr>
      <vt:lpstr>Less</vt:lpstr>
      <vt:lpstr>Презентація PowerPoint</vt:lpstr>
      <vt:lpstr>Stylus</vt:lpstr>
      <vt:lpstr>Advantages of Using a Preprocessor</vt:lpstr>
      <vt:lpstr>Variables</vt:lpstr>
      <vt:lpstr>Nesting</vt:lpstr>
      <vt:lpstr>Mixins</vt:lpstr>
      <vt:lpstr>Extends</vt:lpstr>
      <vt:lpstr>If/Else Statements</vt:lpstr>
      <vt:lpstr>Question?</vt:lpstr>
      <vt:lpstr>Color Functions</vt:lpstr>
      <vt:lpstr>Loops</vt:lpstr>
      <vt:lpstr>Imports</vt:lpstr>
      <vt:lpstr>Math</vt:lpstr>
      <vt:lpstr>Installing Sass</vt:lpstr>
      <vt:lpstr>Gulp </vt:lpstr>
      <vt:lpstr>Gulp Sass - installation and setup</vt:lpstr>
      <vt:lpstr>Презентація PowerPoint</vt:lpstr>
      <vt:lpstr>Презентація PowerPoint</vt:lpstr>
      <vt:lpstr>Презентація PowerPoint</vt:lpstr>
      <vt:lpstr>Conclusion</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21</cp:revision>
  <dcterms:created xsi:type="dcterms:W3CDTF">2018-11-02T13:55:27Z</dcterms:created>
  <dcterms:modified xsi:type="dcterms:W3CDTF">2020-04-02T12:54:37Z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