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9"/>
  </p:notesMasterIdLst>
  <p:sldIdLst>
    <p:sldId id="1224" r:id="rId7"/>
    <p:sldId id="1225" r:id="rId8"/>
    <p:sldId id="1239" r:id="rId9"/>
    <p:sldId id="1228" r:id="rId10"/>
    <p:sldId id="1226" r:id="rId11"/>
    <p:sldId id="1227" r:id="rId12"/>
    <p:sldId id="1242" r:id="rId13"/>
    <p:sldId id="1240" r:id="rId14"/>
    <p:sldId id="1243" r:id="rId15"/>
    <p:sldId id="1244" r:id="rId16"/>
    <p:sldId id="1245" r:id="rId17"/>
    <p:sldId id="1246" r:id="rId18"/>
    <p:sldId id="1247" r:id="rId19"/>
    <p:sldId id="1248" r:id="rId20"/>
    <p:sldId id="1249" r:id="rId21"/>
    <p:sldId id="1250" r:id="rId22"/>
    <p:sldId id="1251" r:id="rId23"/>
    <p:sldId id="1252" r:id="rId24"/>
    <p:sldId id="1253" r:id="rId25"/>
    <p:sldId id="1254" r:id="rId26"/>
    <p:sldId id="1255" r:id="rId27"/>
    <p:sldId id="1206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39"/>
            <p14:sldId id="1228"/>
            <p14:sldId id="1226"/>
            <p14:sldId id="1227"/>
            <p14:sldId id="1242"/>
            <p14:sldId id="1240"/>
            <p14:sldId id="1243"/>
            <p14:sldId id="1244"/>
            <p14:sldId id="1245"/>
            <p14:sldId id="1246"/>
            <p14:sldId id="1247"/>
            <p14:sldId id="1248"/>
            <p14:sldId id="1249"/>
            <p14:sldId id="1250"/>
            <p14:sldId id="1251"/>
            <p14:sldId id="1252"/>
            <p14:sldId id="1253"/>
            <p14:sldId id="1254"/>
            <p14:sldId id="1255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Ihor</a:t>
            </a:r>
            <a:r>
              <a:rPr lang="en-US" dirty="0" smtClean="0"/>
              <a:t> </a:t>
            </a:r>
            <a:r>
              <a:rPr lang="en-US" dirty="0" err="1" smtClean="0"/>
              <a:t>Dubas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809"/>
            <a:ext cx="12390783" cy="50485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HTML5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432931" y="1611351"/>
            <a:ext cx="7978698" cy="2492298"/>
          </a:xfrm>
        </p:spPr>
        <p:txBody>
          <a:bodyPr/>
          <a:lstStyle/>
          <a:p>
            <a:r>
              <a:rPr lang="en-US" sz="2000" dirty="0"/>
              <a:t>HTML web storage provides two objects for storing data on the client</a:t>
            </a:r>
            <a:r>
              <a:rPr lang="en-US" sz="2000" dirty="0" smtClean="0"/>
              <a:t>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00"/>
                </a:solidFill>
              </a:rPr>
              <a:t>window.localStorage</a:t>
            </a:r>
            <a:r>
              <a:rPr lang="en-US" sz="2000" dirty="0"/>
              <a:t> - stores data with no expiration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00"/>
                </a:solidFill>
              </a:rPr>
              <a:t>window.sessionStorage</a:t>
            </a:r>
            <a:r>
              <a:rPr lang="en-US" sz="2000" dirty="0"/>
              <a:t> - stores data for one session (data is lost when the browser tab is closed)</a:t>
            </a:r>
          </a:p>
          <a:p>
            <a:r>
              <a:rPr lang="en-US" sz="2000" dirty="0"/>
              <a:t>Before using web storage, check browser support for </a:t>
            </a:r>
            <a:r>
              <a:rPr lang="en-US" sz="2000" dirty="0" err="1"/>
              <a:t>localStorage</a:t>
            </a:r>
            <a:r>
              <a:rPr lang="en-US" sz="2000" dirty="0"/>
              <a:t> and </a:t>
            </a:r>
            <a:r>
              <a:rPr lang="en-US" sz="2000" dirty="0" err="1"/>
              <a:t>sessionStorage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 Objects</a:t>
            </a:r>
            <a:br>
              <a:rPr lang="en-US" dirty="0"/>
            </a:b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597" y="4750420"/>
            <a:ext cx="3970807" cy="130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2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287965" y="1694987"/>
            <a:ext cx="8022301" cy="123221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localStorage</a:t>
            </a:r>
            <a:r>
              <a:rPr lang="en-US" sz="2000" dirty="0"/>
              <a:t> object stores the data with no expiration date. The data will not be deleted when the browser is closed, and will be available the next day, week, or year.</a:t>
            </a:r>
            <a:endParaRPr lang="ru-RU" sz="20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ocalStorage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bject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050" y="2814697"/>
            <a:ext cx="6914728" cy="12286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050" y="4484678"/>
            <a:ext cx="5638800" cy="514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87965" y="5597912"/>
            <a:ext cx="732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Name/value pairs are always stored as strings. Remember to convert them to another format when needed!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94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2999" y="1633653"/>
            <a:ext cx="8592016" cy="1878981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sessionStorage</a:t>
            </a:r>
            <a:r>
              <a:rPr lang="en-US" sz="2000" dirty="0"/>
              <a:t> object is equal to the </a:t>
            </a:r>
            <a:r>
              <a:rPr lang="en-US" sz="2000" dirty="0" err="1"/>
              <a:t>localStorage</a:t>
            </a:r>
            <a:r>
              <a:rPr lang="en-US" sz="2000" dirty="0"/>
              <a:t> object, except that it stores the data for only one session. The data is deleted when the user closes the specific browser tab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The following example counts the number of times a user has clicked a button, in the current session:</a:t>
            </a:r>
            <a:endParaRPr lang="ru-RU" sz="20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essionStorage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bject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195" y="4092499"/>
            <a:ext cx="6735338" cy="16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4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287966" y="1823224"/>
            <a:ext cx="8725830" cy="33509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web worker is a JavaScript running in the background, without affecting the performance of the page.</a:t>
            </a:r>
            <a:endParaRPr lang="uk-U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executing scripts in an HTML page, the page becomes unresponsive until the script is finished.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web worker is a JavaScript that runs in the background, independently of other scripts, without affecting the performance of the page. </a:t>
            </a:r>
            <a:endParaRPr lang="ru-RU" sz="20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Workers API</a:t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60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68437" y="1589048"/>
            <a:ext cx="8510821" cy="1276815"/>
          </a:xfrm>
        </p:spPr>
        <p:txBody>
          <a:bodyPr/>
          <a:lstStyle/>
          <a:p>
            <a:r>
              <a:rPr lang="en-US" sz="2000" dirty="0" smtClean="0"/>
              <a:t>Example of </a:t>
            </a:r>
            <a:r>
              <a:rPr lang="en-US" sz="2000" dirty="0"/>
              <a:t>a script that </a:t>
            </a:r>
            <a:r>
              <a:rPr lang="en-US" sz="2000" dirty="0" smtClean="0"/>
              <a:t>counts.</a:t>
            </a:r>
          </a:p>
          <a:p>
            <a:r>
              <a:rPr lang="en-US" sz="2000" dirty="0"/>
              <a:t>The important part of the code above is the </a:t>
            </a:r>
            <a:r>
              <a:rPr lang="en-US" sz="2000" dirty="0" err="1"/>
              <a:t>postMessage</a:t>
            </a:r>
            <a:r>
              <a:rPr lang="en-US" sz="2000" dirty="0"/>
              <a:t>() method - which is used to post a message back to the HTML page</a:t>
            </a:r>
            <a:r>
              <a:rPr lang="en-US" sz="2000" dirty="0" smtClean="0"/>
              <a:t>. The </a:t>
            </a:r>
            <a:r>
              <a:rPr lang="en-US" sz="2000" dirty="0"/>
              <a:t>script is stored in the "demo_workers.js" file</a:t>
            </a:r>
            <a:endParaRPr lang="ru-RU" sz="20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Worker File</a:t>
            </a:r>
            <a:br>
              <a:rPr lang="en-US" dirty="0"/>
            </a:b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446" y="3083310"/>
            <a:ext cx="2790825" cy="203835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168438" y="56642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Note: Normally web workers are not used for such simple scripts, but for more CPU intensive tasks.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888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65302" y="1622503"/>
            <a:ext cx="8212873" cy="685801"/>
          </a:xfrm>
        </p:spPr>
        <p:txBody>
          <a:bodyPr/>
          <a:lstStyle/>
          <a:p>
            <a:r>
              <a:rPr lang="en-US" sz="1800" dirty="0"/>
              <a:t>The following lines checks if the worker already exists, if not - it creates a new web worker object and runs the code in "demo_workers.js":</a:t>
            </a:r>
            <a:endParaRPr lang="ru-RU" sz="18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>
          <a:xfrm>
            <a:off x="1165302" y="3631116"/>
            <a:ext cx="4782015" cy="685800"/>
          </a:xfrm>
        </p:spPr>
        <p:txBody>
          <a:bodyPr/>
          <a:lstStyle/>
          <a:p>
            <a:r>
              <a:rPr lang="en-US" sz="1800" dirty="0"/>
              <a:t>Add an "</a:t>
            </a:r>
            <a:r>
              <a:rPr lang="en-US" sz="1800" dirty="0" err="1"/>
              <a:t>onmessage</a:t>
            </a:r>
            <a:r>
              <a:rPr lang="en-US" sz="1800" dirty="0"/>
              <a:t>" event listener to the web worker.</a:t>
            </a:r>
            <a:endParaRPr lang="ru-RU" sz="18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Web Worker Object</a:t>
            </a:r>
            <a:br>
              <a:rPr lang="en-US" dirty="0"/>
            </a:b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59206"/>
            <a:ext cx="3048000" cy="7429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614" y="4489760"/>
            <a:ext cx="530310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2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343722" y="1778619"/>
            <a:ext cx="8056756" cy="685801"/>
          </a:xfrm>
        </p:spPr>
        <p:txBody>
          <a:bodyPr/>
          <a:lstStyle/>
          <a:p>
            <a:r>
              <a:rPr lang="en-US" sz="1800" dirty="0"/>
              <a:t>To terminate a web worker, and free browser/computer resources, use the terminate() method:</a:t>
            </a:r>
            <a:endParaRPr lang="ru-RU" sz="1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1343722" y="3504737"/>
            <a:ext cx="8378283" cy="685801"/>
          </a:xfrm>
        </p:spPr>
        <p:txBody>
          <a:bodyPr/>
          <a:lstStyle/>
          <a:p>
            <a:r>
              <a:rPr lang="en-US" sz="1800" dirty="0"/>
              <a:t>If you set the worker variable to undefined, after it has been terminated, you can reuse the code:</a:t>
            </a:r>
            <a:endParaRPr lang="ru-RU" sz="1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464420"/>
            <a:ext cx="1480626" cy="35451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1" y="4348975"/>
            <a:ext cx="1480626" cy="4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3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19" y="780602"/>
            <a:ext cx="6213320" cy="494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0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700561" y="1745166"/>
            <a:ext cx="5715000" cy="2191215"/>
          </a:xfrm>
        </p:spPr>
        <p:txBody>
          <a:bodyPr/>
          <a:lstStyle/>
          <a:p>
            <a:r>
              <a:rPr lang="en-US" sz="2000" dirty="0"/>
              <a:t>Since web workers are in external files, they do not have access to the following JavaScript objects: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window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document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parent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Workers and the DOM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79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332569" y="1890132"/>
            <a:ext cx="9584475" cy="3596268"/>
          </a:xfrm>
        </p:spPr>
        <p:txBody>
          <a:bodyPr/>
          <a:lstStyle/>
          <a:p>
            <a:r>
              <a:rPr lang="en-US" sz="2000" dirty="0"/>
              <a:t>Server-Sent Events (SSE) allow a web page to get updates from a server.</a:t>
            </a:r>
          </a:p>
          <a:p>
            <a:r>
              <a:rPr lang="en-US" sz="2000" dirty="0"/>
              <a:t>A server-sent event is when a web page automatically gets updates from a server.</a:t>
            </a:r>
          </a:p>
          <a:p>
            <a:endParaRPr lang="en-US" sz="2000" dirty="0"/>
          </a:p>
          <a:p>
            <a:r>
              <a:rPr lang="en-US" sz="2000" dirty="0"/>
              <a:t>This was also possible before, but the web page would have to ask if any updates were available. With server-sent events, the updates come automatically.</a:t>
            </a:r>
          </a:p>
          <a:p>
            <a:endParaRPr lang="en-US" sz="2000" dirty="0"/>
          </a:p>
          <a:p>
            <a:r>
              <a:rPr lang="en-US" sz="2000" dirty="0"/>
              <a:t>Examples: Facebook/Twitter updates, stock price updates, news feeds, sport results, etc.</a:t>
            </a:r>
            <a:endParaRPr lang="ru-RU" sz="20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 API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0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6522" y="2202366"/>
            <a:ext cx="8536259" cy="3429000"/>
          </a:xfrm>
        </p:spPr>
        <p:txBody>
          <a:bodyPr/>
          <a:lstStyle/>
          <a:p>
            <a:r>
              <a:rPr lang="en-US" sz="2400" dirty="0"/>
              <a:t>Application Programming Interfaces (APIs) are pre-built programming language constructs that allow the developer to build complex functionality with less effort. They "hide" more complex code from the programmer, providing ease of use.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377174" y="986882"/>
            <a:ext cx="7554951" cy="3518210"/>
          </a:xfrm>
        </p:spPr>
        <p:txBody>
          <a:bodyPr/>
          <a:lstStyle/>
          <a:p>
            <a:r>
              <a:rPr lang="en-US" sz="1800" dirty="0"/>
              <a:t>The Server-Sent Events specification describes the built-in </a:t>
            </a:r>
            <a:r>
              <a:rPr lang="en-US" sz="1800" dirty="0" err="1">
                <a:solidFill>
                  <a:srgbClr val="FFFF00"/>
                </a:solidFill>
              </a:rPr>
              <a:t>EventSource</a:t>
            </a:r>
            <a:r>
              <a:rPr lang="en-US" sz="1800" dirty="0"/>
              <a:t> class, which allows you to maintain a connection to the server and receive events from it.</a:t>
            </a:r>
          </a:p>
          <a:p>
            <a:endParaRPr lang="en-US" sz="1800" dirty="0"/>
          </a:p>
          <a:p>
            <a:r>
              <a:rPr lang="en-US" sz="1800" dirty="0"/>
              <a:t>It provides</a:t>
            </a:r>
            <a:r>
              <a:rPr lang="en-US" sz="1800" dirty="0" smtClean="0"/>
              <a:t>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Auto reconnect with custom retry delay.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Message IDs to reconnect. The last identifier received is sent in the Last-Event-ID header when reconnecting.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current state recorded in the </a:t>
            </a:r>
            <a:r>
              <a:rPr lang="en-US" sz="1800" dirty="0" err="1"/>
              <a:t>readyState</a:t>
            </a:r>
            <a:r>
              <a:rPr lang="en-US" sz="1800" dirty="0"/>
              <a:t> property.</a:t>
            </a:r>
            <a:endParaRPr lang="ru-RU" sz="1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4411120"/>
            <a:ext cx="4229100" cy="4667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7174" y="5274527"/>
            <a:ext cx="730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argument is an optional object with one property: {</a:t>
            </a:r>
            <a:r>
              <a:rPr lang="en-US" dirty="0" err="1"/>
              <a:t>withCredentials</a:t>
            </a:r>
            <a:r>
              <a:rPr lang="en-US" dirty="0"/>
              <a:t>: true}. It allows you to send authorization data to other domains.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320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986882" y="1622503"/>
            <a:ext cx="9673683" cy="3852746"/>
          </a:xfrm>
        </p:spPr>
        <p:txBody>
          <a:bodyPr/>
          <a:lstStyle/>
          <a:p>
            <a:r>
              <a:rPr lang="en-US" sz="1800" dirty="0"/>
              <a:t>The server sends messages separated by double line breaks \ n \ n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The message consists of the following fields: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data: </a:t>
            </a:r>
            <a:r>
              <a:rPr lang="en-US" sz="1800" dirty="0"/>
              <a:t>- message body, several data in a row are interpreted as one message, separated by line breaks \ 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id:</a:t>
            </a:r>
            <a:r>
              <a:rPr lang="en-US" sz="1800" dirty="0"/>
              <a:t> - updates the </a:t>
            </a:r>
            <a:r>
              <a:rPr lang="en-US" sz="1800" dirty="0" err="1"/>
              <a:t>lastEventId</a:t>
            </a:r>
            <a:r>
              <a:rPr lang="en-US" sz="1800" dirty="0"/>
              <a:t> property that is sent to Last-Event-ID when reconnecting.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retry:</a:t>
            </a:r>
            <a:r>
              <a:rPr lang="en-US" sz="1800" dirty="0"/>
              <a:t> - recommended delay before reconnection in milliseconds. Cannot be installed using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event:</a:t>
            </a:r>
            <a:r>
              <a:rPr lang="en-US" sz="1800" dirty="0"/>
              <a:t> - the name of the user event, must be specified before data :.</a:t>
            </a:r>
          </a:p>
          <a:p>
            <a:endParaRPr lang="uk-UA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message may include one or more of these fields in any order, but id is usually put at the end.</a:t>
            </a:r>
            <a:endParaRPr lang="ru-RU" sz="18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response format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34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182C9D-1897-824D-B491-0F7A8B610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9771" y="1957040"/>
            <a:ext cx="3049858" cy="31502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</a:rPr>
              <a:t>Geolocation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</a:rPr>
              <a:t>Drag and Drop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</a:rPr>
              <a:t>Web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</a:rPr>
              <a:t>Web workers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</a:rPr>
              <a:t>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HTML5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7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</a:t>
            </a:r>
            <a:r>
              <a:rPr lang="en-US" dirty="0"/>
              <a:t>API</a:t>
            </a:r>
            <a:br>
              <a:rPr lang="en-US" dirty="0"/>
            </a:b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E0AE2-DB35-40C9-B9A1-25494B29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7300" y="1634490"/>
            <a:ext cx="992124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HTML Geolocation API is used to locate a user's position.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HTML Geolocation API is used to get the geographical position of a </a:t>
            </a:r>
            <a:r>
              <a:rPr lang="en-US" sz="2400" dirty="0" smtClean="0"/>
              <a:t>user. Since </a:t>
            </a:r>
            <a:r>
              <a:rPr lang="en-US" sz="2400" dirty="0"/>
              <a:t>this can compromise privacy, the position is not available unless the user approves it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Geolocation is most accurate for devices with GPS, like smartphone.</a:t>
            </a:r>
            <a:endParaRPr lang="uk-UA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746" y="4063442"/>
            <a:ext cx="6346507" cy="175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3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B3B0FC-3F87-4318-A857-A0F462CA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HTML Geolocation</a:t>
            </a:r>
            <a:br>
              <a:rPr lang="en-US" dirty="0"/>
            </a:b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FB3B7-57FB-42BB-B446-067722670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7320" y="1520191"/>
            <a:ext cx="8606790" cy="1028699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getCurrentPosition</a:t>
            </a:r>
            <a:r>
              <a:rPr lang="en-US" sz="2400" dirty="0"/>
              <a:t>() method is used to return the user's position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The example below returns the latitude and longitude of the user's position:</a:t>
            </a:r>
            <a:endParaRPr lang="uk-UA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2960371"/>
            <a:ext cx="5561693" cy="28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0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4E5058-9026-462C-B16F-44D90B73F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1590" y="1634490"/>
            <a:ext cx="8652510" cy="1440180"/>
          </a:xfrm>
        </p:spPr>
        <p:txBody>
          <a:bodyPr/>
          <a:lstStyle/>
          <a:p>
            <a:r>
              <a:rPr lang="en-US" sz="2000" dirty="0"/>
              <a:t>To display the result in a map, you need access to a map service, like Google Maps.</a:t>
            </a:r>
          </a:p>
          <a:p>
            <a:r>
              <a:rPr lang="en-US" sz="2000" dirty="0"/>
              <a:t>In the example below, the returned latitude and longitude is used to show the location in a Google Map (using a static image):</a:t>
            </a:r>
          </a:p>
          <a:p>
            <a:endParaRPr lang="uk-UA" sz="20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the </a:t>
            </a:r>
            <a:r>
              <a:rPr lang="en-US" dirty="0" smtClean="0"/>
              <a:t>result </a:t>
            </a:r>
            <a:r>
              <a:rPr lang="en-US" dirty="0"/>
              <a:t>in a </a:t>
            </a:r>
            <a:r>
              <a:rPr lang="en-US" dirty="0" smtClean="0"/>
              <a:t>map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4010977"/>
            <a:ext cx="62865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API</a:t>
            </a:r>
            <a:br>
              <a:rPr lang="en-US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678259" y="1789770"/>
            <a:ext cx="8525108" cy="1221059"/>
          </a:xfrm>
        </p:spPr>
        <p:txBody>
          <a:bodyPr/>
          <a:lstStyle/>
          <a:p>
            <a:r>
              <a:rPr lang="en-US" dirty="0"/>
              <a:t>In HTML, any element can be dragged and dropped</a:t>
            </a:r>
            <a:r>
              <a:rPr lang="en-US" dirty="0" smtClean="0"/>
              <a:t>.</a:t>
            </a:r>
          </a:p>
          <a:p>
            <a:r>
              <a:rPr lang="en-US" dirty="0"/>
              <a:t>Drag and drop is a very common feature. It is when you "grab" an object and drag it to a different location.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71" y="3342018"/>
            <a:ext cx="7196486" cy="23367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271" y="5641393"/>
            <a:ext cx="7213419" cy="47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>
          <a:xfrm>
            <a:off x="1431885" y="1722863"/>
            <a:ext cx="6945352" cy="998033"/>
          </a:xfrm>
        </p:spPr>
        <p:txBody>
          <a:bodyPr/>
          <a:lstStyle/>
          <a:p>
            <a:r>
              <a:rPr lang="en-US" sz="2000" dirty="0"/>
              <a:t>When the dragged data is dropped, a drop event occurs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In the example above, the </a:t>
            </a:r>
            <a:r>
              <a:rPr lang="en-US" sz="2000" dirty="0" err="1"/>
              <a:t>ondrop</a:t>
            </a:r>
            <a:r>
              <a:rPr lang="en-US" sz="2000" dirty="0"/>
              <a:t> attribute calls a function, drop(event):</a:t>
            </a:r>
            <a:endParaRPr lang="ru-RU" sz="20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Drop - </a:t>
            </a:r>
            <a:r>
              <a:rPr lang="en-US" dirty="0" err="1"/>
              <a:t>ondrop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3722531"/>
            <a:ext cx="4562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320490" y="1722863"/>
            <a:ext cx="9796346" cy="34847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With web storage, web applications can store data locally within the user's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Before HTML5, application data had to be stored in cookies, included in every server request. Web storage is more secure, and large amounts of data can be stored </a:t>
            </a:r>
            <a:r>
              <a:rPr lang="en-US" sz="2000" dirty="0" smtClean="0"/>
              <a:t>locally.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Unlike cookies, the storage limit is far larger (at least 5MB) and information is never transferred to the server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 API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568542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835f28f2-30f1-4728-84d2-86d96e14348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41e6018-ac0a-4dfb-8409-db9e0d25502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1048</Words>
  <Application>Microsoft Office PowerPoint</Application>
  <PresentationFormat>Широкоэкранный</PresentationFormat>
  <Paragraphs>87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HTML5 API</vt:lpstr>
      <vt:lpstr>API</vt:lpstr>
      <vt:lpstr>Most popular HTML5 API</vt:lpstr>
      <vt:lpstr>Geolocation API </vt:lpstr>
      <vt:lpstr>Using HTML Geolocation </vt:lpstr>
      <vt:lpstr>Displaying the result in a map </vt:lpstr>
      <vt:lpstr>Drag and Drop API </vt:lpstr>
      <vt:lpstr>Do the Drop - ondrop</vt:lpstr>
      <vt:lpstr>Web Storage API </vt:lpstr>
      <vt:lpstr>Web Storage Objects </vt:lpstr>
      <vt:lpstr>localStorage object </vt:lpstr>
      <vt:lpstr>sessionStorage object </vt:lpstr>
      <vt:lpstr>Web Workers API </vt:lpstr>
      <vt:lpstr>Web Worker File </vt:lpstr>
      <vt:lpstr>Create a Web Worker Object </vt:lpstr>
      <vt:lpstr>Презентация PowerPoint</vt:lpstr>
      <vt:lpstr>Презентация PowerPoint</vt:lpstr>
      <vt:lpstr>Web Workers and the DOM </vt:lpstr>
      <vt:lpstr>SSE API </vt:lpstr>
      <vt:lpstr>Презентация PowerPoint</vt:lpstr>
      <vt:lpstr>Server response format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юзер</cp:lastModifiedBy>
  <cp:revision>14</cp:revision>
  <dcterms:created xsi:type="dcterms:W3CDTF">2018-11-02T13:55:27Z</dcterms:created>
  <dcterms:modified xsi:type="dcterms:W3CDTF">2020-06-02T20:47:09Z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