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  <p:sldMasterId id="2147483660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y="6858000" cx="12192000"/>
  <p:notesSz cx="6858000" cy="9144000"/>
  <p:embeddedFontLst>
    <p:embeddedFont>
      <p:font typeface="Proxima Nova"/>
      <p:regular r:id="rId28"/>
      <p:bold r:id="rId29"/>
      <p:italic r:id="rId30"/>
      <p:boldItalic r:id="rId31"/>
    </p:embeddedFont>
    <p:embeddedFont>
      <p:font typeface="Proxima Nova Extrabold"/>
      <p:bold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979">
          <p15:clr>
            <a:srgbClr val="A4A3A4"/>
          </p15:clr>
        </p15:guide>
        <p15:guide id="2" pos="688">
          <p15:clr>
            <a:srgbClr val="A4A3A4"/>
          </p15:clr>
        </p15:guide>
        <p15:guide id="3" orient="horz" pos="1729">
          <p15:clr>
            <a:srgbClr val="A4A3A4"/>
          </p15:clr>
        </p15:guide>
        <p15:guide id="4" pos="7242">
          <p15:clr>
            <a:srgbClr val="A4A3A4"/>
          </p15:clr>
        </p15:guide>
        <p15:guide id="5" orient="horz" pos="1298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7" roundtripDataSignature="AMtx7mg6WUYe2L6EASxnVNakZMXL2SW0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979" orient="horz"/>
        <p:guide pos="688"/>
        <p:guide pos="1729" orient="horz"/>
        <p:guide pos="7242"/>
        <p:guide pos="129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ProximaNova-regular.fntdata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ProximaNova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ProximaNova-boldItalic.fntdata"/><Relationship Id="rId30" Type="http://schemas.openxmlformats.org/officeDocument/2006/relationships/font" Target="fonts/ProximaNova-italic.fntdata"/><Relationship Id="rId11" Type="http://schemas.openxmlformats.org/officeDocument/2006/relationships/slide" Target="slides/slide4.xml"/><Relationship Id="rId33" Type="http://schemas.openxmlformats.org/officeDocument/2006/relationships/font" Target="fonts/OpenSans-regular.fntdata"/><Relationship Id="rId10" Type="http://schemas.openxmlformats.org/officeDocument/2006/relationships/slide" Target="slides/slide3.xml"/><Relationship Id="rId32" Type="http://schemas.openxmlformats.org/officeDocument/2006/relationships/font" Target="fonts/ProximaNovaExtrabold-bold.fntdata"/><Relationship Id="rId13" Type="http://schemas.openxmlformats.org/officeDocument/2006/relationships/slide" Target="slides/slide6.xml"/><Relationship Id="rId35" Type="http://schemas.openxmlformats.org/officeDocument/2006/relationships/font" Target="fonts/OpenSans-italic.fntdata"/><Relationship Id="rId12" Type="http://schemas.openxmlformats.org/officeDocument/2006/relationships/slide" Target="slides/slide5.xml"/><Relationship Id="rId34" Type="http://schemas.openxmlformats.org/officeDocument/2006/relationships/font" Target="fonts/OpenSans-bold.fntdata"/><Relationship Id="rId15" Type="http://schemas.openxmlformats.org/officeDocument/2006/relationships/slide" Target="slides/slide8.xml"/><Relationship Id="rId37" Type="http://customschemas.google.com/relationships/presentationmetadata" Target="metadata"/><Relationship Id="rId14" Type="http://schemas.openxmlformats.org/officeDocument/2006/relationships/slide" Target="slides/slide7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SLIDE-GRADIENT-1">
  <p:cSld name="TITLE-SLIDE-GRADIENT-1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2"/>
          <p:cNvSpPr txBox="1"/>
          <p:nvPr>
            <p:ph idx="1" type="body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13" name="Google Shape;13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9145" y="5906728"/>
            <a:ext cx="1547055" cy="26547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2"/>
          <p:cNvSpPr txBox="1"/>
          <p:nvPr>
            <p:ph type="title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7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Font typeface="Proxima Nova Extrabold"/>
              <a:buNone/>
              <a:defRPr b="0" i="0" sz="150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DESCRIPTION-SIDETEXT-GRADIENT">
  <p:cSld name="TITLE-DESCRIPTION-SIDETEXT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4"/>
          <p:cNvSpPr txBox="1"/>
          <p:nvPr>
            <p:ph idx="1" type="body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0" name="Google Shape;50;p44"/>
          <p:cNvSpPr txBox="1"/>
          <p:nvPr>
            <p:ph type="title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44"/>
          <p:cNvSpPr txBox="1"/>
          <p:nvPr>
            <p:ph idx="2" type="body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-LEFT-GRADIENT">
  <p:cSld name="PHOTO-LEFT-GRADI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5"/>
          <p:cNvSpPr txBox="1"/>
          <p:nvPr>
            <p:ph idx="1" type="body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4" name="Google Shape;54;p45"/>
          <p:cNvSpPr txBox="1"/>
          <p:nvPr>
            <p:ph type="title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Google Shape;55;p45"/>
          <p:cNvSpPr/>
          <p:nvPr>
            <p:ph idx="2" type="pic"/>
          </p:nvPr>
        </p:nvSpPr>
        <p:spPr>
          <a:xfrm>
            <a:off x="0" y="0"/>
            <a:ext cx="52959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-ONE-COLUMN-LIGHT">
  <p:cSld name="TEXT-ONE-COLUMN-LIGH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8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28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1" name="Google Shape;61;p2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SLIDE-GRADIENT-1">
  <p:cSld name="TITLE-SLIDE-GRADIENT-1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9"/>
          <p:cNvSpPr txBox="1"/>
          <p:nvPr>
            <p:ph idx="1" type="body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64" name="Google Shape;64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9145" y="5906728"/>
            <a:ext cx="1547055" cy="26547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9"/>
          <p:cNvSpPr txBox="1"/>
          <p:nvPr>
            <p:ph type="title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7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Font typeface="Proxima Nova Extrabold"/>
              <a:buNone/>
              <a:defRPr b="0" i="0" sz="150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-SLIDE-GRADIENT-2">
  <p:cSld name="1_TITLE-SLIDE-GRADIENT-2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0"/>
          <p:cNvSpPr txBox="1"/>
          <p:nvPr>
            <p:ph type="title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0"/>
              <a:buFont typeface="Proxima Nova Extrabold"/>
              <a:buNone/>
              <a:defRPr b="0" i="0" sz="125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8" name="Google Shape;68;p30"/>
          <p:cNvSpPr txBox="1"/>
          <p:nvPr>
            <p:ph idx="1" type="body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69" name="Google Shape;69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9145" y="5906728"/>
            <a:ext cx="1547055" cy="265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TEXT-ONE-COLUMN-DARK">
  <p:cSld name="4_TEXT-ONE-COLUMN-DAR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30000">
                <a:schemeClr val="accent6"/>
              </a:gs>
              <a:gs pos="100000">
                <a:schemeClr val="accent4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" name="Google Shape;72;p31"/>
          <p:cNvSpPr/>
          <p:nvPr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31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31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75" name="Google Shape;75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61750" y="5906728"/>
            <a:ext cx="1541845" cy="265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FOR ICONS">
  <p:cSld name="1_FOR ICONS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2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8" name="Google Shape;78;p32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R ICONS">
  <p:cSld name="FOR ICON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3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1" name="Google Shape;81;p33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_GRADIENT">
  <p:cSld name="BACKGROUND_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9145" y="5906728"/>
            <a:ext cx="1547055" cy="265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-TWO-COLUMNS-GRADIENT">
  <p:cSld name="TEXT-TWO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5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35"/>
          <p:cNvSpPr txBox="1"/>
          <p:nvPr>
            <p:ph idx="1" type="body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7" name="Google Shape;87;p35"/>
          <p:cNvSpPr txBox="1"/>
          <p:nvPr>
            <p:ph idx="2" type="body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TEXT-ONE-COLUMN-DARK">
  <p:cSld name="4_TEXT-ONE-COLUMN-DARK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/>
          <p:nvPr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" name="Google Shape;17;p23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23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19" name="Google Shape;19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61750" y="5906728"/>
            <a:ext cx="1541845" cy="265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-THREE-COLUMNS-GRADIENT">
  <p:cSld name="TEXT-THREE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6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0" name="Google Shape;90;p36"/>
          <p:cNvSpPr txBox="1"/>
          <p:nvPr>
            <p:ph idx="1" type="body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1" name="Google Shape;91;p36"/>
          <p:cNvSpPr txBox="1"/>
          <p:nvPr>
            <p:ph idx="2" type="body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2" name="Google Shape;92;p36"/>
          <p:cNvSpPr txBox="1"/>
          <p:nvPr>
            <p:ph idx="3" type="body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DESCRIPTION-SIDETEXT-GRADIENT">
  <p:cSld name="TITLE-DESCRIPTION-SIDETEXT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7"/>
          <p:cNvSpPr txBox="1"/>
          <p:nvPr>
            <p:ph idx="1" type="body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5" name="Google Shape;95;p37"/>
          <p:cNvSpPr txBox="1"/>
          <p:nvPr>
            <p:ph type="title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6" name="Google Shape;96;p37"/>
          <p:cNvSpPr txBox="1"/>
          <p:nvPr>
            <p:ph idx="2" type="body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-LEFT-GRADIENT">
  <p:cSld name="PHOTO-LEFT-GRADI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8"/>
          <p:cNvSpPr txBox="1"/>
          <p:nvPr>
            <p:ph idx="1" type="body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9" name="Google Shape;99;p38"/>
          <p:cNvSpPr txBox="1"/>
          <p:nvPr>
            <p:ph type="title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0" name="Google Shape;100;p38"/>
          <p:cNvSpPr/>
          <p:nvPr>
            <p:ph idx="2" type="pic"/>
          </p:nvPr>
        </p:nvSpPr>
        <p:spPr>
          <a:xfrm>
            <a:off x="0" y="0"/>
            <a:ext cx="52959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-SIDETEXT-PROCESS-GRADIENT">
  <p:cSld name="1_TITLE-SIDETEXT-PROCES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9"/>
          <p:cNvSpPr txBox="1"/>
          <p:nvPr>
            <p:ph idx="1" type="body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3" name="Google Shape;103;p39"/>
          <p:cNvSpPr txBox="1"/>
          <p:nvPr>
            <p:ph idx="2" type="body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4" name="Google Shape;104;p39"/>
          <p:cNvSpPr txBox="1"/>
          <p:nvPr>
            <p:ph idx="3" type="body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5" name="Google Shape;105;p39"/>
          <p:cNvSpPr txBox="1"/>
          <p:nvPr>
            <p:ph idx="4" type="body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6" name="Google Shape;106;p39"/>
          <p:cNvSpPr txBox="1"/>
          <p:nvPr>
            <p:ph idx="5" type="body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7" name="Google Shape;107;p39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-SLIDE-DARK-1">
  <p:cSld name="1_TITLE-SLIDE-DARK-1">
    <p:bg>
      <p:bgPr>
        <a:gradFill>
          <a:gsLst>
            <a:gs pos="0">
              <a:srgbClr val="562D7F"/>
            </a:gs>
            <a:gs pos="1000">
              <a:srgbClr val="562D7F"/>
            </a:gs>
            <a:gs pos="98000">
              <a:srgbClr val="00BCDE"/>
            </a:gs>
            <a:gs pos="100000">
              <a:srgbClr val="00BCDE"/>
            </a:gs>
          </a:gsLst>
          <a:lin ang="10800000" scaled="0"/>
        </a:gra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7"/>
          <p:cNvSpPr txBox="1"/>
          <p:nvPr>
            <p:ph type="title"/>
          </p:nvPr>
        </p:nvSpPr>
        <p:spPr>
          <a:xfrm>
            <a:off x="-208308" y="174928"/>
            <a:ext cx="12390783" cy="54597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Font typeface="Proxima Nova Extrabold"/>
              <a:buNone/>
              <a:defRPr b="0" i="0" sz="150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2" name="Google Shape;112;p47"/>
          <p:cNvSpPr txBox="1"/>
          <p:nvPr>
            <p:ph idx="1" type="body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113" name="Google Shape;113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9145" y="5906728"/>
            <a:ext cx="1547055" cy="265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SLIDE-DARK-2">
  <p:cSld name="TITLE-SLIDE-DARK-2">
    <p:bg>
      <p:bgPr>
        <a:gradFill>
          <a:gsLst>
            <a:gs pos="0">
              <a:srgbClr val="562D7F"/>
            </a:gs>
            <a:gs pos="1000">
              <a:srgbClr val="562D7F"/>
            </a:gs>
            <a:gs pos="98000">
              <a:srgbClr val="00BCDE"/>
            </a:gs>
            <a:gs pos="100000">
              <a:srgbClr val="00BCDE"/>
            </a:gs>
          </a:gsLst>
          <a:lin ang="10800000" scaled="0"/>
        </a:gra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8"/>
          <p:cNvSpPr txBox="1"/>
          <p:nvPr>
            <p:ph type="title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0"/>
              <a:buFont typeface="Proxima Nova Extrabold"/>
              <a:buNone/>
              <a:defRPr b="0" i="0" sz="125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6" name="Google Shape;116;p48"/>
          <p:cNvSpPr txBox="1"/>
          <p:nvPr>
            <p:ph idx="1" type="body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117" name="Google Shape;117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9145" y="5906728"/>
            <a:ext cx="1547055" cy="265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TEXT-ONE-COLUMN-DARK">
  <p:cSld name="3_TEXT-ONE-COLUMN-DARK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</a:gra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9"/>
          <p:cNvSpPr/>
          <p:nvPr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" name="Google Shape;120;p49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121" name="Google Shape;121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61750" y="5906728"/>
            <a:ext cx="1541845" cy="26547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49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TEXT-ONE-COLUMN-DARK">
  <p:cSld name="4_TEXT-ONE-COLUMN-DARK">
    <p:bg>
      <p:bgPr>
        <a:gradFill>
          <a:gsLst>
            <a:gs pos="0">
              <a:srgbClr val="562D7F"/>
            </a:gs>
            <a:gs pos="1000">
              <a:srgbClr val="562D7F"/>
            </a:gs>
            <a:gs pos="98000">
              <a:srgbClr val="00BCDE"/>
            </a:gs>
            <a:gs pos="100000">
              <a:srgbClr val="00BCDE"/>
            </a:gs>
          </a:gsLst>
          <a:lin ang="10800000" scaled="0"/>
        </a:gra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0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5" name="Google Shape;125;p50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126" name="Google Shape;126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9145" y="5906728"/>
            <a:ext cx="1547055" cy="265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FOR ICONS">
  <p:cSld name="2_FOR ICONS">
    <p:bg>
      <p:bgPr>
        <a:solidFill>
          <a:schemeClr val="dk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1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9" name="Google Shape;129;p51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bg>
      <p:bgPr>
        <a:gradFill>
          <a:gsLst>
            <a:gs pos="0">
              <a:srgbClr val="562D7F"/>
            </a:gs>
            <a:gs pos="1000">
              <a:srgbClr val="562D7F"/>
            </a:gs>
            <a:gs pos="98000">
              <a:srgbClr val="00BCDE"/>
            </a:gs>
            <a:gs pos="100000">
              <a:srgbClr val="00BCDE"/>
            </a:gs>
          </a:gsLst>
          <a:lin ang="10800000" scaled="0"/>
        </a:gra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-SIDETEXT-PROCESS-GRADIENT">
  <p:cSld name="1_TITLE-SIDETEXT-PROCES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4"/>
          <p:cNvSpPr txBox="1"/>
          <p:nvPr>
            <p:ph idx="1" type="body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" name="Google Shape;22;p24"/>
          <p:cNvSpPr txBox="1"/>
          <p:nvPr>
            <p:ph idx="2" type="body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3" name="Google Shape;23;p24"/>
          <p:cNvSpPr txBox="1"/>
          <p:nvPr>
            <p:ph idx="3" type="body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4" name="Google Shape;24;p24"/>
          <p:cNvSpPr txBox="1"/>
          <p:nvPr>
            <p:ph idx="4" type="body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5" name="Google Shape;25;p24"/>
          <p:cNvSpPr txBox="1"/>
          <p:nvPr>
            <p:ph idx="5" type="body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6" name="Google Shape;26;p24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EXT-TWO-COLUMNS-GRADIENT">
  <p:cSld name="1_TEXT-TWO-COLUMNS-GRADIENT">
    <p:bg>
      <p:bgPr>
        <a:gradFill>
          <a:gsLst>
            <a:gs pos="0">
              <a:srgbClr val="562D7F"/>
            </a:gs>
            <a:gs pos="1000">
              <a:srgbClr val="562D7F"/>
            </a:gs>
            <a:gs pos="98000">
              <a:srgbClr val="00BCDE"/>
            </a:gs>
            <a:gs pos="100000">
              <a:srgbClr val="00BCDE"/>
            </a:gs>
          </a:gsLst>
          <a:lin ang="10800000" scaled="0"/>
        </a:gra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3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3" name="Google Shape;133;p53"/>
          <p:cNvSpPr txBox="1"/>
          <p:nvPr>
            <p:ph idx="1" type="body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4" name="Google Shape;134;p53"/>
          <p:cNvSpPr txBox="1"/>
          <p:nvPr>
            <p:ph idx="2" type="body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EXT-THREE-COLUMNS-GRADIENT">
  <p:cSld name="1_TEXT-THREE-COLUMNS-GRADIENT">
    <p:bg>
      <p:bgPr>
        <a:gradFill>
          <a:gsLst>
            <a:gs pos="0">
              <a:srgbClr val="562D7F"/>
            </a:gs>
            <a:gs pos="1000">
              <a:srgbClr val="562D7F"/>
            </a:gs>
            <a:gs pos="98000">
              <a:srgbClr val="00BCDE"/>
            </a:gs>
            <a:gs pos="100000">
              <a:srgbClr val="00BCDE"/>
            </a:gs>
          </a:gsLst>
          <a:lin ang="10800000" scaled="0"/>
        </a:gra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4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7" name="Google Shape;137;p54"/>
          <p:cNvSpPr txBox="1"/>
          <p:nvPr>
            <p:ph idx="1" type="body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8" name="Google Shape;138;p54"/>
          <p:cNvSpPr txBox="1"/>
          <p:nvPr>
            <p:ph idx="2" type="body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9" name="Google Shape;139;p54"/>
          <p:cNvSpPr txBox="1"/>
          <p:nvPr>
            <p:ph idx="3" type="body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-DESCRIPTION-SIDETEXT-GRADIENT">
  <p:cSld name="1_TITLE-DESCRIPTION-SIDETEXT-GRADIENT">
    <p:bg>
      <p:bgPr>
        <a:gradFill>
          <a:gsLst>
            <a:gs pos="0">
              <a:srgbClr val="562D7F"/>
            </a:gs>
            <a:gs pos="1000">
              <a:srgbClr val="562D7F"/>
            </a:gs>
            <a:gs pos="98000">
              <a:srgbClr val="00BCDE"/>
            </a:gs>
            <a:gs pos="100000">
              <a:srgbClr val="00BCDE"/>
            </a:gs>
          </a:gsLst>
          <a:lin ang="10800000" scaled="0"/>
        </a:gra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5"/>
          <p:cNvSpPr txBox="1"/>
          <p:nvPr>
            <p:ph idx="1" type="body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2" name="Google Shape;142;p55"/>
          <p:cNvSpPr txBox="1"/>
          <p:nvPr>
            <p:ph type="title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3" name="Google Shape;143;p55"/>
          <p:cNvSpPr txBox="1"/>
          <p:nvPr>
            <p:ph idx="2" type="body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PHOTO-LEFT-GRADIENT">
  <p:cSld name="1_PHOTO-LEFT-GRADIEN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6"/>
          <p:cNvSpPr txBox="1"/>
          <p:nvPr>
            <p:ph idx="1" type="body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6" name="Google Shape;146;p56"/>
          <p:cNvSpPr txBox="1"/>
          <p:nvPr>
            <p:ph type="title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7" name="Google Shape;147;p56"/>
          <p:cNvSpPr/>
          <p:nvPr>
            <p:ph idx="2" type="pic"/>
          </p:nvPr>
        </p:nvSpPr>
        <p:spPr>
          <a:xfrm>
            <a:off x="0" y="0"/>
            <a:ext cx="52959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TIMELINE-DARK">
  <p:cSld name="TITLE-TIMELINE-DARK">
    <p:bg>
      <p:bgPr>
        <a:gradFill>
          <a:gsLst>
            <a:gs pos="0">
              <a:srgbClr val="562D7F"/>
            </a:gs>
            <a:gs pos="1000">
              <a:srgbClr val="562D7F"/>
            </a:gs>
            <a:gs pos="98000">
              <a:srgbClr val="00BCDE"/>
            </a:gs>
            <a:gs pos="100000">
              <a:srgbClr val="00BCDE"/>
            </a:gs>
          </a:gsLst>
          <a:lin ang="10800000" scaled="0"/>
        </a:gra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7"/>
          <p:cNvSpPr txBox="1"/>
          <p:nvPr>
            <p:ph idx="1" type="body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50" name="Google Shape;150;p57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cxnSp>
        <p:nvCxnSpPr>
          <p:cNvPr id="151" name="Google Shape;151;p57"/>
          <p:cNvCxnSpPr/>
          <p:nvPr/>
        </p:nvCxnSpPr>
        <p:spPr>
          <a:xfrm>
            <a:off x="-28575" y="2743200"/>
            <a:ext cx="1225296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2" name="Google Shape;152;p57"/>
          <p:cNvSpPr/>
          <p:nvPr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57"/>
          <p:cNvSpPr/>
          <p:nvPr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57"/>
          <p:cNvSpPr/>
          <p:nvPr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57"/>
          <p:cNvSpPr/>
          <p:nvPr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57"/>
          <p:cNvSpPr/>
          <p:nvPr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57;p57"/>
          <p:cNvSpPr txBox="1"/>
          <p:nvPr>
            <p:ph idx="2" type="body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58" name="Google Shape;158;p57"/>
          <p:cNvSpPr txBox="1"/>
          <p:nvPr>
            <p:ph idx="3" type="body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59" name="Google Shape;159;p57"/>
          <p:cNvSpPr txBox="1"/>
          <p:nvPr>
            <p:ph idx="4" type="body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0" name="Google Shape;160;p57"/>
          <p:cNvSpPr txBox="1"/>
          <p:nvPr>
            <p:ph idx="5" type="body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1" name="Google Shape;161;p57"/>
          <p:cNvSpPr txBox="1"/>
          <p:nvPr>
            <p:ph idx="6" type="body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2" name="Google Shape;162;p57"/>
          <p:cNvSpPr txBox="1"/>
          <p:nvPr>
            <p:ph idx="7" type="body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3" name="Google Shape;163;p57"/>
          <p:cNvSpPr txBox="1"/>
          <p:nvPr>
            <p:ph idx="8" type="body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4" name="Google Shape;164;p57"/>
          <p:cNvSpPr txBox="1"/>
          <p:nvPr>
            <p:ph idx="9" type="body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5" name="Google Shape;165;p57"/>
          <p:cNvSpPr txBox="1"/>
          <p:nvPr>
            <p:ph idx="13" type="body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166" name="Google Shape;166;p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9145" y="5906728"/>
            <a:ext cx="1547055" cy="265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R ICONS">
  <p:cSld name="FOR ICONS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25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-THREE-COLUMNS-GRADIENT">
  <p:cSld name="TEXT-THREE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6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" name="Google Shape;32;p26"/>
          <p:cNvSpPr txBox="1"/>
          <p:nvPr>
            <p:ph idx="1" type="body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3" name="Google Shape;33;p26"/>
          <p:cNvSpPr txBox="1"/>
          <p:nvPr>
            <p:ph idx="2" type="body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" name="Google Shape;34;p26"/>
          <p:cNvSpPr txBox="1"/>
          <p:nvPr>
            <p:ph idx="3" type="body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-SLIDE-GRADIENT-2">
  <p:cSld name="1_TITLE-SLIDE-GRADIENT-2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0"/>
          <p:cNvSpPr txBox="1"/>
          <p:nvPr>
            <p:ph type="title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0"/>
              <a:buFont typeface="Proxima Nova Extrabold"/>
              <a:buNone/>
              <a:defRPr b="0" i="0" sz="125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40"/>
          <p:cNvSpPr txBox="1"/>
          <p:nvPr>
            <p:ph idx="1" type="body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38" name="Google Shape;38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9145" y="5906728"/>
            <a:ext cx="1547055" cy="265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FOR ICONS">
  <p:cSld name="1_FOR ICONS">
    <p:bg>
      <p:bgPr>
        <a:solidFill>
          <a:schemeClr val="dk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1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" name="Google Shape;41;p41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_GRADIENT">
  <p:cSld name="BACKGROUND_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9145" y="5906728"/>
            <a:ext cx="1547055" cy="265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-TWO-COLUMNS-GRADIENT">
  <p:cSld name="TEXT-TWO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3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Google Shape;46;p43"/>
          <p:cNvSpPr txBox="1"/>
          <p:nvPr>
            <p:ph idx="1" type="body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7" name="Google Shape;47;p43"/>
          <p:cNvSpPr txBox="1"/>
          <p:nvPr>
            <p:ph idx="2" type="body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4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959145" y="5906728"/>
            <a:ext cx="1547055" cy="26547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959145" y="5906728"/>
            <a:ext cx="1547055" cy="26547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4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959145" y="5906728"/>
            <a:ext cx="1547055" cy="26547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4.png"/><Relationship Id="rId4" Type="http://schemas.openxmlformats.org/officeDocument/2006/relationships/image" Target="../media/image37.png"/><Relationship Id="rId5" Type="http://schemas.openxmlformats.org/officeDocument/2006/relationships/image" Target="../media/image3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39.png"/><Relationship Id="rId5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9.png"/><Relationship Id="rId6" Type="http://schemas.openxmlformats.org/officeDocument/2006/relationships/image" Target="../media/image15.png"/><Relationship Id="rId7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"/>
          <p:cNvSpPr txBox="1"/>
          <p:nvPr>
            <p:ph idx="1" type="body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by Ihor Dubas</a:t>
            </a:r>
            <a:endParaRPr/>
          </a:p>
        </p:txBody>
      </p:sp>
      <p:sp>
        <p:nvSpPr>
          <p:cNvPr id="173" name="Google Shape;173;p1"/>
          <p:cNvSpPr txBox="1"/>
          <p:nvPr>
            <p:ph type="title"/>
          </p:nvPr>
        </p:nvSpPr>
        <p:spPr>
          <a:xfrm>
            <a:off x="-93300" y="0"/>
            <a:ext cx="11095500" cy="43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Proxima Nova Extrabold"/>
              <a:buNone/>
            </a:pPr>
            <a:r>
              <a:rPr lang="en-US" sz="7200"/>
              <a:t>STRING LITERALS, TEMPLATE LITERALS, STRING OBJECT AND ITS METHODS</a:t>
            </a:r>
            <a:endParaRPr sz="7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0"/>
          <p:cNvSpPr txBox="1"/>
          <p:nvPr>
            <p:ph idx="1" type="body"/>
          </p:nvPr>
        </p:nvSpPr>
        <p:spPr>
          <a:xfrm>
            <a:off x="854765" y="1371601"/>
            <a:ext cx="8090452" cy="685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Another features of Template Literals is the ability to create </a:t>
            </a:r>
            <a:r>
              <a:rPr lang="en-US">
                <a:solidFill>
                  <a:srgbClr val="FFFF00"/>
                </a:solidFill>
                <a:latin typeface="Proxima Nova"/>
                <a:ea typeface="Proxima Nova"/>
                <a:cs typeface="Proxima Nova"/>
                <a:sym typeface="Proxima Nova"/>
              </a:rPr>
              <a:t>Tagged Template Literals</a:t>
            </a: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. You create a function and this function will look like any other function, however it looks different when you call it: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9" name="Google Shape;259;p10"/>
          <p:cNvSpPr txBox="1"/>
          <p:nvPr>
            <p:ph idx="3" type="body"/>
          </p:nvPr>
        </p:nvSpPr>
        <p:spPr>
          <a:xfrm>
            <a:off x="854764" y="3670126"/>
            <a:ext cx="83985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Let’s expand on the string we send to the function and we will have it include an expression, and we will include a new parameter in our function as well.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0" name="Google Shape;260;p10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</a:pPr>
            <a:r>
              <a:rPr b="1" lang="en-US"/>
              <a:t>TAGGED TEMPLATES</a:t>
            </a:r>
            <a:endParaRPr b="1"/>
          </a:p>
        </p:txBody>
      </p:sp>
      <p:pic>
        <p:nvPicPr>
          <p:cNvPr id="261" name="Google Shape;261;p10"/>
          <p:cNvPicPr preferRelativeResize="0"/>
          <p:nvPr/>
        </p:nvPicPr>
        <p:blipFill rotWithShape="1">
          <a:blip r:embed="rId3">
            <a:alphaModFix/>
          </a:blip>
          <a:srcRect b="53091" l="0" r="889" t="0"/>
          <a:stretch/>
        </p:blipFill>
        <p:spPr>
          <a:xfrm>
            <a:off x="1075705" y="2232178"/>
            <a:ext cx="2840313" cy="727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0"/>
          <p:cNvPicPr preferRelativeResize="0"/>
          <p:nvPr/>
        </p:nvPicPr>
        <p:blipFill rotWithShape="1">
          <a:blip r:embed="rId4">
            <a:alphaModFix/>
          </a:blip>
          <a:srcRect b="0" l="0" r="0" t="7032"/>
          <a:stretch/>
        </p:blipFill>
        <p:spPr>
          <a:xfrm>
            <a:off x="1075705" y="2959363"/>
            <a:ext cx="2840313" cy="569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5505" y="4430869"/>
            <a:ext cx="3466478" cy="801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95506" y="5232498"/>
            <a:ext cx="3466478" cy="102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838200" y="4830906"/>
            <a:ext cx="7457661" cy="685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This is pretty powerful: it allows you to take the data used in a string and manipulate it to your liking.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0" name="Google Shape;270;p11"/>
          <p:cNvSpPr txBox="1"/>
          <p:nvPr>
            <p:ph idx="2" type="body"/>
          </p:nvPr>
        </p:nvSpPr>
        <p:spPr>
          <a:xfrm>
            <a:off x="838200" y="914400"/>
            <a:ext cx="7152862" cy="685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When we use an expression we can access that from the next parameters and this keeps going. Say we added another expression.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71" name="Google Shape;27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6418" y="1769166"/>
            <a:ext cx="4514644" cy="2544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2"/>
          <p:cNvSpPr txBox="1"/>
          <p:nvPr>
            <p:ph idx="1" type="body"/>
          </p:nvPr>
        </p:nvSpPr>
        <p:spPr>
          <a:xfrm>
            <a:off x="805069" y="1371600"/>
            <a:ext cx="8839200" cy="685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The String object lets you work with a series of characters; it wraps Javascript's string primitive data type with a number of helper methods.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As JavaScript automatically converts between string primitives and String objects, you can call any of the helper methods of the String object on a string primitive.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7" name="Google Shape;277;p12"/>
          <p:cNvSpPr txBox="1"/>
          <p:nvPr>
            <p:ph idx="2" type="body"/>
          </p:nvPr>
        </p:nvSpPr>
        <p:spPr>
          <a:xfrm>
            <a:off x="805077" y="2743200"/>
            <a:ext cx="48231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Use the following syntax to create a String object: 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8" name="Google Shape;278;p12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</a:pPr>
            <a:r>
              <a:rPr lang="en-US"/>
              <a:t>STRING OBJECT</a:t>
            </a:r>
            <a:endParaRPr/>
          </a:p>
        </p:txBody>
      </p:sp>
      <p:pic>
        <p:nvPicPr>
          <p:cNvPr id="279" name="Google Shape;27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3889" y="3197917"/>
            <a:ext cx="3290977" cy="409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77764" y="3883717"/>
            <a:ext cx="2943225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3"/>
          <p:cNvSpPr txBox="1"/>
          <p:nvPr>
            <p:ph idx="1" type="body"/>
          </p:nvPr>
        </p:nvSpPr>
        <p:spPr>
          <a:xfrm>
            <a:off x="940026" y="2057400"/>
            <a:ext cx="62655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>
                <a:latin typeface="Proxima Nova"/>
                <a:ea typeface="Proxima Nova"/>
                <a:cs typeface="Proxima Nova"/>
                <a:sym typeface="Proxima Nova"/>
              </a:rPr>
              <a:t>Using object String can lead to unexpected results: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86" name="Google Shape;2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600" y="3129308"/>
            <a:ext cx="5726620" cy="145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4"/>
          <p:cNvSpPr txBox="1"/>
          <p:nvPr>
            <p:ph idx="1" type="body"/>
          </p:nvPr>
        </p:nvSpPr>
        <p:spPr>
          <a:xfrm>
            <a:off x="874652" y="1451125"/>
            <a:ext cx="63444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Here is a list of the properties of String object and their description.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2" name="Google Shape;292;p14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</a:pPr>
            <a:r>
              <a:rPr lang="en-US"/>
              <a:t>String Properties</a:t>
            </a:r>
            <a:br>
              <a:rPr lang="en-US"/>
            </a:br>
            <a:endParaRPr/>
          </a:p>
        </p:txBody>
      </p:sp>
      <p:pic>
        <p:nvPicPr>
          <p:cNvPr id="293" name="Google Shape;29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5714" y="1888436"/>
            <a:ext cx="6880571" cy="2495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51500" y="4901090"/>
            <a:ext cx="3248025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5"/>
          <p:cNvSpPr txBox="1"/>
          <p:nvPr>
            <p:ph idx="1" type="body"/>
          </p:nvPr>
        </p:nvSpPr>
        <p:spPr>
          <a:xfrm>
            <a:off x="785190" y="1371601"/>
            <a:ext cx="6152323" cy="4273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All string methods return a new value. They do not change the original variable.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0" name="Google Shape;300;p15"/>
          <p:cNvSpPr txBox="1"/>
          <p:nvPr>
            <p:ph type="title"/>
          </p:nvPr>
        </p:nvSpPr>
        <p:spPr>
          <a:xfrm>
            <a:off x="685800" y="592226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</a:pPr>
            <a:r>
              <a:rPr b="1" lang="en-US"/>
              <a:t>STRING METHODS</a:t>
            </a:r>
            <a:br>
              <a:rPr b="1" lang="en-US"/>
            </a:br>
            <a:endParaRPr/>
          </a:p>
        </p:txBody>
      </p:sp>
      <p:pic>
        <p:nvPicPr>
          <p:cNvPr id="301" name="Google Shape;30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6808" y="2157076"/>
            <a:ext cx="8129795" cy="2543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2208" y="757738"/>
            <a:ext cx="9737035" cy="4953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4446" y="2519654"/>
            <a:ext cx="8883097" cy="2966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8126" y="1035826"/>
            <a:ext cx="2275750" cy="116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8"/>
          <p:cNvSpPr txBox="1"/>
          <p:nvPr>
            <p:ph idx="1" type="body"/>
          </p:nvPr>
        </p:nvSpPr>
        <p:spPr>
          <a:xfrm>
            <a:off x="854765" y="1499047"/>
            <a:ext cx="6778487" cy="685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The HTML wrapper methods return the string wrapped inside the appropriate HTML tag.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1600"/>
              <a:buNone/>
            </a:pPr>
            <a:r>
              <a:rPr lang="en-US">
                <a:solidFill>
                  <a:srgbClr val="FFFF00"/>
                </a:solidFill>
                <a:latin typeface="Proxima Nova"/>
                <a:ea typeface="Proxima Nova"/>
                <a:cs typeface="Proxima Nova"/>
                <a:sym typeface="Proxima Nova"/>
              </a:rPr>
              <a:t>These are not standard methods, and may not work as expected in all browsers.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8" name="Google Shape;318;p18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</a:pPr>
            <a:r>
              <a:rPr lang="en-US"/>
              <a:t>STRING HTML WRAPPER METHODS</a:t>
            </a:r>
            <a:br>
              <a:rPr lang="en-US"/>
            </a:br>
            <a:endParaRPr/>
          </a:p>
        </p:txBody>
      </p:sp>
      <p:pic>
        <p:nvPicPr>
          <p:cNvPr id="319" name="Google Shape;31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9850" y="2610471"/>
            <a:ext cx="6972300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9"/>
          <p:cNvSpPr txBox="1"/>
          <p:nvPr>
            <p:ph idx="1" type="body"/>
          </p:nvPr>
        </p:nvSpPr>
        <p:spPr>
          <a:xfrm>
            <a:off x="854766" y="3515967"/>
            <a:ext cx="1981200" cy="685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/>
              <a:t>Example</a:t>
            </a:r>
            <a:endParaRPr sz="2000"/>
          </a:p>
        </p:txBody>
      </p:sp>
      <p:pic>
        <p:nvPicPr>
          <p:cNvPr id="325" name="Google Shape;32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201" y="419927"/>
            <a:ext cx="5910469" cy="2868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8238" y="4032802"/>
            <a:ext cx="4308406" cy="1896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57730" y="4369316"/>
            <a:ext cx="3094382" cy="1223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</a:pPr>
            <a:r>
              <a:rPr lang="en-US"/>
              <a:t>STRING LITERALS</a:t>
            </a:r>
            <a:endParaRPr/>
          </a:p>
        </p:txBody>
      </p:sp>
      <p:sp>
        <p:nvSpPr>
          <p:cNvPr id="179" name="Google Shape;179;p2"/>
          <p:cNvSpPr txBox="1"/>
          <p:nvPr/>
        </p:nvSpPr>
        <p:spPr>
          <a:xfrm>
            <a:off x="585216" y="1709928"/>
            <a:ext cx="389534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Syntax</a:t>
            </a:r>
            <a:r>
              <a:rPr b="0" i="0" lang="en-US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b="1" sz="2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0" name="Google Shape;18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4588" y="2801505"/>
            <a:ext cx="7854696" cy="93114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"/>
          <p:cNvSpPr txBox="1"/>
          <p:nvPr/>
        </p:nvSpPr>
        <p:spPr>
          <a:xfrm>
            <a:off x="838200" y="2385550"/>
            <a:ext cx="4267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lang="en-US" sz="18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String literals take the forms:</a:t>
            </a:r>
            <a:endParaRPr b="0" sz="1800" u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" name="Google Shape;182;p2"/>
          <p:cNvSpPr txBox="1"/>
          <p:nvPr>
            <p:ph idx="1" type="body"/>
          </p:nvPr>
        </p:nvSpPr>
        <p:spPr>
          <a:xfrm>
            <a:off x="838200" y="3991113"/>
            <a:ext cx="697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Strings can also be created using the String global object directly:</a:t>
            </a:r>
            <a:r>
              <a:rPr b="0" i="0" lang="en-US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/>
          </a:p>
        </p:txBody>
      </p:sp>
      <p:pic>
        <p:nvPicPr>
          <p:cNvPr id="183" name="Google Shape;18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4588" y="5398071"/>
            <a:ext cx="552450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"/>
          <p:cNvSpPr/>
          <p:nvPr/>
        </p:nvSpPr>
        <p:spPr>
          <a:xfrm>
            <a:off x="0" y="-612948"/>
            <a:ext cx="65" cy="1225896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126950" lIns="0" spcFirstLastPara="1" rIns="0" wrap="square" tIns="126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pen Sans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br>
              <a:rPr b="0" i="0" lang="en-US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"/>
          <p:cNvSpPr txBox="1"/>
          <p:nvPr/>
        </p:nvSpPr>
        <p:spPr>
          <a:xfrm>
            <a:off x="1624651" y="5392050"/>
            <a:ext cx="39768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lang="en-US" sz="18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Anything to be converted to a string.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sz="1800" u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6" name="Google Shape;186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189" y="4394871"/>
            <a:ext cx="1766316" cy="774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"/>
          <p:cNvSpPr txBox="1"/>
          <p:nvPr>
            <p:ph idx="1" type="body"/>
          </p:nvPr>
        </p:nvSpPr>
        <p:spPr>
          <a:xfrm>
            <a:off x="822960" y="1371601"/>
            <a:ext cx="7406640" cy="356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Beside regular, printable characters, special characters can be encoded using escape notation: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2" name="Google Shape;192;p3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</a:pPr>
            <a:r>
              <a:rPr lang="en-US"/>
              <a:t>ESCAPE NOTATION</a:t>
            </a:r>
            <a:endParaRPr/>
          </a:p>
        </p:txBody>
      </p:sp>
      <p:pic>
        <p:nvPicPr>
          <p:cNvPr id="193" name="Google Shape;19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7444" y="1938528"/>
            <a:ext cx="6035586" cy="4305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</a:pPr>
            <a:r>
              <a:rPr lang="en-US"/>
              <a:t>LONG LITERAL STRINGS</a:t>
            </a:r>
            <a:endParaRPr/>
          </a:p>
        </p:txBody>
      </p:sp>
      <p:sp>
        <p:nvSpPr>
          <p:cNvPr id="199" name="Google Shape;199;p4"/>
          <p:cNvSpPr txBox="1"/>
          <p:nvPr>
            <p:ph idx="1" type="body"/>
          </p:nvPr>
        </p:nvSpPr>
        <p:spPr>
          <a:xfrm>
            <a:off x="685800" y="1371600"/>
            <a:ext cx="8899500" cy="8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There are two ways you can do this.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You can use the + operator to append multiple strings together, like this:</a:t>
            </a:r>
            <a:endParaRPr/>
          </a:p>
        </p:txBody>
      </p:sp>
      <p:pic>
        <p:nvPicPr>
          <p:cNvPr id="200" name="Google Shape;20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503" y="2327529"/>
            <a:ext cx="6981825" cy="11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4"/>
          <p:cNvSpPr txBox="1"/>
          <p:nvPr/>
        </p:nvSpPr>
        <p:spPr>
          <a:xfrm>
            <a:off x="685800" y="3557025"/>
            <a:ext cx="85251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Or you can use the backslash character ("\") at the end of each line:</a:t>
            </a:r>
            <a:endParaRPr b="0" i="0" sz="2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2" name="Google Shape;20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0503" y="4087749"/>
            <a:ext cx="6772275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4"/>
          <p:cNvSpPr txBox="1"/>
          <p:nvPr/>
        </p:nvSpPr>
        <p:spPr>
          <a:xfrm>
            <a:off x="685800" y="5317225"/>
            <a:ext cx="7415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Both of these result in identical strings being created.</a:t>
            </a:r>
            <a:endParaRPr b="0" i="0" sz="2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</a:pPr>
            <a:r>
              <a:rPr lang="en-US"/>
              <a:t>CHARACTER ACCESS</a:t>
            </a:r>
            <a:endParaRPr/>
          </a:p>
        </p:txBody>
      </p:sp>
      <p:sp>
        <p:nvSpPr>
          <p:cNvPr id="209" name="Google Shape;209;p5"/>
          <p:cNvSpPr txBox="1"/>
          <p:nvPr>
            <p:ph idx="1" type="body"/>
          </p:nvPr>
        </p:nvSpPr>
        <p:spPr>
          <a:xfrm>
            <a:off x="850400" y="1371600"/>
            <a:ext cx="103257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There are two ways to access an individual character in a string. The first is the </a:t>
            </a:r>
            <a:r>
              <a:rPr lang="en-US">
                <a:solidFill>
                  <a:srgbClr val="FFFF00"/>
                </a:solidFill>
              </a:rPr>
              <a:t>charAt() </a:t>
            </a:r>
            <a:r>
              <a:rPr lang="en-US"/>
              <a:t>method:</a:t>
            </a:r>
            <a:endParaRPr/>
          </a:p>
        </p:txBody>
      </p:sp>
      <p:pic>
        <p:nvPicPr>
          <p:cNvPr id="210" name="Google Shape;21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2195" y="2060566"/>
            <a:ext cx="3761613" cy="48536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5"/>
          <p:cNvSpPr txBox="1"/>
          <p:nvPr>
            <p:ph idx="1" type="body"/>
          </p:nvPr>
        </p:nvSpPr>
        <p:spPr>
          <a:xfrm>
            <a:off x="850392" y="2743212"/>
            <a:ext cx="92811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The other way (introduced in </a:t>
            </a:r>
            <a:r>
              <a:rPr lang="en-US">
                <a:solidFill>
                  <a:srgbClr val="FFFF00"/>
                </a:solidFill>
              </a:rPr>
              <a:t>ECMAScript 5</a:t>
            </a:r>
            <a:r>
              <a:rPr lang="en-US"/>
              <a:t>) is to treat the string as an array-like object, where individual characters correspond to a numerical index:</a:t>
            </a:r>
            <a:endParaRPr/>
          </a:p>
        </p:txBody>
      </p:sp>
      <p:pic>
        <p:nvPicPr>
          <p:cNvPr id="212" name="Google Shape;21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2195" y="3788061"/>
            <a:ext cx="3222117" cy="479388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5"/>
          <p:cNvSpPr txBox="1"/>
          <p:nvPr>
            <p:ph idx="1" type="body"/>
          </p:nvPr>
        </p:nvSpPr>
        <p:spPr>
          <a:xfrm>
            <a:off x="850392" y="4436959"/>
            <a:ext cx="92811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For character access using bracket notation, attempting to delete or assign a value to these properties will not succeed. The properties involved are neither writable nor configurable. 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"/>
          <p:cNvSpPr txBox="1"/>
          <p:nvPr>
            <p:ph idx="1" type="body"/>
          </p:nvPr>
        </p:nvSpPr>
        <p:spPr>
          <a:xfrm>
            <a:off x="1103251" y="1654875"/>
            <a:ext cx="83082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2000">
                <a:latin typeface="Proxima Nova"/>
                <a:ea typeface="Proxima Nova"/>
                <a:cs typeface="Proxima Nova"/>
                <a:sym typeface="Proxima Nova"/>
              </a:rPr>
              <a:t>Template literals are string literals allowing embedded expressions. You can use multi-line strings and string interpolation features with them.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2000">
                <a:latin typeface="Proxima Nova"/>
                <a:ea typeface="Proxima Nova"/>
                <a:cs typeface="Proxima Nova"/>
                <a:sym typeface="Proxima Nova"/>
              </a:rPr>
              <a:t>They were called "template strings" in prior editions of the ES2015 specification.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9" name="Google Shape;219;p6"/>
          <p:cNvSpPr txBox="1"/>
          <p:nvPr>
            <p:ph idx="5" type="body"/>
          </p:nvPr>
        </p:nvSpPr>
        <p:spPr>
          <a:xfrm>
            <a:off x="5006000" y="3389250"/>
            <a:ext cx="16113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900">
                <a:latin typeface="Proxima Nova"/>
                <a:ea typeface="Proxima Nova"/>
                <a:cs typeface="Proxima Nova"/>
                <a:sym typeface="Proxima Nova"/>
              </a:rPr>
              <a:t>Basic usage: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0" name="Google Shape;220;p6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</a:pPr>
            <a:r>
              <a:rPr b="1" lang="en-US"/>
              <a:t>TEMPLATE LITERALS</a:t>
            </a:r>
            <a:br>
              <a:rPr b="1" lang="en-US"/>
            </a:br>
            <a:endParaRPr/>
          </a:p>
        </p:txBody>
      </p:sp>
      <p:pic>
        <p:nvPicPr>
          <p:cNvPr id="221" name="Google Shape;22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1496" y="3963334"/>
            <a:ext cx="2660994" cy="538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"/>
          <p:cNvSpPr txBox="1"/>
          <p:nvPr>
            <p:ph idx="1" type="body"/>
          </p:nvPr>
        </p:nvSpPr>
        <p:spPr>
          <a:xfrm>
            <a:off x="834875" y="1431225"/>
            <a:ext cx="8950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The great thing about Template Literals is that we can now create multi-line strings! In the past, if we wanted a string to be on multiple lines, we had to use the </a:t>
            </a:r>
            <a:r>
              <a:rPr lang="en-US">
                <a:solidFill>
                  <a:srgbClr val="FFFF00"/>
                </a:solidFill>
                <a:latin typeface="Proxima Nova"/>
                <a:ea typeface="Proxima Nova"/>
                <a:cs typeface="Proxima Nova"/>
                <a:sym typeface="Proxima Nova"/>
              </a:rPr>
              <a:t>\n</a:t>
            </a: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 or new line character.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7" name="Google Shape;227;p7"/>
          <p:cNvSpPr txBox="1"/>
          <p:nvPr>
            <p:ph idx="3" type="body"/>
          </p:nvPr>
        </p:nvSpPr>
        <p:spPr>
          <a:xfrm>
            <a:off x="834887" y="4939791"/>
            <a:ext cx="6808304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This will produce a string with a new line in it. The ability to do this with expressions makes Template Literals a really nice templating language for building of bits of HTML.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8" name="Google Shape;228;p7"/>
          <p:cNvSpPr txBox="1"/>
          <p:nvPr>
            <p:ph idx="5" type="body"/>
          </p:nvPr>
        </p:nvSpPr>
        <p:spPr>
          <a:xfrm>
            <a:off x="834887" y="3135840"/>
            <a:ext cx="7653130" cy="382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With a Template Literal string, we can just go ahead and add the new line into the string as we write it.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9" name="Google Shape;229;p7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</a:pPr>
            <a:r>
              <a:rPr b="1" lang="en-US"/>
              <a:t>MULTI-LINE</a:t>
            </a:r>
            <a:br>
              <a:rPr b="1" lang="en-US"/>
            </a:br>
            <a:endParaRPr/>
          </a:p>
        </p:txBody>
      </p:sp>
      <p:pic>
        <p:nvPicPr>
          <p:cNvPr id="230" name="Google Shape;23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1745" y="2176668"/>
            <a:ext cx="5200030" cy="650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7"/>
          <p:cNvPicPr preferRelativeResize="0"/>
          <p:nvPr/>
        </p:nvPicPr>
        <p:blipFill rotWithShape="1">
          <a:blip r:embed="rId4">
            <a:alphaModFix/>
          </a:blip>
          <a:srcRect b="0" l="-224" r="0" t="12909"/>
          <a:stretch/>
        </p:blipFill>
        <p:spPr>
          <a:xfrm>
            <a:off x="1060895" y="3826656"/>
            <a:ext cx="3212203" cy="714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8"/>
          <p:cNvSpPr txBox="1"/>
          <p:nvPr>
            <p:ph idx="1" type="body"/>
          </p:nvPr>
        </p:nvSpPr>
        <p:spPr>
          <a:xfrm>
            <a:off x="824946" y="1525655"/>
            <a:ext cx="8030817" cy="685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In the new Template Literal syntax we have what are called expressions, and they look like this: </a:t>
            </a:r>
            <a:r>
              <a:rPr lang="en-US">
                <a:solidFill>
                  <a:srgbClr val="FFFF00"/>
                </a:solidFill>
                <a:latin typeface="Proxima Nova"/>
                <a:ea typeface="Proxima Nova"/>
                <a:cs typeface="Proxima Nova"/>
                <a:sym typeface="Proxima Nova"/>
              </a:rPr>
              <a:t>${expression}</a:t>
            </a: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. Consider the code below.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7" name="Google Shape;237;p8"/>
          <p:cNvSpPr txBox="1"/>
          <p:nvPr>
            <p:ph idx="2" type="body"/>
          </p:nvPr>
        </p:nvSpPr>
        <p:spPr>
          <a:xfrm>
            <a:off x="824946" y="3194602"/>
            <a:ext cx="7901610" cy="685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The </a:t>
            </a:r>
            <a:r>
              <a:rPr lang="en-US">
                <a:solidFill>
                  <a:srgbClr val="FFFF00"/>
                </a:solidFill>
                <a:latin typeface="Proxima Nova"/>
                <a:ea typeface="Proxima Nova"/>
                <a:cs typeface="Proxima Nova"/>
                <a:sym typeface="Proxima Nova"/>
              </a:rPr>
              <a:t>${}</a:t>
            </a: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 syntax allows us to put an expression in it and it will produce the value, which in our case above is just a variable that holds a string!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8" name="Google Shape;238;p8"/>
          <p:cNvSpPr txBox="1"/>
          <p:nvPr>
            <p:ph idx="4" type="body"/>
          </p:nvPr>
        </p:nvSpPr>
        <p:spPr>
          <a:xfrm>
            <a:off x="824951" y="3836275"/>
            <a:ext cx="5156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We can also use this with a more complex object.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39" name="Google Shape;239;p8"/>
          <p:cNvPicPr preferRelativeResize="0"/>
          <p:nvPr/>
        </p:nvPicPr>
        <p:blipFill rotWithShape="1">
          <a:blip r:embed="rId3">
            <a:alphaModFix/>
          </a:blip>
          <a:srcRect b="0" l="0" r="0" t="5280"/>
          <a:stretch/>
        </p:blipFill>
        <p:spPr>
          <a:xfrm>
            <a:off x="5257800" y="2483499"/>
            <a:ext cx="1962150" cy="378929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8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</a:pPr>
            <a:r>
              <a:rPr b="1" lang="en-US"/>
              <a:t>EXPRESSIONS</a:t>
            </a:r>
            <a:br>
              <a:rPr b="1" lang="en-US"/>
            </a:br>
            <a:endParaRPr/>
          </a:p>
        </p:txBody>
      </p:sp>
      <p:pic>
        <p:nvPicPr>
          <p:cNvPr id="241" name="Google Shape;241;p8"/>
          <p:cNvPicPr preferRelativeResize="0"/>
          <p:nvPr/>
        </p:nvPicPr>
        <p:blipFill rotWithShape="1">
          <a:blip r:embed="rId4">
            <a:alphaModFix/>
          </a:blip>
          <a:srcRect b="0" l="429" r="0" t="58538"/>
          <a:stretch/>
        </p:blipFill>
        <p:spPr>
          <a:xfrm>
            <a:off x="1019174" y="2645908"/>
            <a:ext cx="3359425" cy="386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9174" y="4371118"/>
            <a:ext cx="4467226" cy="1544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19174" y="2296943"/>
            <a:ext cx="1699591" cy="406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22310" y="4895728"/>
            <a:ext cx="29337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9"/>
          <p:cNvSpPr txBox="1"/>
          <p:nvPr>
            <p:ph idx="1" type="body"/>
          </p:nvPr>
        </p:nvSpPr>
        <p:spPr>
          <a:xfrm>
            <a:off x="1043609" y="1719469"/>
            <a:ext cx="6808304" cy="685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In order to embed expressions within normal strings, you would use the following syntax: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0" name="Google Shape;250;p9"/>
          <p:cNvSpPr txBox="1"/>
          <p:nvPr>
            <p:ph idx="2" type="body"/>
          </p:nvPr>
        </p:nvSpPr>
        <p:spPr>
          <a:xfrm>
            <a:off x="1043609" y="3627783"/>
            <a:ext cx="7788965" cy="685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Now, with template literals, you are able to make use of the syntactic sugar, making substitutions like this more readable: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1" name="Google Shape;251;p9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</a:pPr>
            <a:r>
              <a:rPr lang="en-US"/>
              <a:t>EXPRESSION INTERPOLATION</a:t>
            </a:r>
            <a:endParaRPr/>
          </a:p>
        </p:txBody>
      </p:sp>
      <p:pic>
        <p:nvPicPr>
          <p:cNvPr id="252" name="Google Shape;25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9164" y="2297255"/>
            <a:ext cx="5380176" cy="1090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9164" y="4313584"/>
            <a:ext cx="3223384" cy="1430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GRADIENT THEME">
  <a:themeElements>
    <a:clrScheme name="SOFTSERV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GRADIENT THEME">
  <a:themeElements>
    <a:clrScheme name="SOFTSERV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DARK THEME">
  <a:themeElements>
    <a:clrScheme name="SOFTSERV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2018-11-02T13:55:27Z</dcterms:created>
  <dc:creator>Strutynska, Viktoriya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