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8"/>
  </p:notesMasterIdLst>
  <p:sldIdLst>
    <p:sldId id="1229" r:id="rId7"/>
    <p:sldId id="1230" r:id="rId8"/>
    <p:sldId id="1231" r:id="rId9"/>
    <p:sldId id="1236" r:id="rId10"/>
    <p:sldId id="1237" r:id="rId11"/>
    <p:sldId id="1238" r:id="rId12"/>
    <p:sldId id="1232" r:id="rId13"/>
    <p:sldId id="1234" r:id="rId14"/>
    <p:sldId id="1233" r:id="rId15"/>
    <p:sldId id="1250" r:id="rId16"/>
    <p:sldId id="1251" r:id="rId17"/>
    <p:sldId id="1248" r:id="rId18"/>
    <p:sldId id="1252" r:id="rId19"/>
    <p:sldId id="1235" r:id="rId20"/>
    <p:sldId id="1243" r:id="rId21"/>
    <p:sldId id="1244" r:id="rId22"/>
    <p:sldId id="1245" r:id="rId23"/>
    <p:sldId id="1246" r:id="rId24"/>
    <p:sldId id="1247" r:id="rId25"/>
    <p:sldId id="1253" r:id="rId26"/>
    <p:sldId id="1206"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9"/>
            <p14:sldId id="1230"/>
            <p14:sldId id="1231"/>
            <p14:sldId id="1236"/>
            <p14:sldId id="1237"/>
            <p14:sldId id="1238"/>
            <p14:sldId id="1232"/>
            <p14:sldId id="1234"/>
            <p14:sldId id="1233"/>
            <p14:sldId id="1250"/>
            <p14:sldId id="1251"/>
            <p14:sldId id="1248"/>
            <p14:sldId id="1252"/>
            <p14:sldId id="1235"/>
            <p14:sldId id="1243"/>
            <p14:sldId id="1244"/>
            <p14:sldId id="1245"/>
            <p14:sldId id="1246"/>
            <p14:sldId id="1247"/>
            <p14:sldId id="1253"/>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233" autoAdjust="0"/>
    <p:restoredTop sz="94660"/>
  </p:normalViewPr>
  <p:slideViewPr>
    <p:cSldViewPr snapToGrid="0">
      <p:cViewPr varScale="1">
        <p:scale>
          <a:sx n="49" d="100"/>
          <a:sy n="49" d="100"/>
        </p:scale>
        <p:origin x="66" y="996"/>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07/04/2020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576096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medium.com/@dan_abramov/mixins-are-dead-long-live-higher-order-components-94a0d2f9e750"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C6BFCD7C-0C79-467A-9369-0675D4B541D4}"/>
              </a:ext>
            </a:extLst>
          </p:cNvPr>
          <p:cNvSpPr>
            <a:spLocks noGrp="1"/>
          </p:cNvSpPr>
          <p:nvPr>
            <p:ph type="body" sz="quarter" idx="10"/>
          </p:nvPr>
        </p:nvSpPr>
        <p:spPr/>
        <p:txBody>
          <a:bodyPr/>
          <a:lstStyle/>
          <a:p>
            <a:r>
              <a:rPr lang="en-US" dirty="0" err="1" smtClean="0"/>
              <a:t>Ihor</a:t>
            </a:r>
            <a:r>
              <a:rPr lang="en-US" dirty="0"/>
              <a:t> </a:t>
            </a:r>
            <a:r>
              <a:rPr lang="en-US" dirty="0" err="1" smtClean="0"/>
              <a:t>Dubas</a:t>
            </a:r>
            <a:endParaRPr lang="uk-UA" dirty="0"/>
          </a:p>
        </p:txBody>
      </p:sp>
      <p:sp>
        <p:nvSpPr>
          <p:cNvPr id="2" name="Title 1">
            <a:extLst>
              <a:ext uri="{FF2B5EF4-FFF2-40B4-BE49-F238E27FC236}">
                <a16:creationId xmlns="" xmlns:a16="http://schemas.microsoft.com/office/drawing/2014/main" id="{3F314A52-F715-4894-9739-384FC3085337}"/>
              </a:ext>
            </a:extLst>
          </p:cNvPr>
          <p:cNvSpPr>
            <a:spLocks noGrp="1"/>
          </p:cNvSpPr>
          <p:nvPr>
            <p:ph type="title"/>
          </p:nvPr>
        </p:nvSpPr>
        <p:spPr>
          <a:xfrm>
            <a:off x="0" y="174929"/>
            <a:ext cx="12390783" cy="6683071"/>
          </a:xfrm>
          <a:prstGeom prst="rect">
            <a:avLst/>
          </a:prstGeom>
        </p:spPr>
        <p:txBody>
          <a:bodyPr/>
          <a:lstStyle/>
          <a:p>
            <a:pPr lvl="0"/>
            <a:r>
              <a:rPr lang="en-US" sz="8000" b="1" dirty="0"/>
              <a:t>Event switch, Layout component, Container component</a:t>
            </a:r>
          </a:p>
        </p:txBody>
      </p:sp>
    </p:spTree>
    <p:extLst>
      <p:ext uri="{BB962C8B-B14F-4D97-AF65-F5344CB8AC3E}">
        <p14:creationId xmlns:p14="http://schemas.microsoft.com/office/powerpoint/2010/main" val="2809515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Presentational </a:t>
            </a:r>
            <a:r>
              <a:rPr lang="en-US" dirty="0"/>
              <a:t>components</a:t>
            </a:r>
            <a:endParaRPr lang="uk-UA" dirty="0"/>
          </a:p>
        </p:txBody>
      </p:sp>
      <p:sp>
        <p:nvSpPr>
          <p:cNvPr id="3" name="Місце для тексту 2"/>
          <p:cNvSpPr>
            <a:spLocks noGrp="1"/>
          </p:cNvSpPr>
          <p:nvPr>
            <p:ph type="body" sz="quarter" idx="10"/>
          </p:nvPr>
        </p:nvSpPr>
        <p:spPr>
          <a:xfrm>
            <a:off x="685799" y="2057399"/>
            <a:ext cx="11244432" cy="4182035"/>
          </a:xfrm>
        </p:spPr>
        <p:txBody>
          <a:bodyPr/>
          <a:lstStyle/>
          <a:p>
            <a:pPr marL="342900" indent="-342900">
              <a:buFont typeface="Arial" panose="020B0604020202020204" pitchFamily="34" charset="0"/>
              <a:buChar char="•"/>
            </a:pPr>
            <a:r>
              <a:rPr lang="en-US" sz="1800" dirty="0" smtClean="0"/>
              <a:t>Are </a:t>
            </a:r>
            <a:r>
              <a:rPr lang="en-US" sz="1800" dirty="0"/>
              <a:t>concerned with how things look.</a:t>
            </a:r>
          </a:p>
          <a:p>
            <a:pPr marL="342900" indent="-342900">
              <a:buFont typeface="Arial" panose="020B0604020202020204" pitchFamily="34" charset="0"/>
              <a:buChar char="•"/>
            </a:pPr>
            <a:r>
              <a:rPr lang="en-US" sz="1800" dirty="0"/>
              <a:t>May contain both presentational and container components** inside, and usually have some DOM markup and styles of their own</a:t>
            </a:r>
            <a:r>
              <a:rPr lang="en-US" sz="1800" dirty="0" smtClean="0"/>
              <a:t>.</a:t>
            </a:r>
            <a:endParaRPr lang="en-US" sz="1800" dirty="0"/>
          </a:p>
          <a:p>
            <a:pPr marL="342900" indent="-342900">
              <a:buFont typeface="Arial" panose="020B0604020202020204" pitchFamily="34" charset="0"/>
              <a:buChar char="•"/>
            </a:pPr>
            <a:r>
              <a:rPr lang="en-US" sz="1800" dirty="0" smtClean="0"/>
              <a:t>Don’t </a:t>
            </a:r>
            <a:r>
              <a:rPr lang="en-US" sz="1800" dirty="0"/>
              <a:t>specify how the data is loaded or mutated.</a:t>
            </a:r>
          </a:p>
          <a:p>
            <a:pPr marL="342900" indent="-342900">
              <a:buFont typeface="Arial" panose="020B0604020202020204" pitchFamily="34" charset="0"/>
              <a:buChar char="•"/>
            </a:pPr>
            <a:r>
              <a:rPr lang="en-US" sz="1800" dirty="0"/>
              <a:t>Receive data and callbacks exclusively via props.</a:t>
            </a:r>
          </a:p>
          <a:p>
            <a:pPr marL="342900" indent="-342900">
              <a:buFont typeface="Arial" panose="020B0604020202020204" pitchFamily="34" charset="0"/>
              <a:buChar char="•"/>
            </a:pPr>
            <a:r>
              <a:rPr lang="en-US" sz="1800" dirty="0"/>
              <a:t>Rarely have their own state (when they do, it’s UI state rather than data).</a:t>
            </a:r>
          </a:p>
          <a:p>
            <a:pPr marL="342900" indent="-342900">
              <a:buFont typeface="Arial" panose="020B0604020202020204" pitchFamily="34" charset="0"/>
              <a:buChar char="•"/>
            </a:pPr>
            <a:r>
              <a:rPr lang="en-US" sz="1800" dirty="0"/>
              <a:t>Are written as functional components unless they need state, lifecycle hooks, or performance optimizations.</a:t>
            </a:r>
          </a:p>
          <a:p>
            <a:pPr marL="342900" indent="-342900">
              <a:buFont typeface="Arial" panose="020B0604020202020204" pitchFamily="34" charset="0"/>
              <a:buChar char="•"/>
            </a:pPr>
            <a:r>
              <a:rPr lang="en-US" sz="1800" dirty="0"/>
              <a:t>Examples: Page, Sidebar, Story, </a:t>
            </a:r>
            <a:r>
              <a:rPr lang="en-US" sz="1800" dirty="0" err="1"/>
              <a:t>UserInfo</a:t>
            </a:r>
            <a:r>
              <a:rPr lang="en-US" sz="1800" dirty="0"/>
              <a:t>, List.</a:t>
            </a:r>
            <a:endParaRPr lang="uk-UA" sz="1800" dirty="0"/>
          </a:p>
        </p:txBody>
      </p:sp>
    </p:spTree>
    <p:extLst>
      <p:ext uri="{BB962C8B-B14F-4D97-AF65-F5344CB8AC3E}">
        <p14:creationId xmlns:p14="http://schemas.microsoft.com/office/powerpoint/2010/main" val="342740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Container components</a:t>
            </a:r>
            <a:endParaRPr lang="uk-UA" dirty="0"/>
          </a:p>
        </p:txBody>
      </p:sp>
      <p:sp>
        <p:nvSpPr>
          <p:cNvPr id="3" name="Місце для тексту 2"/>
          <p:cNvSpPr>
            <a:spLocks noGrp="1"/>
          </p:cNvSpPr>
          <p:nvPr>
            <p:ph type="body" sz="quarter" idx="10"/>
          </p:nvPr>
        </p:nvSpPr>
        <p:spPr>
          <a:xfrm>
            <a:off x="685800" y="2057399"/>
            <a:ext cx="10943216" cy="3762487"/>
          </a:xfrm>
        </p:spPr>
        <p:txBody>
          <a:bodyPr/>
          <a:lstStyle/>
          <a:p>
            <a:pPr marL="342900" indent="-342900">
              <a:buFont typeface="Arial" panose="020B0604020202020204" pitchFamily="34" charset="0"/>
              <a:buChar char="•"/>
            </a:pPr>
            <a:r>
              <a:rPr lang="en-US" dirty="0">
                <a:solidFill>
                  <a:schemeClr val="bg2"/>
                </a:solidFill>
              </a:rPr>
              <a:t>Are concerned with how things work.</a:t>
            </a:r>
          </a:p>
          <a:p>
            <a:pPr marL="342900" indent="-342900">
              <a:buFont typeface="Arial" panose="020B0604020202020204" pitchFamily="34" charset="0"/>
              <a:buChar char="•"/>
            </a:pPr>
            <a:r>
              <a:rPr lang="en-US" dirty="0">
                <a:solidFill>
                  <a:schemeClr val="bg2"/>
                </a:solidFill>
              </a:rPr>
              <a:t>May contain both presentational and container components** inside but usually don’t have any DOM markup of their own except for some wrapping </a:t>
            </a:r>
            <a:r>
              <a:rPr lang="en-US" dirty="0" err="1">
                <a:solidFill>
                  <a:schemeClr val="bg2"/>
                </a:solidFill>
              </a:rPr>
              <a:t>divs</a:t>
            </a:r>
            <a:r>
              <a:rPr lang="en-US" dirty="0">
                <a:solidFill>
                  <a:schemeClr val="bg2"/>
                </a:solidFill>
              </a:rPr>
              <a:t>, and never have any styles.</a:t>
            </a:r>
          </a:p>
          <a:p>
            <a:pPr marL="342900" indent="-342900">
              <a:buFont typeface="Arial" panose="020B0604020202020204" pitchFamily="34" charset="0"/>
              <a:buChar char="•"/>
            </a:pPr>
            <a:r>
              <a:rPr lang="en-US" dirty="0">
                <a:solidFill>
                  <a:schemeClr val="bg2"/>
                </a:solidFill>
              </a:rPr>
              <a:t>Provide the data and behavior to presentational or other container components.</a:t>
            </a:r>
          </a:p>
          <a:p>
            <a:pPr marL="342900" indent="-342900">
              <a:buFont typeface="Arial" panose="020B0604020202020204" pitchFamily="34" charset="0"/>
              <a:buChar char="•"/>
            </a:pPr>
            <a:r>
              <a:rPr lang="en-US" dirty="0" smtClean="0">
                <a:solidFill>
                  <a:schemeClr val="bg2"/>
                </a:solidFill>
              </a:rPr>
              <a:t>Are </a:t>
            </a:r>
            <a:r>
              <a:rPr lang="en-US" dirty="0">
                <a:solidFill>
                  <a:schemeClr val="bg2"/>
                </a:solidFill>
              </a:rPr>
              <a:t>often </a:t>
            </a:r>
            <a:r>
              <a:rPr lang="en-US" dirty="0" err="1">
                <a:solidFill>
                  <a:schemeClr val="bg2"/>
                </a:solidFill>
              </a:rPr>
              <a:t>stateful</a:t>
            </a:r>
            <a:r>
              <a:rPr lang="en-US" dirty="0">
                <a:solidFill>
                  <a:schemeClr val="bg2"/>
                </a:solidFill>
              </a:rPr>
              <a:t>, as they tend to serve as data sources.</a:t>
            </a:r>
          </a:p>
          <a:p>
            <a:pPr marL="342900" indent="-342900">
              <a:buFont typeface="Arial" panose="020B0604020202020204" pitchFamily="34" charset="0"/>
              <a:buChar char="•"/>
            </a:pPr>
            <a:r>
              <a:rPr lang="en-US" dirty="0">
                <a:solidFill>
                  <a:schemeClr val="bg2"/>
                </a:solidFill>
              </a:rPr>
              <a:t>Are usually generated using </a:t>
            </a:r>
            <a:r>
              <a:rPr lang="en-US" dirty="0">
                <a:solidFill>
                  <a:schemeClr val="bg2"/>
                </a:solidFill>
                <a:hlinkClick r:id="rId2"/>
              </a:rPr>
              <a:t>higher order components</a:t>
            </a:r>
            <a:r>
              <a:rPr lang="en-US" dirty="0">
                <a:solidFill>
                  <a:schemeClr val="bg2"/>
                </a:solidFill>
              </a:rPr>
              <a:t> such as connect() from React Redux, </a:t>
            </a:r>
            <a:r>
              <a:rPr lang="en-US" dirty="0" err="1">
                <a:solidFill>
                  <a:schemeClr val="bg2"/>
                </a:solidFill>
              </a:rPr>
              <a:t>createContainer</a:t>
            </a:r>
            <a:r>
              <a:rPr lang="en-US" dirty="0">
                <a:solidFill>
                  <a:schemeClr val="bg2"/>
                </a:solidFill>
              </a:rPr>
              <a:t>() from Relay, or </a:t>
            </a:r>
            <a:r>
              <a:rPr lang="en-US" dirty="0" err="1">
                <a:solidFill>
                  <a:schemeClr val="bg2"/>
                </a:solidFill>
              </a:rPr>
              <a:t>Container.create</a:t>
            </a:r>
            <a:r>
              <a:rPr lang="en-US" dirty="0">
                <a:solidFill>
                  <a:schemeClr val="bg2"/>
                </a:solidFill>
              </a:rPr>
              <a:t>() from Flux </a:t>
            </a:r>
            <a:r>
              <a:rPr lang="en-US" dirty="0" err="1">
                <a:solidFill>
                  <a:schemeClr val="bg2"/>
                </a:solidFill>
              </a:rPr>
              <a:t>Utils</a:t>
            </a:r>
            <a:r>
              <a:rPr lang="en-US" dirty="0">
                <a:solidFill>
                  <a:schemeClr val="bg2"/>
                </a:solidFill>
              </a:rPr>
              <a:t>, rather than written by hand.</a:t>
            </a:r>
          </a:p>
          <a:p>
            <a:pPr marL="342900" indent="-342900">
              <a:buFont typeface="Arial" panose="020B0604020202020204" pitchFamily="34" charset="0"/>
              <a:buChar char="•"/>
            </a:pPr>
            <a:r>
              <a:rPr lang="en-US" dirty="0">
                <a:solidFill>
                  <a:schemeClr val="bg2"/>
                </a:solidFill>
              </a:rPr>
              <a:t>Examples: </a:t>
            </a:r>
            <a:r>
              <a:rPr lang="en-US" dirty="0" err="1">
                <a:solidFill>
                  <a:schemeClr val="bg2"/>
                </a:solidFill>
              </a:rPr>
              <a:t>UserPage</a:t>
            </a:r>
            <a:r>
              <a:rPr lang="en-US" dirty="0">
                <a:solidFill>
                  <a:schemeClr val="bg2"/>
                </a:solidFill>
              </a:rPr>
              <a:t>, </a:t>
            </a:r>
            <a:r>
              <a:rPr lang="en-US" dirty="0" err="1">
                <a:solidFill>
                  <a:schemeClr val="bg2"/>
                </a:solidFill>
              </a:rPr>
              <a:t>FollowersSidebar</a:t>
            </a:r>
            <a:r>
              <a:rPr lang="en-US" dirty="0">
                <a:solidFill>
                  <a:schemeClr val="bg2"/>
                </a:solidFill>
              </a:rPr>
              <a:t>, </a:t>
            </a:r>
            <a:r>
              <a:rPr lang="en-US" dirty="0" err="1">
                <a:solidFill>
                  <a:schemeClr val="bg2"/>
                </a:solidFill>
              </a:rPr>
              <a:t>StoryContainer</a:t>
            </a:r>
            <a:r>
              <a:rPr lang="en-US" dirty="0">
                <a:solidFill>
                  <a:schemeClr val="bg2"/>
                </a:solidFill>
              </a:rPr>
              <a:t>, </a:t>
            </a:r>
            <a:r>
              <a:rPr lang="en-US" dirty="0" err="1">
                <a:solidFill>
                  <a:schemeClr val="bg2"/>
                </a:solidFill>
              </a:rPr>
              <a:t>FollowedUserList</a:t>
            </a:r>
            <a:r>
              <a:rPr lang="en-US" dirty="0">
                <a:solidFill>
                  <a:schemeClr val="bg2"/>
                </a:solidFill>
              </a:rPr>
              <a:t>.</a:t>
            </a:r>
          </a:p>
          <a:p>
            <a:endParaRPr lang="uk-UA" dirty="0">
              <a:solidFill>
                <a:schemeClr val="bg2"/>
              </a:solidFill>
            </a:endParaRPr>
          </a:p>
        </p:txBody>
      </p:sp>
    </p:spTree>
    <p:extLst>
      <p:ext uri="{BB962C8B-B14F-4D97-AF65-F5344CB8AC3E}">
        <p14:creationId xmlns:p14="http://schemas.microsoft.com/office/powerpoint/2010/main" val="399121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miro.medium.com/max/301/1*K8yV-tPFCaPOeHR1xXTg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913" y="1790463"/>
            <a:ext cx="2459219" cy="24592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978069" y="4683580"/>
            <a:ext cx="6798833" cy="369332"/>
          </a:xfrm>
          <a:prstGeom prst="rect">
            <a:avLst/>
          </a:prstGeom>
          <a:noFill/>
        </p:spPr>
        <p:txBody>
          <a:bodyPr wrap="square" rtlCol="0">
            <a:spAutoFit/>
          </a:bodyPr>
          <a:lstStyle/>
          <a:p>
            <a:r>
              <a:rPr lang="en-US" dirty="0">
                <a:latin typeface="+mj-lt"/>
              </a:rPr>
              <a:t>Blue is representing the container component while gray is the presentational</a:t>
            </a:r>
            <a:endParaRPr lang="uk-UA" dirty="0">
              <a:latin typeface="+mj-lt"/>
            </a:endParaRPr>
          </a:p>
        </p:txBody>
      </p:sp>
    </p:spTree>
    <p:extLst>
      <p:ext uri="{BB962C8B-B14F-4D97-AF65-F5344CB8AC3E}">
        <p14:creationId xmlns:p14="http://schemas.microsoft.com/office/powerpoint/2010/main" val="5449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3"/>
          </p:nvPr>
        </p:nvSpPr>
        <p:spPr>
          <a:xfrm>
            <a:off x="1065455" y="1756186"/>
            <a:ext cx="10061089" cy="3332181"/>
          </a:xfrm>
        </p:spPr>
        <p:txBody>
          <a:bodyPr/>
          <a:lstStyle/>
          <a:p>
            <a:pPr marL="285750" indent="-285750">
              <a:buFont typeface="Arial" panose="020B0604020202020204" pitchFamily="34" charset="0"/>
              <a:buChar char="•"/>
            </a:pPr>
            <a:r>
              <a:rPr lang="en-US" sz="2000" dirty="0" smtClean="0"/>
              <a:t>Better </a:t>
            </a:r>
            <a:r>
              <a:rPr lang="en-US" sz="2000" dirty="0"/>
              <a:t>separation of concerns. You understand your app and your UI better by writing components this way.</a:t>
            </a:r>
          </a:p>
          <a:p>
            <a:pPr marL="285750" indent="-285750">
              <a:buFont typeface="Arial" panose="020B0604020202020204" pitchFamily="34" charset="0"/>
              <a:buChar char="•"/>
            </a:pPr>
            <a:r>
              <a:rPr lang="en-US" sz="2000" dirty="0"/>
              <a:t>Better reusability. You can use the same presentational component with completely different state sources, and turn those into separate container components that can be further reused.</a:t>
            </a:r>
          </a:p>
          <a:p>
            <a:pPr marL="285750" indent="-285750">
              <a:buFont typeface="Arial" panose="020B0604020202020204" pitchFamily="34" charset="0"/>
              <a:buChar char="•"/>
            </a:pPr>
            <a:r>
              <a:rPr lang="en-US" sz="2000" dirty="0"/>
              <a:t>Presentational components are essentially your app’s “palette”. You can put them on a single page and let the designer tweak all their variations without touching the app’s logic. </a:t>
            </a:r>
            <a:endParaRPr lang="uk-UA" sz="2000" dirty="0" smtClean="0"/>
          </a:p>
          <a:p>
            <a:pPr marL="285750" indent="-285750">
              <a:buFont typeface="Arial" panose="020B0604020202020204" pitchFamily="34" charset="0"/>
              <a:buChar char="•"/>
            </a:pPr>
            <a:r>
              <a:rPr lang="en-US" sz="2000" dirty="0" smtClean="0"/>
              <a:t>This forces you to extract “layout components” such as Sidebar, Page, </a:t>
            </a:r>
            <a:r>
              <a:rPr lang="en-US" sz="2000" dirty="0" err="1" smtClean="0"/>
              <a:t>ContextMenu</a:t>
            </a:r>
            <a:r>
              <a:rPr lang="en-US" sz="2000" dirty="0" smtClean="0"/>
              <a:t> and use </a:t>
            </a:r>
            <a:r>
              <a:rPr lang="en-US" sz="2000" dirty="0" err="1" smtClean="0"/>
              <a:t>this.props.children</a:t>
            </a:r>
            <a:r>
              <a:rPr lang="en-US" sz="2000" dirty="0" smtClean="0"/>
              <a:t> instead of duplicating the same markup and layout in several container components.</a:t>
            </a:r>
            <a:endParaRPr lang="uk-UA" sz="2000" dirty="0"/>
          </a:p>
        </p:txBody>
      </p:sp>
      <p:sp>
        <p:nvSpPr>
          <p:cNvPr id="7" name="Заголовок 6"/>
          <p:cNvSpPr>
            <a:spLocks noGrp="1"/>
          </p:cNvSpPr>
          <p:nvPr>
            <p:ph type="title"/>
          </p:nvPr>
        </p:nvSpPr>
        <p:spPr/>
        <p:txBody>
          <a:bodyPr/>
          <a:lstStyle/>
          <a:p>
            <a:r>
              <a:rPr lang="en-US" dirty="0"/>
              <a:t>Benefits of This Approach</a:t>
            </a:r>
          </a:p>
        </p:txBody>
      </p:sp>
    </p:spTree>
    <p:extLst>
      <p:ext uri="{BB962C8B-B14F-4D97-AF65-F5344CB8AC3E}">
        <p14:creationId xmlns:p14="http://schemas.microsoft.com/office/powerpoint/2010/main" val="2655152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C4182C9D-1897-824D-B491-0F7A8B610D23}"/>
              </a:ext>
            </a:extLst>
          </p:cNvPr>
          <p:cNvSpPr>
            <a:spLocks noGrp="1"/>
          </p:cNvSpPr>
          <p:nvPr>
            <p:ph type="body" sz="quarter" idx="13"/>
          </p:nvPr>
        </p:nvSpPr>
        <p:spPr>
          <a:xfrm>
            <a:off x="2578238" y="464387"/>
            <a:ext cx="7598496" cy="912593"/>
          </a:xfrm>
        </p:spPr>
        <p:txBody>
          <a:bodyPr/>
          <a:lstStyle/>
          <a:p>
            <a:r>
              <a:rPr lang="en-US" sz="2400" i="1" dirty="0"/>
              <a:t>“A container does data fetching and then renders its corresponding </a:t>
            </a:r>
            <a:endParaRPr lang="en-US" sz="2400" i="1" dirty="0" smtClean="0"/>
          </a:p>
          <a:p>
            <a:r>
              <a:rPr lang="en-US" sz="2400" i="1" dirty="0" smtClean="0"/>
              <a:t>sub-component</a:t>
            </a:r>
            <a:r>
              <a:rPr lang="en-US" sz="2400" i="1" dirty="0"/>
              <a:t>. That’s it.” — Jason </a:t>
            </a:r>
            <a:r>
              <a:rPr lang="en-US" sz="2400" i="1" dirty="0" err="1"/>
              <a:t>Bonta</a:t>
            </a:r>
            <a:endParaRPr lang="en-US" sz="2400" dirty="0" smtClean="0"/>
          </a:p>
        </p:txBody>
      </p:sp>
      <p:sp>
        <p:nvSpPr>
          <p:cNvPr id="3" name="TextBox 2"/>
          <p:cNvSpPr txBox="1"/>
          <p:nvPr/>
        </p:nvSpPr>
        <p:spPr>
          <a:xfrm>
            <a:off x="2460803" y="2854780"/>
            <a:ext cx="7833366" cy="461665"/>
          </a:xfrm>
          <a:prstGeom prst="rect">
            <a:avLst/>
          </a:prstGeom>
          <a:noFill/>
        </p:spPr>
        <p:txBody>
          <a:bodyPr wrap="square" rtlCol="0">
            <a:spAutoFit/>
          </a:bodyPr>
          <a:lstStyle/>
          <a:p>
            <a:r>
              <a:rPr lang="en-US" sz="2400" dirty="0"/>
              <a:t>“Corresponding” meaning a component that shares the same name:</a:t>
            </a:r>
            <a:endParaRPr lang="uk-UA" sz="2400" dirty="0">
              <a:latin typeface="+mj-lt"/>
            </a:endParaRPr>
          </a:p>
        </p:txBody>
      </p:sp>
      <p:pic>
        <p:nvPicPr>
          <p:cNvPr id="4" name="Рисунок 3"/>
          <p:cNvPicPr>
            <a:picLocks noChangeAspect="1"/>
          </p:cNvPicPr>
          <p:nvPr/>
        </p:nvPicPr>
        <p:blipFill>
          <a:blip r:embed="rId2"/>
          <a:stretch>
            <a:fillRect/>
          </a:stretch>
        </p:blipFill>
        <p:spPr>
          <a:xfrm>
            <a:off x="3676538" y="3797450"/>
            <a:ext cx="5409432" cy="1062126"/>
          </a:xfrm>
          <a:prstGeom prst="rect">
            <a:avLst/>
          </a:prstGeom>
        </p:spPr>
      </p:pic>
    </p:spTree>
    <p:extLst>
      <p:ext uri="{BB962C8B-B14F-4D97-AF65-F5344CB8AC3E}">
        <p14:creationId xmlns:p14="http://schemas.microsoft.com/office/powerpoint/2010/main" val="3812851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3"/>
          </p:nvPr>
        </p:nvSpPr>
        <p:spPr>
          <a:xfrm>
            <a:off x="1339776" y="2702859"/>
            <a:ext cx="3899199" cy="1740049"/>
          </a:xfrm>
        </p:spPr>
        <p:txBody>
          <a:bodyPr/>
          <a:lstStyle/>
          <a:p>
            <a:r>
              <a:rPr lang="en-US" sz="2400" dirty="0"/>
              <a:t>Say you have a component that displays comments. You didn’t know about </a:t>
            </a:r>
            <a:r>
              <a:rPr lang="en-US" sz="2400" i="1" dirty="0"/>
              <a:t>container components</a:t>
            </a:r>
            <a:r>
              <a:rPr lang="en-US" sz="2400" dirty="0"/>
              <a:t>. So, you put everything in one place:</a:t>
            </a:r>
            <a:endParaRPr lang="uk-UA" sz="2400" dirty="0"/>
          </a:p>
        </p:txBody>
      </p:sp>
      <p:sp>
        <p:nvSpPr>
          <p:cNvPr id="7" name="Заголовок 6"/>
          <p:cNvSpPr>
            <a:spLocks noGrp="1"/>
          </p:cNvSpPr>
          <p:nvPr>
            <p:ph type="title"/>
          </p:nvPr>
        </p:nvSpPr>
        <p:spPr/>
        <p:txBody>
          <a:bodyPr/>
          <a:lstStyle/>
          <a:p>
            <a:r>
              <a:rPr lang="en-US" b="1" dirty="0"/>
              <a:t>Why containers?</a:t>
            </a:r>
            <a:br>
              <a:rPr lang="en-US" b="1" dirty="0"/>
            </a:br>
            <a:endParaRPr lang="uk-UA" dirty="0"/>
          </a:p>
        </p:txBody>
      </p:sp>
      <p:pic>
        <p:nvPicPr>
          <p:cNvPr id="8" name="Рисунок 7"/>
          <p:cNvPicPr>
            <a:picLocks noChangeAspect="1"/>
          </p:cNvPicPr>
          <p:nvPr/>
        </p:nvPicPr>
        <p:blipFill>
          <a:blip r:embed="rId2"/>
          <a:stretch>
            <a:fillRect/>
          </a:stretch>
        </p:blipFill>
        <p:spPr>
          <a:xfrm>
            <a:off x="5282005" y="2045686"/>
            <a:ext cx="4745355" cy="3809052"/>
          </a:xfrm>
          <a:prstGeom prst="rect">
            <a:avLst/>
          </a:prstGeom>
        </p:spPr>
      </p:pic>
    </p:spTree>
    <p:extLst>
      <p:ext uri="{BB962C8B-B14F-4D97-AF65-F5344CB8AC3E}">
        <p14:creationId xmlns:p14="http://schemas.microsoft.com/office/powerpoint/2010/main" val="261335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3"/>
          </p:nvPr>
        </p:nvSpPr>
        <p:spPr>
          <a:xfrm>
            <a:off x="1815353" y="1161825"/>
            <a:ext cx="9006840" cy="4571999"/>
          </a:xfrm>
        </p:spPr>
        <p:txBody>
          <a:bodyPr/>
          <a:lstStyle/>
          <a:p>
            <a:r>
              <a:rPr lang="en-US" sz="2400" dirty="0" smtClean="0"/>
              <a:t>Your </a:t>
            </a:r>
            <a:r>
              <a:rPr lang="en-US" sz="2400" dirty="0"/>
              <a:t>component is responsible for both fetching data and presenting it. There’s nothing “wrong” with this but you miss out on a few benefits of </a:t>
            </a:r>
            <a:r>
              <a:rPr lang="en-US" sz="2400" dirty="0" smtClean="0"/>
              <a:t>React</a:t>
            </a:r>
            <a:r>
              <a:rPr lang="uk-UA" sz="2400" dirty="0" smtClean="0"/>
              <a:t>:</a:t>
            </a:r>
          </a:p>
          <a:p>
            <a:pPr marL="342900" indent="-342900">
              <a:buFont typeface="Arial" panose="020B0604020202020204" pitchFamily="34" charset="0"/>
              <a:buChar char="•"/>
            </a:pPr>
            <a:r>
              <a:rPr lang="en-US" sz="2400" b="1" dirty="0"/>
              <a:t>Reusability</a:t>
            </a:r>
          </a:p>
          <a:p>
            <a:r>
              <a:rPr lang="en-US" sz="2400" dirty="0" err="1"/>
              <a:t>CommentList</a:t>
            </a:r>
            <a:r>
              <a:rPr lang="en-US" sz="2400" dirty="0"/>
              <a:t> can’t be reused unless under the exact same circumstances.</a:t>
            </a:r>
          </a:p>
          <a:p>
            <a:pPr marL="342900" indent="-342900">
              <a:buFont typeface="Arial" panose="020B0604020202020204" pitchFamily="34" charset="0"/>
              <a:buChar char="•"/>
            </a:pPr>
            <a:r>
              <a:rPr lang="en-US" sz="2400" b="1" dirty="0"/>
              <a:t>Data structure</a:t>
            </a:r>
          </a:p>
          <a:p>
            <a:r>
              <a:rPr lang="en-US" sz="2400" dirty="0"/>
              <a:t>Your markup components should state expectations of the data they require. </a:t>
            </a:r>
            <a:endParaRPr lang="uk-UA" sz="2400" dirty="0" smtClean="0"/>
          </a:p>
          <a:p>
            <a:endParaRPr lang="uk-UA" sz="2400" dirty="0"/>
          </a:p>
          <a:p>
            <a:r>
              <a:rPr lang="en-US" sz="2400" dirty="0" smtClean="0"/>
              <a:t>Our </a:t>
            </a:r>
            <a:r>
              <a:rPr lang="en-US" sz="2400" dirty="0"/>
              <a:t>component is </a:t>
            </a:r>
            <a:r>
              <a:rPr lang="en-US" sz="2400" dirty="0" smtClean="0"/>
              <a:t>about </a:t>
            </a:r>
            <a:r>
              <a:rPr lang="en-US" sz="2400" dirty="0"/>
              <a:t>data structure but has no way of expressing those opinions. This </a:t>
            </a:r>
            <a:r>
              <a:rPr lang="en-US" sz="2400" dirty="0" err="1"/>
              <a:t>componeopinionated</a:t>
            </a:r>
            <a:r>
              <a:rPr lang="en-US" sz="2400" dirty="0"/>
              <a:t> </a:t>
            </a:r>
            <a:r>
              <a:rPr lang="en-US" sz="2400" dirty="0" err="1"/>
              <a:t>nt</a:t>
            </a:r>
            <a:r>
              <a:rPr lang="en-US" sz="2400" dirty="0"/>
              <a:t> </a:t>
            </a:r>
            <a:r>
              <a:rPr lang="en-US" sz="2400" dirty="0"/>
              <a:t>will break silently if the </a:t>
            </a:r>
            <a:r>
              <a:rPr lang="en-US" sz="2400" dirty="0" err="1"/>
              <a:t>json</a:t>
            </a:r>
            <a:r>
              <a:rPr lang="en-US" sz="2400" dirty="0"/>
              <a:t> endpoint change.</a:t>
            </a:r>
            <a:endParaRPr lang="uk-UA" sz="2400" dirty="0" smtClean="0"/>
          </a:p>
          <a:p>
            <a:endParaRPr lang="uk-UA" sz="2400" dirty="0"/>
          </a:p>
        </p:txBody>
      </p:sp>
    </p:spTree>
    <p:extLst>
      <p:ext uri="{BB962C8B-B14F-4D97-AF65-F5344CB8AC3E}">
        <p14:creationId xmlns:p14="http://schemas.microsoft.com/office/powerpoint/2010/main" val="3258026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3"/>
          </p:nvPr>
        </p:nvSpPr>
        <p:spPr>
          <a:xfrm>
            <a:off x="2482327" y="562087"/>
            <a:ext cx="7715922" cy="685801"/>
          </a:xfrm>
        </p:spPr>
        <p:txBody>
          <a:bodyPr/>
          <a:lstStyle/>
          <a:p>
            <a:r>
              <a:rPr lang="en-US" sz="2400" b="1" dirty="0"/>
              <a:t>Once again. This time with a container</a:t>
            </a:r>
          </a:p>
          <a:p>
            <a:r>
              <a:rPr lang="en-US" sz="2400" dirty="0"/>
              <a:t>First, lets pull out data-fetching into a </a:t>
            </a:r>
            <a:r>
              <a:rPr lang="en-US" sz="2400" i="1" dirty="0"/>
              <a:t>container component.</a:t>
            </a:r>
            <a:endParaRPr lang="en-US" sz="2400" dirty="0"/>
          </a:p>
          <a:p>
            <a:endParaRPr lang="uk-UA" sz="2400" dirty="0"/>
          </a:p>
        </p:txBody>
      </p:sp>
      <p:pic>
        <p:nvPicPr>
          <p:cNvPr id="8" name="Рисунок 7"/>
          <p:cNvPicPr>
            <a:picLocks noChangeAspect="1"/>
          </p:cNvPicPr>
          <p:nvPr/>
        </p:nvPicPr>
        <p:blipFill>
          <a:blip r:embed="rId2"/>
          <a:stretch>
            <a:fillRect/>
          </a:stretch>
        </p:blipFill>
        <p:spPr>
          <a:xfrm>
            <a:off x="3388207" y="2108501"/>
            <a:ext cx="5904162" cy="2748858"/>
          </a:xfrm>
          <a:prstGeom prst="rect">
            <a:avLst/>
          </a:prstGeom>
        </p:spPr>
      </p:pic>
    </p:spTree>
    <p:extLst>
      <p:ext uri="{BB962C8B-B14F-4D97-AF65-F5344CB8AC3E}">
        <p14:creationId xmlns:p14="http://schemas.microsoft.com/office/powerpoint/2010/main" val="2577582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3"/>
          </p:nvPr>
        </p:nvSpPr>
        <p:spPr>
          <a:xfrm>
            <a:off x="2544631" y="1992854"/>
            <a:ext cx="6782249" cy="685801"/>
          </a:xfrm>
        </p:spPr>
        <p:txBody>
          <a:bodyPr/>
          <a:lstStyle/>
          <a:p>
            <a:r>
              <a:rPr lang="en-US" sz="2400" dirty="0"/>
              <a:t>Now, let’s rework </a:t>
            </a:r>
            <a:r>
              <a:rPr lang="en-US" sz="2400" dirty="0" err="1"/>
              <a:t>CommentList</a:t>
            </a:r>
            <a:r>
              <a:rPr lang="en-US" sz="2400" dirty="0"/>
              <a:t> to take </a:t>
            </a:r>
            <a:r>
              <a:rPr lang="en-US" sz="2400" b="1" dirty="0"/>
              <a:t>comments</a:t>
            </a:r>
            <a:r>
              <a:rPr lang="en-US" sz="2400" dirty="0"/>
              <a:t> as a prop.</a:t>
            </a:r>
            <a:endParaRPr lang="uk-UA" sz="2400" dirty="0"/>
          </a:p>
        </p:txBody>
      </p:sp>
      <p:sp>
        <p:nvSpPr>
          <p:cNvPr id="3" name="Місце для тексту 2"/>
          <p:cNvSpPr>
            <a:spLocks noGrp="1"/>
          </p:cNvSpPr>
          <p:nvPr>
            <p:ph type="body" sz="quarter" idx="14"/>
          </p:nvPr>
        </p:nvSpPr>
        <p:spPr>
          <a:xfrm>
            <a:off x="4870523" y="5368756"/>
            <a:ext cx="2450952" cy="685801"/>
          </a:xfrm>
        </p:spPr>
        <p:txBody>
          <a:bodyPr/>
          <a:lstStyle/>
          <a:p>
            <a:r>
              <a:rPr lang="en-US" sz="2400" b="1" dirty="0"/>
              <a:t>So, what did we get?</a:t>
            </a:r>
          </a:p>
          <a:p>
            <a:endParaRPr lang="uk-UA" sz="2400" dirty="0"/>
          </a:p>
        </p:txBody>
      </p:sp>
      <p:pic>
        <p:nvPicPr>
          <p:cNvPr id="8" name="Рисунок 7"/>
          <p:cNvPicPr>
            <a:picLocks noChangeAspect="1"/>
          </p:cNvPicPr>
          <p:nvPr/>
        </p:nvPicPr>
        <p:blipFill>
          <a:blip r:embed="rId2"/>
          <a:stretch>
            <a:fillRect/>
          </a:stretch>
        </p:blipFill>
        <p:spPr>
          <a:xfrm>
            <a:off x="4171249" y="3130475"/>
            <a:ext cx="3849501" cy="1334641"/>
          </a:xfrm>
          <a:prstGeom prst="rect">
            <a:avLst/>
          </a:prstGeom>
        </p:spPr>
      </p:pic>
    </p:spTree>
    <p:extLst>
      <p:ext uri="{BB962C8B-B14F-4D97-AF65-F5344CB8AC3E}">
        <p14:creationId xmlns:p14="http://schemas.microsoft.com/office/powerpoint/2010/main" val="2880816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3"/>
          </p:nvPr>
        </p:nvSpPr>
        <p:spPr>
          <a:xfrm>
            <a:off x="2019747" y="1863763"/>
            <a:ext cx="8329110" cy="3181574"/>
          </a:xfrm>
        </p:spPr>
        <p:txBody>
          <a:bodyPr/>
          <a:lstStyle/>
          <a:p>
            <a:pPr marL="285750" indent="-285750">
              <a:buFont typeface="Arial" panose="020B0604020202020204" pitchFamily="34" charset="0"/>
              <a:buChar char="•"/>
            </a:pPr>
            <a:r>
              <a:rPr lang="en-US" sz="2400" dirty="0" smtClean="0"/>
              <a:t>We’ve </a:t>
            </a:r>
            <a:r>
              <a:rPr lang="en-US" sz="2400" dirty="0"/>
              <a:t>separated our data-fetching and rendering concerns.</a:t>
            </a:r>
          </a:p>
          <a:p>
            <a:pPr marL="285750" indent="-285750">
              <a:buFont typeface="Arial" panose="020B0604020202020204" pitchFamily="34" charset="0"/>
              <a:buChar char="•"/>
            </a:pPr>
            <a:r>
              <a:rPr lang="en-US" sz="2400" dirty="0"/>
              <a:t>We’ve made our </a:t>
            </a:r>
            <a:r>
              <a:rPr lang="en-US" sz="2400" dirty="0" err="1"/>
              <a:t>CommentList</a:t>
            </a:r>
            <a:r>
              <a:rPr lang="en-US" sz="2400" dirty="0"/>
              <a:t> component reusable.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r>
              <a:rPr lang="en-US" sz="2400" dirty="0"/>
              <a:t> Container components make components easier to read. </a:t>
            </a:r>
            <a:endParaRPr lang="uk-UA" sz="2400" dirty="0"/>
          </a:p>
        </p:txBody>
      </p:sp>
      <p:sp>
        <p:nvSpPr>
          <p:cNvPr id="8" name="TextBox 7"/>
          <p:cNvSpPr txBox="1"/>
          <p:nvPr/>
        </p:nvSpPr>
        <p:spPr>
          <a:xfrm>
            <a:off x="3134509" y="666974"/>
            <a:ext cx="6099585" cy="584775"/>
          </a:xfrm>
          <a:prstGeom prst="rect">
            <a:avLst/>
          </a:prstGeom>
          <a:noFill/>
        </p:spPr>
        <p:txBody>
          <a:bodyPr wrap="square" rtlCol="0">
            <a:spAutoFit/>
          </a:bodyPr>
          <a:lstStyle/>
          <a:p>
            <a:r>
              <a:rPr lang="en-US" sz="3200" b="1" dirty="0" smtClean="0">
                <a:latin typeface="+mj-lt"/>
              </a:rPr>
              <a:t>Profs of using </a:t>
            </a:r>
            <a:r>
              <a:rPr lang="en-US" sz="3200" b="1" dirty="0">
                <a:latin typeface="+mj-lt"/>
              </a:rPr>
              <a:t>Container </a:t>
            </a:r>
            <a:r>
              <a:rPr lang="en-US" sz="3200" b="1" dirty="0" smtClean="0">
                <a:latin typeface="+mj-lt"/>
              </a:rPr>
              <a:t>Components</a:t>
            </a:r>
            <a:endParaRPr lang="en-US" sz="3200" b="1" dirty="0">
              <a:latin typeface="+mj-lt"/>
            </a:endParaRPr>
          </a:p>
        </p:txBody>
      </p:sp>
    </p:spTree>
    <p:extLst>
      <p:ext uri="{BB962C8B-B14F-4D97-AF65-F5344CB8AC3E}">
        <p14:creationId xmlns:p14="http://schemas.microsoft.com/office/powerpoint/2010/main" val="347068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26BA086-93B2-44A2-8B1B-22E693D2ABB6}"/>
              </a:ext>
            </a:extLst>
          </p:cNvPr>
          <p:cNvSpPr>
            <a:spLocks noGrp="1"/>
          </p:cNvSpPr>
          <p:nvPr>
            <p:ph type="title"/>
          </p:nvPr>
        </p:nvSpPr>
        <p:spPr/>
        <p:txBody>
          <a:bodyPr/>
          <a:lstStyle/>
          <a:p>
            <a:r>
              <a:rPr lang="en-US" b="1" dirty="0"/>
              <a:t>Event switch</a:t>
            </a:r>
            <a:endParaRPr lang="uk-UA" b="1" dirty="0"/>
          </a:p>
        </p:txBody>
      </p:sp>
      <p:sp>
        <p:nvSpPr>
          <p:cNvPr id="2" name="Rectangle 1"/>
          <p:cNvSpPr>
            <a:spLocks noGrp="1" noChangeArrowheads="1"/>
          </p:cNvSpPr>
          <p:nvPr>
            <p:ph type="body" sz="quarter" idx="10"/>
          </p:nvPr>
        </p:nvSpPr>
        <p:spPr bwMode="auto">
          <a:xfrm>
            <a:off x="1255955" y="1826938"/>
            <a:ext cx="9114416" cy="65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 rIns="0" bIns="-3967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err="1" smtClean="0">
                <a:ln>
                  <a:noFill/>
                </a:ln>
                <a:solidFill>
                  <a:srgbClr val="111111"/>
                </a:solidFill>
                <a:effectLst/>
                <a:latin typeface="+mj-lt"/>
              </a:rPr>
              <a:t>When</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writing</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event</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handlers</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it's</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common</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to</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adopt</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the</a:t>
            </a:r>
            <a:r>
              <a:rPr kumimoji="0" lang="uk-UA" altLang="uk-UA" sz="2400" b="0" i="0" u="none" strike="noStrike" cap="none" normalizeH="0" baseline="0" dirty="0" smtClean="0">
                <a:ln>
                  <a:noFill/>
                </a:ln>
                <a:solidFill>
                  <a:srgbClr val="111111"/>
                </a:solidFill>
                <a:effectLst/>
                <a:latin typeface="+mj-lt"/>
              </a:rPr>
              <a:t> </a:t>
            </a:r>
            <a:r>
              <a:rPr kumimoji="0" lang="uk-UA" altLang="uk-UA" sz="2400" b="1" i="0" u="none" strike="noStrike" cap="none" normalizeH="0" baseline="0" dirty="0" err="1" smtClean="0">
                <a:ln>
                  <a:noFill/>
                </a:ln>
                <a:solidFill>
                  <a:srgbClr val="FF0000"/>
                </a:solidFill>
                <a:effectLst/>
                <a:latin typeface="+mj-lt"/>
                <a:cs typeface="Courier New" panose="02070309020205020404" pitchFamily="49" charset="0"/>
              </a:rPr>
              <a:t>handle</a:t>
            </a:r>
            <a:r>
              <a:rPr kumimoji="0" lang="uk-UA" altLang="uk-UA" sz="2400" b="1" i="0" u="none" strike="noStrike" cap="none" normalizeH="0" baseline="0" dirty="0" smtClean="0">
                <a:ln>
                  <a:noFill/>
                </a:ln>
                <a:solidFill>
                  <a:srgbClr val="FF0000"/>
                </a:solidFill>
                <a:effectLst/>
                <a:latin typeface="+mj-lt"/>
                <a:cs typeface="Courier New" panose="02070309020205020404" pitchFamily="49" charset="0"/>
              </a:rPr>
              <a:t>{</a:t>
            </a:r>
            <a:r>
              <a:rPr kumimoji="0" lang="uk-UA" altLang="uk-UA" sz="2400" b="1" i="0" u="none" strike="noStrike" cap="none" normalizeH="0" baseline="0" dirty="0" err="1" smtClean="0">
                <a:ln>
                  <a:noFill/>
                </a:ln>
                <a:solidFill>
                  <a:srgbClr val="FF0000"/>
                </a:solidFill>
                <a:effectLst/>
                <a:latin typeface="+mj-lt"/>
                <a:cs typeface="Courier New" panose="02070309020205020404" pitchFamily="49" charset="0"/>
              </a:rPr>
              <a:t>eventName</a:t>
            </a:r>
            <a:r>
              <a:rPr kumimoji="0" lang="uk-UA" altLang="uk-UA" sz="2400" b="1" i="0" u="none" strike="noStrike" cap="none" normalizeH="0" baseline="0" dirty="0" smtClean="0">
                <a:ln>
                  <a:noFill/>
                </a:ln>
                <a:solidFill>
                  <a:srgbClr val="FF0000"/>
                </a:solidFill>
                <a:effectLst/>
                <a:latin typeface="+mj-lt"/>
                <a:cs typeface="Courier New" panose="02070309020205020404" pitchFamily="49" charset="0"/>
              </a:rPr>
              <a:t>}</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naming</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convention</a:t>
            </a:r>
            <a:r>
              <a:rPr kumimoji="0" lang="uk-UA" altLang="uk-UA" sz="2400" b="0" i="0" u="none" strike="noStrike" cap="none" normalizeH="0" baseline="0" dirty="0" smtClean="0">
                <a:ln>
                  <a:noFill/>
                </a:ln>
                <a:solidFill>
                  <a:srgbClr val="111111"/>
                </a:solidFill>
                <a:effectLst/>
                <a:latin typeface="+mj-lt"/>
              </a:rPr>
              <a:t>.</a:t>
            </a:r>
            <a:r>
              <a:rPr kumimoji="0" lang="uk-UA" altLang="uk-UA" sz="2400" b="0" i="0" u="none" strike="noStrike" cap="none" normalizeH="0" baseline="0" dirty="0" smtClean="0">
                <a:ln>
                  <a:noFill/>
                </a:ln>
                <a:solidFill>
                  <a:schemeClr val="tx1"/>
                </a:solidFill>
                <a:effectLst/>
                <a:latin typeface="+mj-lt"/>
              </a:rPr>
              <a:t> </a:t>
            </a:r>
          </a:p>
        </p:txBody>
      </p:sp>
      <p:pic>
        <p:nvPicPr>
          <p:cNvPr id="3" name="Рисунок 2"/>
          <p:cNvPicPr>
            <a:picLocks noChangeAspect="1"/>
          </p:cNvPicPr>
          <p:nvPr/>
        </p:nvPicPr>
        <p:blipFill>
          <a:blip r:embed="rId2"/>
          <a:stretch>
            <a:fillRect/>
          </a:stretch>
        </p:blipFill>
        <p:spPr>
          <a:xfrm>
            <a:off x="4246396" y="2644056"/>
            <a:ext cx="3699205" cy="818309"/>
          </a:xfrm>
          <a:prstGeom prst="rect">
            <a:avLst/>
          </a:prstGeom>
        </p:spPr>
      </p:pic>
      <p:sp>
        <p:nvSpPr>
          <p:cNvPr id="4" name="Прямокутник 3"/>
          <p:cNvSpPr/>
          <p:nvPr/>
        </p:nvSpPr>
        <p:spPr>
          <a:xfrm>
            <a:off x="1159137" y="3739747"/>
            <a:ext cx="8598050" cy="1200329"/>
          </a:xfrm>
          <a:prstGeom prst="rect">
            <a:avLst/>
          </a:prstGeom>
        </p:spPr>
        <p:txBody>
          <a:bodyPr wrap="square">
            <a:spAutoFit/>
          </a:bodyPr>
          <a:lstStyle/>
          <a:p>
            <a:r>
              <a:rPr lang="en-US" sz="2400" dirty="0">
                <a:solidFill>
                  <a:srgbClr val="111111"/>
                </a:solidFill>
                <a:latin typeface="+mj-lt"/>
              </a:rPr>
              <a:t>For components that handle several event types, these function names can be repetitive. The names themselves might not provide much value, as they simply proxy to other actions/functions.</a:t>
            </a:r>
            <a:endParaRPr lang="uk-UA" sz="2400" dirty="0">
              <a:latin typeface="+mj-lt"/>
            </a:endParaRPr>
          </a:p>
        </p:txBody>
      </p:sp>
      <p:pic>
        <p:nvPicPr>
          <p:cNvPr id="5" name="Рисунок 4"/>
          <p:cNvPicPr>
            <a:picLocks noChangeAspect="1"/>
          </p:cNvPicPr>
          <p:nvPr/>
        </p:nvPicPr>
        <p:blipFill>
          <a:blip r:embed="rId3"/>
          <a:stretch>
            <a:fillRect/>
          </a:stretch>
        </p:blipFill>
        <p:spPr>
          <a:xfrm>
            <a:off x="2931645" y="5217459"/>
            <a:ext cx="6328709" cy="1111960"/>
          </a:xfrm>
          <a:prstGeom prst="rect">
            <a:avLst/>
          </a:prstGeom>
        </p:spPr>
      </p:pic>
    </p:spTree>
    <p:extLst>
      <p:ext uri="{BB962C8B-B14F-4D97-AF65-F5344CB8AC3E}">
        <p14:creationId xmlns:p14="http://schemas.microsoft.com/office/powerpoint/2010/main" val="3462918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3"/>
          </p:nvPr>
        </p:nvSpPr>
        <p:spPr>
          <a:xfrm>
            <a:off x="1815353" y="1799215"/>
            <a:ext cx="8942294" cy="3041725"/>
          </a:xfrm>
        </p:spPr>
        <p:txBody>
          <a:bodyPr/>
          <a:lstStyle/>
          <a:p>
            <a:r>
              <a:rPr lang="en-US" sz="1800" dirty="0"/>
              <a:t>Programmers suggest you to start building your app with just presentational components first. Eventually you’ll realize that you are passing too many props down the intermediate components. When you notice that some components don’t use the props they receive but merely forward them down and you have to rewire all those intermediate components any time the children need more data, it’s a good time to introduce some container components. This way you can get the data and the behavior props to the leaf components without burdening the unrelated components in the middle of the tree.</a:t>
            </a:r>
          </a:p>
          <a:p>
            <a:endParaRPr lang="en-US" sz="1800" dirty="0"/>
          </a:p>
          <a:p>
            <a:r>
              <a:rPr lang="en-US" sz="1800" dirty="0"/>
              <a:t>This is an ongoing process of refactoring so don’t try to get it right the first time. As you experiment with this pattern, you will develop an intuitive sense for when it’s time to extract some containers, just like you know when it’s time to extract a function. </a:t>
            </a:r>
            <a:endParaRPr lang="en-US" sz="1800" dirty="0"/>
          </a:p>
        </p:txBody>
      </p:sp>
      <p:sp>
        <p:nvSpPr>
          <p:cNvPr id="7" name="Заголовок 6"/>
          <p:cNvSpPr>
            <a:spLocks noGrp="1"/>
          </p:cNvSpPr>
          <p:nvPr>
            <p:ph type="title"/>
          </p:nvPr>
        </p:nvSpPr>
        <p:spPr/>
        <p:txBody>
          <a:bodyPr/>
          <a:lstStyle/>
          <a:p>
            <a:r>
              <a:rPr lang="en-US" dirty="0" smtClean="0"/>
              <a:t>How to use container components</a:t>
            </a:r>
            <a:endParaRPr lang="uk-UA" dirty="0"/>
          </a:p>
        </p:txBody>
      </p:sp>
    </p:spTree>
    <p:extLst>
      <p:ext uri="{BB962C8B-B14F-4D97-AF65-F5344CB8AC3E}">
        <p14:creationId xmlns:p14="http://schemas.microsoft.com/office/powerpoint/2010/main" val="295537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Grp="1" noChangeArrowheads="1"/>
          </p:cNvSpPr>
          <p:nvPr>
            <p:ph type="body" sz="quarter" idx="4294967295"/>
          </p:nvPr>
        </p:nvSpPr>
        <p:spPr bwMode="auto">
          <a:xfrm>
            <a:off x="1363531" y="1635087"/>
            <a:ext cx="9114416" cy="289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 rIns="0" bIns="-3967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eaLnBrk="0" fontAlgn="base" hangingPunct="0">
              <a:lnSpc>
                <a:spcPct val="100000"/>
              </a:lnSpc>
              <a:spcBef>
                <a:spcPct val="0"/>
              </a:spcBef>
              <a:spcAft>
                <a:spcPct val="0"/>
              </a:spcAft>
              <a:buNone/>
            </a:pPr>
            <a:r>
              <a:rPr lang="en-US" altLang="uk-UA" sz="2400" dirty="0">
                <a:latin typeface="+mj-lt"/>
              </a:rPr>
              <a:t>S</a:t>
            </a:r>
            <a:r>
              <a:rPr lang="en-US" altLang="uk-UA" sz="2400" dirty="0" smtClean="0">
                <a:latin typeface="+mj-lt"/>
              </a:rPr>
              <a:t>ingle </a:t>
            </a:r>
            <a:r>
              <a:rPr lang="en-US" altLang="uk-UA" sz="2400" dirty="0">
                <a:latin typeface="+mj-lt"/>
              </a:rPr>
              <a:t>event handler for component and switching on </a:t>
            </a:r>
            <a:r>
              <a:rPr lang="en-US" altLang="uk-UA" sz="2400" dirty="0" err="1">
                <a:solidFill>
                  <a:srgbClr val="FFFF00"/>
                </a:solidFill>
                <a:latin typeface="+mj-lt"/>
              </a:rPr>
              <a:t>event.type</a:t>
            </a:r>
            <a:r>
              <a:rPr lang="en-US" altLang="uk-UA" sz="2400" dirty="0">
                <a:latin typeface="+mj-lt"/>
              </a:rPr>
              <a:t>.</a:t>
            </a:r>
            <a:endParaRPr kumimoji="0" lang="uk-UA" altLang="uk-UA" sz="2400" b="0" i="0" u="none" strike="noStrike" cap="none" normalizeH="0" baseline="0" dirty="0" smtClean="0">
              <a:ln>
                <a:noFill/>
              </a:ln>
              <a:effectLst/>
              <a:latin typeface="+mj-lt"/>
            </a:endParaRPr>
          </a:p>
        </p:txBody>
      </p:sp>
      <p:sp>
        <p:nvSpPr>
          <p:cNvPr id="3" name="Заголовок 2"/>
          <p:cNvSpPr>
            <a:spLocks noGrp="1"/>
          </p:cNvSpPr>
          <p:nvPr>
            <p:ph type="title"/>
          </p:nvPr>
        </p:nvSpPr>
        <p:spPr/>
        <p:txBody>
          <a:bodyPr/>
          <a:lstStyle/>
          <a:p>
            <a:r>
              <a:rPr lang="en-US" dirty="0" smtClean="0"/>
              <a:t>Example</a:t>
            </a:r>
            <a:endParaRPr lang="uk-UA" dirty="0"/>
          </a:p>
        </p:txBody>
      </p:sp>
      <p:pic>
        <p:nvPicPr>
          <p:cNvPr id="4" name="Рисунок 3"/>
          <p:cNvPicPr>
            <a:picLocks noChangeAspect="1"/>
          </p:cNvPicPr>
          <p:nvPr/>
        </p:nvPicPr>
        <p:blipFill>
          <a:blip r:embed="rId2"/>
          <a:stretch>
            <a:fillRect/>
          </a:stretch>
        </p:blipFill>
        <p:spPr>
          <a:xfrm>
            <a:off x="3348095" y="2667897"/>
            <a:ext cx="5483842" cy="2880080"/>
          </a:xfrm>
          <a:prstGeom prst="rect">
            <a:avLst/>
          </a:prstGeom>
        </p:spPr>
      </p:pic>
    </p:spTree>
    <p:extLst>
      <p:ext uri="{BB962C8B-B14F-4D97-AF65-F5344CB8AC3E}">
        <p14:creationId xmlns:p14="http://schemas.microsoft.com/office/powerpoint/2010/main" val="3234466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37592" y="1054248"/>
            <a:ext cx="7723990" cy="830997"/>
          </a:xfrm>
          <a:prstGeom prst="rect">
            <a:avLst/>
          </a:prstGeom>
          <a:noFill/>
        </p:spPr>
        <p:txBody>
          <a:bodyPr wrap="square" rtlCol="0">
            <a:spAutoFit/>
          </a:bodyPr>
          <a:lstStyle/>
          <a:p>
            <a:r>
              <a:rPr lang="en-US" sz="2400" dirty="0"/>
              <a:t>Alternatively, for simple components, you can call imported actions/functions directly from components, using arrow functions.</a:t>
            </a:r>
            <a:endParaRPr lang="uk-UA" sz="2400" dirty="0"/>
          </a:p>
        </p:txBody>
      </p:sp>
      <p:pic>
        <p:nvPicPr>
          <p:cNvPr id="9" name="Рисунок 8"/>
          <p:cNvPicPr>
            <a:picLocks noChangeAspect="1"/>
          </p:cNvPicPr>
          <p:nvPr/>
        </p:nvPicPr>
        <p:blipFill>
          <a:blip r:embed="rId2"/>
          <a:stretch>
            <a:fillRect/>
          </a:stretch>
        </p:blipFill>
        <p:spPr>
          <a:xfrm>
            <a:off x="2985085" y="2209631"/>
            <a:ext cx="6229004" cy="662660"/>
          </a:xfrm>
          <a:prstGeom prst="rect">
            <a:avLst/>
          </a:prstGeom>
        </p:spPr>
      </p:pic>
      <p:sp>
        <p:nvSpPr>
          <p:cNvPr id="10" name="TextBox 9"/>
          <p:cNvSpPr txBox="1"/>
          <p:nvPr/>
        </p:nvSpPr>
        <p:spPr>
          <a:xfrm>
            <a:off x="2178425" y="4627581"/>
            <a:ext cx="7842323" cy="830997"/>
          </a:xfrm>
          <a:prstGeom prst="rect">
            <a:avLst/>
          </a:prstGeom>
          <a:noFill/>
        </p:spPr>
        <p:txBody>
          <a:bodyPr wrap="square" rtlCol="0">
            <a:spAutoFit/>
          </a:bodyPr>
          <a:lstStyle/>
          <a:p>
            <a:r>
              <a:rPr lang="en-US" sz="2400" dirty="0"/>
              <a:t>Don't fret about performance optimizations until you have problems. </a:t>
            </a:r>
            <a:endParaRPr lang="en-US" sz="2400" dirty="0" smtClean="0"/>
          </a:p>
          <a:p>
            <a:r>
              <a:rPr lang="en-US" sz="2400" dirty="0" smtClean="0"/>
              <a:t>Seriously </a:t>
            </a:r>
            <a:r>
              <a:rPr lang="en-US" sz="2400" dirty="0"/>
              <a:t>don't.</a:t>
            </a:r>
            <a:endParaRPr lang="uk-UA" sz="2400" dirty="0"/>
          </a:p>
        </p:txBody>
      </p:sp>
    </p:spTree>
    <p:extLst>
      <p:ext uri="{BB962C8B-B14F-4D97-AF65-F5344CB8AC3E}">
        <p14:creationId xmlns:p14="http://schemas.microsoft.com/office/powerpoint/2010/main" val="3943221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Місце для тексту 5"/>
          <p:cNvSpPr>
            <a:spLocks noGrp="1"/>
          </p:cNvSpPr>
          <p:nvPr>
            <p:ph type="body" sz="quarter" idx="17"/>
          </p:nvPr>
        </p:nvSpPr>
        <p:spPr>
          <a:xfrm>
            <a:off x="2624864" y="562088"/>
            <a:ext cx="7508837" cy="1869140"/>
          </a:xfrm>
        </p:spPr>
        <p:txBody>
          <a:bodyPr/>
          <a:lstStyle/>
          <a:p>
            <a:r>
              <a:rPr lang="en-US" sz="2400" dirty="0" smtClean="0"/>
              <a:t>This </a:t>
            </a:r>
            <a:r>
              <a:rPr lang="en-US" sz="2400" dirty="0"/>
              <a:t>approach is not entirely successful, since it does not add readability to the code. Many programmers prefer to use React features with functions that bind to the context with an automaton. That is, the following notation is no longer necessary</a:t>
            </a:r>
            <a:endParaRPr lang="uk-UA" sz="2400" dirty="0"/>
          </a:p>
        </p:txBody>
      </p:sp>
      <p:pic>
        <p:nvPicPr>
          <p:cNvPr id="8" name="Рисунок 7"/>
          <p:cNvPicPr>
            <a:picLocks noChangeAspect="1"/>
          </p:cNvPicPr>
          <p:nvPr/>
        </p:nvPicPr>
        <p:blipFill>
          <a:blip r:embed="rId2"/>
          <a:stretch>
            <a:fillRect/>
          </a:stretch>
        </p:blipFill>
        <p:spPr>
          <a:xfrm>
            <a:off x="4330184" y="2355477"/>
            <a:ext cx="4098199" cy="613634"/>
          </a:xfrm>
          <a:prstGeom prst="rect">
            <a:avLst/>
          </a:prstGeom>
        </p:spPr>
      </p:pic>
      <p:sp>
        <p:nvSpPr>
          <p:cNvPr id="9" name="TextBox 8"/>
          <p:cNvSpPr txBox="1"/>
          <p:nvPr/>
        </p:nvSpPr>
        <p:spPr>
          <a:xfrm>
            <a:off x="4234424" y="3431690"/>
            <a:ext cx="4281544" cy="461665"/>
          </a:xfrm>
          <a:prstGeom prst="rect">
            <a:avLst/>
          </a:prstGeom>
          <a:noFill/>
        </p:spPr>
        <p:txBody>
          <a:bodyPr wrap="square" rtlCol="0">
            <a:spAutoFit/>
          </a:bodyPr>
          <a:lstStyle/>
          <a:p>
            <a:r>
              <a:rPr lang="en-US" sz="2400" dirty="0" smtClean="0">
                <a:latin typeface="+mj-lt"/>
              </a:rPr>
              <a:t>The </a:t>
            </a:r>
            <a:r>
              <a:rPr lang="en-US" sz="2400" dirty="0">
                <a:latin typeface="+mj-lt"/>
              </a:rPr>
              <a:t>following notation works instead</a:t>
            </a:r>
            <a:endParaRPr lang="uk-UA" sz="2400" dirty="0">
              <a:latin typeface="+mj-lt"/>
            </a:endParaRPr>
          </a:p>
        </p:txBody>
      </p:sp>
      <p:pic>
        <p:nvPicPr>
          <p:cNvPr id="10" name="Рисунок 9"/>
          <p:cNvPicPr>
            <a:picLocks noChangeAspect="1"/>
          </p:cNvPicPr>
          <p:nvPr/>
        </p:nvPicPr>
        <p:blipFill>
          <a:blip r:embed="rId3"/>
          <a:stretch>
            <a:fillRect/>
          </a:stretch>
        </p:blipFill>
        <p:spPr>
          <a:xfrm>
            <a:off x="3874088" y="4060693"/>
            <a:ext cx="5002217" cy="531910"/>
          </a:xfrm>
          <a:prstGeom prst="rect">
            <a:avLst/>
          </a:prstGeom>
        </p:spPr>
      </p:pic>
      <p:sp>
        <p:nvSpPr>
          <p:cNvPr id="11" name="TextBox 10"/>
          <p:cNvSpPr txBox="1"/>
          <p:nvPr/>
        </p:nvSpPr>
        <p:spPr>
          <a:xfrm>
            <a:off x="5476932" y="4893817"/>
            <a:ext cx="1796527" cy="461665"/>
          </a:xfrm>
          <a:prstGeom prst="rect">
            <a:avLst/>
          </a:prstGeom>
          <a:noFill/>
        </p:spPr>
        <p:txBody>
          <a:bodyPr wrap="square" rtlCol="0">
            <a:spAutoFit/>
          </a:bodyPr>
          <a:lstStyle/>
          <a:p>
            <a:r>
              <a:rPr lang="en-US" sz="2400" dirty="0">
                <a:latin typeface="+mj-lt"/>
              </a:rPr>
              <a:t>And then write</a:t>
            </a:r>
            <a:endParaRPr lang="uk-UA" sz="2400" dirty="0">
              <a:latin typeface="+mj-lt"/>
            </a:endParaRPr>
          </a:p>
        </p:txBody>
      </p:sp>
      <p:pic>
        <p:nvPicPr>
          <p:cNvPr id="12" name="Рисунок 11"/>
          <p:cNvPicPr>
            <a:picLocks noChangeAspect="1"/>
          </p:cNvPicPr>
          <p:nvPr/>
        </p:nvPicPr>
        <p:blipFill>
          <a:blip r:embed="rId4"/>
          <a:stretch>
            <a:fillRect/>
          </a:stretch>
        </p:blipFill>
        <p:spPr>
          <a:xfrm>
            <a:off x="5211576" y="5656696"/>
            <a:ext cx="2327238" cy="520706"/>
          </a:xfrm>
          <a:prstGeom prst="rect">
            <a:avLst/>
          </a:prstGeom>
        </p:spPr>
      </p:pic>
    </p:spTree>
    <p:extLst>
      <p:ext uri="{BB962C8B-B14F-4D97-AF65-F5344CB8AC3E}">
        <p14:creationId xmlns:p14="http://schemas.microsoft.com/office/powerpoint/2010/main" val="1257720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3"/>
          </p:nvPr>
        </p:nvSpPr>
        <p:spPr>
          <a:xfrm>
            <a:off x="2191871" y="282388"/>
            <a:ext cx="7737438" cy="1481866"/>
          </a:xfrm>
        </p:spPr>
        <p:txBody>
          <a:bodyPr/>
          <a:lstStyle/>
          <a:p>
            <a:r>
              <a:rPr lang="en-US" sz="2400" dirty="0"/>
              <a:t>In this case, the context (this) will not be lost if the handler refers to it inside the function. Accordingly, such functions can be easily transferred as props to other components and called in them.</a:t>
            </a:r>
            <a:endParaRPr lang="uk-UA" sz="2400" dirty="0"/>
          </a:p>
        </p:txBody>
      </p:sp>
      <p:sp>
        <p:nvSpPr>
          <p:cNvPr id="8" name="TextBox 7"/>
          <p:cNvSpPr txBox="1"/>
          <p:nvPr/>
        </p:nvSpPr>
        <p:spPr>
          <a:xfrm>
            <a:off x="6914478" y="2859068"/>
            <a:ext cx="4370294" cy="2677656"/>
          </a:xfrm>
          <a:prstGeom prst="rect">
            <a:avLst/>
          </a:prstGeom>
          <a:noFill/>
        </p:spPr>
        <p:txBody>
          <a:bodyPr wrap="square" rtlCol="0">
            <a:spAutoFit/>
          </a:bodyPr>
          <a:lstStyle/>
          <a:p>
            <a:r>
              <a:rPr lang="en-US" sz="2400" dirty="0">
                <a:latin typeface="+mj-lt"/>
              </a:rPr>
              <a:t>Also, in case we pass such a function to a descendant, the Simple Component, we can get a link to the DOM element of this component through </a:t>
            </a:r>
            <a:r>
              <a:rPr lang="en-US" sz="2400" dirty="0" err="1">
                <a:latin typeface="+mj-lt"/>
              </a:rPr>
              <a:t>event.target</a:t>
            </a:r>
            <a:r>
              <a:rPr lang="en-US" sz="2400" dirty="0">
                <a:latin typeface="+mj-lt"/>
              </a:rPr>
              <a:t> in the parent component, which is sometimes useful.</a:t>
            </a:r>
            <a:endParaRPr lang="uk-UA" sz="2400" dirty="0">
              <a:latin typeface="+mj-lt"/>
            </a:endParaRPr>
          </a:p>
        </p:txBody>
      </p:sp>
      <p:pic>
        <p:nvPicPr>
          <p:cNvPr id="9" name="Рисунок 8"/>
          <p:cNvPicPr>
            <a:picLocks noChangeAspect="1"/>
          </p:cNvPicPr>
          <p:nvPr/>
        </p:nvPicPr>
        <p:blipFill>
          <a:blip r:embed="rId2"/>
          <a:stretch>
            <a:fillRect/>
          </a:stretch>
        </p:blipFill>
        <p:spPr>
          <a:xfrm>
            <a:off x="1581430" y="1764254"/>
            <a:ext cx="4479160" cy="4867284"/>
          </a:xfrm>
          <a:prstGeom prst="rect">
            <a:avLst/>
          </a:prstGeom>
        </p:spPr>
      </p:pic>
    </p:spTree>
    <p:extLst>
      <p:ext uri="{BB962C8B-B14F-4D97-AF65-F5344CB8AC3E}">
        <p14:creationId xmlns:p14="http://schemas.microsoft.com/office/powerpoint/2010/main" val="84628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26BA086-93B2-44A2-8B1B-22E693D2ABB6}"/>
              </a:ext>
            </a:extLst>
          </p:cNvPr>
          <p:cNvSpPr>
            <a:spLocks noGrp="1"/>
          </p:cNvSpPr>
          <p:nvPr>
            <p:ph type="title"/>
          </p:nvPr>
        </p:nvSpPr>
        <p:spPr/>
        <p:txBody>
          <a:bodyPr/>
          <a:lstStyle/>
          <a:p>
            <a:r>
              <a:rPr lang="en-US" b="1" dirty="0"/>
              <a:t>Layout component</a:t>
            </a:r>
            <a:endParaRPr lang="uk-UA" b="1" dirty="0"/>
          </a:p>
        </p:txBody>
      </p:sp>
      <p:sp>
        <p:nvSpPr>
          <p:cNvPr id="2" name="Rectangle 1"/>
          <p:cNvSpPr>
            <a:spLocks noGrp="1" noChangeArrowheads="1"/>
          </p:cNvSpPr>
          <p:nvPr>
            <p:ph type="body" sz="quarter" idx="10"/>
          </p:nvPr>
        </p:nvSpPr>
        <p:spPr bwMode="auto">
          <a:xfrm>
            <a:off x="1202167" y="2161841"/>
            <a:ext cx="8415169" cy="1027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 rIns="0" bIns="-3967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err="1" smtClean="0">
                <a:ln>
                  <a:noFill/>
                </a:ln>
                <a:solidFill>
                  <a:srgbClr val="111111"/>
                </a:solidFill>
                <a:effectLst/>
                <a:latin typeface="+mj-lt"/>
              </a:rPr>
              <a:t>Layout</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components</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result</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in</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some</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form</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of</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static</a:t>
            </a:r>
            <a:r>
              <a:rPr kumimoji="0" lang="uk-UA" altLang="uk-UA" sz="2400" b="0" i="0" u="none" strike="noStrike" cap="none" normalizeH="0" baseline="0" dirty="0" smtClean="0">
                <a:ln>
                  <a:noFill/>
                </a:ln>
                <a:solidFill>
                  <a:srgbClr val="111111"/>
                </a:solidFill>
                <a:effectLst/>
                <a:latin typeface="+mj-lt"/>
              </a:rPr>
              <a:t> DOM </a:t>
            </a:r>
            <a:r>
              <a:rPr kumimoji="0" lang="uk-UA" altLang="uk-UA" sz="2400" b="0" i="0" u="none" strike="noStrike" cap="none" normalizeH="0" baseline="0" dirty="0" err="1" smtClean="0">
                <a:ln>
                  <a:noFill/>
                </a:ln>
                <a:solidFill>
                  <a:srgbClr val="111111"/>
                </a:solidFill>
                <a:effectLst/>
                <a:latin typeface="+mj-lt"/>
              </a:rPr>
              <a:t>element</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It</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might</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not</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need</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to</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update</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frequently</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if</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ever</a:t>
            </a:r>
            <a:r>
              <a:rPr kumimoji="0" lang="uk-UA" altLang="uk-UA" sz="2400" b="0" i="0" u="none" strike="noStrike" cap="none" normalizeH="0" baseline="0" dirty="0" smtClean="0">
                <a:ln>
                  <a:noFill/>
                </a:ln>
                <a:solidFill>
                  <a:srgbClr val="111111"/>
                </a:solidFill>
                <a:effectLst/>
                <a:latin typeface="+mj-lt"/>
              </a:rPr>
              <a:t>.</a:t>
            </a:r>
            <a:endParaRPr kumimoji="0" lang="uk-UA" altLang="uk-UA" sz="2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err="1" smtClean="0">
                <a:ln>
                  <a:noFill/>
                </a:ln>
                <a:solidFill>
                  <a:srgbClr val="111111"/>
                </a:solidFill>
                <a:effectLst/>
                <a:latin typeface="+mj-lt"/>
              </a:rPr>
              <a:t>Consider</a:t>
            </a:r>
            <a:r>
              <a:rPr kumimoji="0" lang="uk-UA" altLang="uk-UA" sz="2400" b="0" i="0" u="none" strike="noStrike" cap="none" normalizeH="0" baseline="0" dirty="0" smtClean="0">
                <a:ln>
                  <a:noFill/>
                </a:ln>
                <a:solidFill>
                  <a:srgbClr val="111111"/>
                </a:solidFill>
                <a:effectLst/>
                <a:latin typeface="+mj-lt"/>
              </a:rPr>
              <a:t> a </a:t>
            </a:r>
            <a:r>
              <a:rPr kumimoji="0" lang="uk-UA" altLang="uk-UA" sz="2400" b="0" i="0" u="none" strike="noStrike" cap="none" normalizeH="0" baseline="0" dirty="0" err="1" smtClean="0">
                <a:ln>
                  <a:noFill/>
                </a:ln>
                <a:solidFill>
                  <a:srgbClr val="111111"/>
                </a:solidFill>
                <a:effectLst/>
                <a:latin typeface="+mj-lt"/>
              </a:rPr>
              <a:t>component</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that</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renders</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two</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FF0000"/>
                </a:solidFill>
                <a:effectLst/>
                <a:latin typeface="+mj-lt"/>
                <a:cs typeface="Courier New" panose="02070309020205020404" pitchFamily="49" charset="0"/>
              </a:rPr>
              <a:t>children</a:t>
            </a:r>
            <a:r>
              <a:rPr kumimoji="0" lang="uk-UA" altLang="uk-UA" sz="2400" b="0" i="0" u="none" strike="noStrike" cap="none" normalizeH="0" baseline="0" dirty="0" smtClean="0">
                <a:ln>
                  <a:noFill/>
                </a:ln>
                <a:solidFill>
                  <a:srgbClr val="111111"/>
                </a:solidFill>
                <a:effectLst/>
                <a:latin typeface="+mj-lt"/>
              </a:rPr>
              <a:t> </a:t>
            </a:r>
            <a:r>
              <a:rPr kumimoji="0" lang="uk-UA" altLang="uk-UA" sz="2400" b="0" i="0" u="none" strike="noStrike" cap="none" normalizeH="0" baseline="0" dirty="0" err="1" smtClean="0">
                <a:ln>
                  <a:noFill/>
                </a:ln>
                <a:solidFill>
                  <a:srgbClr val="111111"/>
                </a:solidFill>
                <a:effectLst/>
                <a:latin typeface="+mj-lt"/>
              </a:rPr>
              <a:t>side</a:t>
            </a:r>
            <a:r>
              <a:rPr kumimoji="0" lang="uk-UA" altLang="uk-UA" sz="2400" b="0" i="0" u="none" strike="noStrike" cap="none" normalizeH="0" baseline="0" dirty="0" smtClean="0">
                <a:ln>
                  <a:noFill/>
                </a:ln>
                <a:solidFill>
                  <a:srgbClr val="111111"/>
                </a:solidFill>
                <a:effectLst/>
                <a:latin typeface="+mj-lt"/>
              </a:rPr>
              <a:t>-by-</a:t>
            </a:r>
            <a:r>
              <a:rPr kumimoji="0" lang="uk-UA" altLang="uk-UA" sz="2400" b="0" i="0" u="none" strike="noStrike" cap="none" normalizeH="0" baseline="0" dirty="0" err="1" smtClean="0">
                <a:ln>
                  <a:noFill/>
                </a:ln>
                <a:solidFill>
                  <a:srgbClr val="111111"/>
                </a:solidFill>
                <a:effectLst/>
                <a:latin typeface="+mj-lt"/>
              </a:rPr>
              <a:t>side</a:t>
            </a:r>
            <a:r>
              <a:rPr kumimoji="0" lang="uk-UA" altLang="uk-UA" sz="2400" b="0" i="0" u="none" strike="noStrike" cap="none" normalizeH="0" baseline="0" dirty="0" smtClean="0">
                <a:ln>
                  <a:noFill/>
                </a:ln>
                <a:solidFill>
                  <a:srgbClr val="111111"/>
                </a:solidFill>
                <a:effectLst/>
                <a:latin typeface="+mj-lt"/>
              </a:rPr>
              <a:t>.</a:t>
            </a:r>
            <a:endParaRPr kumimoji="0" lang="uk-UA" altLang="uk-UA" sz="2400" b="0" i="0" u="none" strike="noStrike" cap="none" normalizeH="0" baseline="0" dirty="0" smtClean="0">
              <a:ln>
                <a:noFill/>
              </a:ln>
              <a:solidFill>
                <a:schemeClr val="tx1"/>
              </a:solidFill>
              <a:effectLst/>
              <a:latin typeface="+mj-lt"/>
            </a:endParaRPr>
          </a:p>
        </p:txBody>
      </p:sp>
      <p:pic>
        <p:nvPicPr>
          <p:cNvPr id="3" name="Рисунок 2"/>
          <p:cNvPicPr>
            <a:picLocks noChangeAspect="1"/>
          </p:cNvPicPr>
          <p:nvPr/>
        </p:nvPicPr>
        <p:blipFill>
          <a:blip r:embed="rId2"/>
          <a:stretch>
            <a:fillRect/>
          </a:stretch>
        </p:blipFill>
        <p:spPr>
          <a:xfrm>
            <a:off x="4116649" y="3438015"/>
            <a:ext cx="3951586" cy="1272337"/>
          </a:xfrm>
          <a:prstGeom prst="rect">
            <a:avLst/>
          </a:prstGeom>
        </p:spPr>
      </p:pic>
      <p:sp>
        <p:nvSpPr>
          <p:cNvPr id="8" name="Rectangle 1"/>
          <p:cNvSpPr txBox="1">
            <a:spLocks noChangeArrowheads="1"/>
          </p:cNvSpPr>
          <p:nvPr/>
        </p:nvSpPr>
        <p:spPr bwMode="auto">
          <a:xfrm>
            <a:off x="1202167" y="5050256"/>
            <a:ext cx="6274398" cy="289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 rIns="0" bIns="-39675" numCol="1" anchor="ctr" anchorCtr="0" compatLnSpc="1">
            <a:prstTxWarp prst="textNoShape">
              <a:avLst/>
            </a:prstTxWarp>
            <a:spAutoFit/>
          </a:bodyPr>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Arial" panose="020B0604020202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Open Sans" panose="020B0606030504020204" pitchFamily="34" charset="0"/>
                <a:cs typeface="Open Sans" panose="020B0606030504020204" pitchFamily="34" charset="0"/>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eaLnBrk="0" hangingPunct="0">
              <a:spcBef>
                <a:spcPct val="0"/>
              </a:spcBef>
            </a:pPr>
            <a:r>
              <a:rPr lang="en-US" sz="2400" dirty="0">
                <a:solidFill>
                  <a:schemeClr val="bg1"/>
                </a:solidFill>
                <a:latin typeface="+mj-lt"/>
              </a:rPr>
              <a:t>We can </a:t>
            </a:r>
            <a:r>
              <a:rPr lang="en-US" sz="2400" dirty="0" smtClean="0">
                <a:solidFill>
                  <a:schemeClr val="bg1"/>
                </a:solidFill>
                <a:latin typeface="+mj-lt"/>
              </a:rPr>
              <a:t>optimize </a:t>
            </a:r>
            <a:r>
              <a:rPr lang="en-US" sz="2400" dirty="0">
                <a:solidFill>
                  <a:schemeClr val="bg1"/>
                </a:solidFill>
                <a:latin typeface="+mj-lt"/>
              </a:rPr>
              <a:t>this component.</a:t>
            </a:r>
            <a:endParaRPr lang="uk-UA" altLang="uk-UA" sz="2400" dirty="0" smtClean="0">
              <a:solidFill>
                <a:schemeClr val="bg1"/>
              </a:solidFill>
              <a:latin typeface="+mj-lt"/>
            </a:endParaRPr>
          </a:p>
        </p:txBody>
      </p:sp>
    </p:spTree>
    <p:extLst>
      <p:ext uri="{BB962C8B-B14F-4D97-AF65-F5344CB8AC3E}">
        <p14:creationId xmlns:p14="http://schemas.microsoft.com/office/powerpoint/2010/main" val="3971518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10204" y="610720"/>
            <a:ext cx="8425927" cy="1569660"/>
          </a:xfrm>
          <a:prstGeom prst="rect">
            <a:avLst/>
          </a:prstGeom>
          <a:noFill/>
        </p:spPr>
        <p:txBody>
          <a:bodyPr wrap="square" rtlCol="0">
            <a:spAutoFit/>
          </a:bodyPr>
          <a:lstStyle/>
          <a:p>
            <a:pPr lvl="0"/>
            <a:r>
              <a:rPr lang="uk-UA" altLang="uk-UA" sz="2400" b="1" dirty="0" err="1">
                <a:latin typeface="+mj-lt"/>
              </a:rPr>
              <a:t>While</a:t>
            </a:r>
            <a:r>
              <a:rPr lang="uk-UA" altLang="uk-UA" sz="2400" b="1" dirty="0">
                <a:latin typeface="+mj-lt"/>
              </a:rPr>
              <a:t> </a:t>
            </a:r>
            <a:r>
              <a:rPr lang="uk-UA" altLang="uk-UA" sz="2400" b="1" dirty="0" err="1">
                <a:solidFill>
                  <a:srgbClr val="FFFF00"/>
                </a:solidFill>
                <a:latin typeface="+mj-lt"/>
                <a:cs typeface="Courier New" panose="02070309020205020404" pitchFamily="49" charset="0"/>
              </a:rPr>
              <a:t>HorizontalSplit</a:t>
            </a:r>
            <a:r>
              <a:rPr lang="uk-UA" altLang="uk-UA" sz="2400" b="1" dirty="0">
                <a:latin typeface="+mj-lt"/>
              </a:rPr>
              <a:t> </a:t>
            </a:r>
            <a:r>
              <a:rPr lang="uk-UA" altLang="uk-UA" sz="2400" b="1" dirty="0" err="1">
                <a:latin typeface="+mj-lt"/>
              </a:rPr>
              <a:t>will</a:t>
            </a:r>
            <a:r>
              <a:rPr lang="uk-UA" altLang="uk-UA" sz="2400" b="1" dirty="0">
                <a:latin typeface="+mj-lt"/>
              </a:rPr>
              <a:t> </a:t>
            </a:r>
            <a:r>
              <a:rPr lang="uk-UA" altLang="uk-UA" sz="2400" b="1" dirty="0" err="1">
                <a:latin typeface="+mj-lt"/>
              </a:rPr>
              <a:t>be</a:t>
            </a:r>
            <a:r>
              <a:rPr lang="uk-UA" altLang="uk-UA" sz="2400" b="1" dirty="0">
                <a:latin typeface="+mj-lt"/>
              </a:rPr>
              <a:t> </a:t>
            </a:r>
            <a:r>
              <a:rPr lang="uk-UA" altLang="uk-UA" sz="2400" b="1" dirty="0" err="1">
                <a:solidFill>
                  <a:srgbClr val="FFFF00"/>
                </a:solidFill>
                <a:latin typeface="+mj-lt"/>
                <a:cs typeface="Courier New" panose="02070309020205020404" pitchFamily="49" charset="0"/>
              </a:rPr>
              <a:t>parent</a:t>
            </a:r>
            <a:r>
              <a:rPr lang="uk-UA" altLang="uk-UA" sz="2400" b="1" dirty="0">
                <a:solidFill>
                  <a:srgbClr val="FFFF00"/>
                </a:solidFill>
                <a:latin typeface="+mj-lt"/>
              </a:rPr>
              <a:t> </a:t>
            </a:r>
            <a:r>
              <a:rPr lang="uk-UA" altLang="uk-UA" sz="2400" b="1" dirty="0" err="1">
                <a:latin typeface="+mj-lt"/>
              </a:rPr>
              <a:t>to</a:t>
            </a:r>
            <a:r>
              <a:rPr lang="uk-UA" altLang="uk-UA" sz="2400" b="1" dirty="0">
                <a:latin typeface="+mj-lt"/>
              </a:rPr>
              <a:t> </a:t>
            </a:r>
            <a:r>
              <a:rPr lang="uk-UA" altLang="uk-UA" sz="2400" b="1" dirty="0" err="1">
                <a:latin typeface="+mj-lt"/>
              </a:rPr>
              <a:t>both</a:t>
            </a:r>
            <a:r>
              <a:rPr lang="uk-UA" altLang="uk-UA" sz="2400" b="1" dirty="0">
                <a:latin typeface="+mj-lt"/>
              </a:rPr>
              <a:t> </a:t>
            </a:r>
            <a:r>
              <a:rPr lang="uk-UA" altLang="uk-UA" sz="2400" b="1" dirty="0" err="1">
                <a:latin typeface="+mj-lt"/>
              </a:rPr>
              <a:t>components</a:t>
            </a:r>
            <a:r>
              <a:rPr lang="uk-UA" altLang="uk-UA" sz="2400" b="1" dirty="0">
                <a:latin typeface="+mj-lt"/>
              </a:rPr>
              <a:t>, </a:t>
            </a:r>
            <a:r>
              <a:rPr lang="uk-UA" altLang="uk-UA" sz="2400" b="1" dirty="0" err="1">
                <a:latin typeface="+mj-lt"/>
              </a:rPr>
              <a:t>it</a:t>
            </a:r>
            <a:r>
              <a:rPr lang="uk-UA" altLang="uk-UA" sz="2400" b="1" dirty="0">
                <a:latin typeface="+mj-lt"/>
              </a:rPr>
              <a:t> </a:t>
            </a:r>
            <a:r>
              <a:rPr lang="uk-UA" altLang="uk-UA" sz="2400" b="1" dirty="0" err="1">
                <a:latin typeface="+mj-lt"/>
              </a:rPr>
              <a:t>will</a:t>
            </a:r>
            <a:r>
              <a:rPr lang="uk-UA" altLang="uk-UA" sz="2400" b="1" dirty="0">
                <a:latin typeface="+mj-lt"/>
              </a:rPr>
              <a:t> </a:t>
            </a:r>
            <a:r>
              <a:rPr lang="uk-UA" altLang="uk-UA" sz="2400" b="1" dirty="0" err="1">
                <a:latin typeface="+mj-lt"/>
              </a:rPr>
              <a:t>never</a:t>
            </a:r>
            <a:r>
              <a:rPr lang="uk-UA" altLang="uk-UA" sz="2400" b="1" dirty="0">
                <a:latin typeface="+mj-lt"/>
              </a:rPr>
              <a:t> </a:t>
            </a:r>
            <a:r>
              <a:rPr lang="uk-UA" altLang="uk-UA" sz="2400" b="1" dirty="0" err="1">
                <a:latin typeface="+mj-lt"/>
              </a:rPr>
              <a:t>be</a:t>
            </a:r>
            <a:r>
              <a:rPr lang="uk-UA" altLang="uk-UA" sz="2400" b="1" dirty="0">
                <a:latin typeface="+mj-lt"/>
              </a:rPr>
              <a:t> </a:t>
            </a:r>
            <a:r>
              <a:rPr lang="uk-UA" altLang="uk-UA" sz="2400" b="1" dirty="0" err="1">
                <a:latin typeface="+mj-lt"/>
              </a:rPr>
              <a:t>their</a:t>
            </a:r>
            <a:r>
              <a:rPr lang="uk-UA" altLang="uk-UA" sz="2400" b="1" dirty="0">
                <a:latin typeface="+mj-lt"/>
              </a:rPr>
              <a:t> </a:t>
            </a:r>
            <a:r>
              <a:rPr lang="uk-UA" altLang="uk-UA" sz="2400" b="1" dirty="0" err="1">
                <a:solidFill>
                  <a:srgbClr val="FFFF00"/>
                </a:solidFill>
                <a:latin typeface="+mj-lt"/>
                <a:cs typeface="Courier New" panose="02070309020205020404" pitchFamily="49" charset="0"/>
              </a:rPr>
              <a:t>owner</a:t>
            </a:r>
            <a:r>
              <a:rPr lang="uk-UA" altLang="uk-UA" sz="2400" b="1" dirty="0">
                <a:latin typeface="+mj-lt"/>
              </a:rPr>
              <a:t>. </a:t>
            </a:r>
            <a:r>
              <a:rPr lang="uk-UA" altLang="uk-UA" sz="2400" b="1" dirty="0" err="1">
                <a:latin typeface="+mj-lt"/>
              </a:rPr>
              <a:t>We</a:t>
            </a:r>
            <a:r>
              <a:rPr lang="uk-UA" altLang="uk-UA" sz="2400" b="1" dirty="0">
                <a:latin typeface="+mj-lt"/>
              </a:rPr>
              <a:t> </a:t>
            </a:r>
            <a:r>
              <a:rPr lang="uk-UA" altLang="uk-UA" sz="2400" b="1" dirty="0" err="1">
                <a:latin typeface="+mj-lt"/>
              </a:rPr>
              <a:t>can</a:t>
            </a:r>
            <a:r>
              <a:rPr lang="uk-UA" altLang="uk-UA" sz="2400" b="1" dirty="0">
                <a:latin typeface="+mj-lt"/>
              </a:rPr>
              <a:t> </a:t>
            </a:r>
            <a:r>
              <a:rPr lang="uk-UA" altLang="uk-UA" sz="2400" b="1" dirty="0" err="1">
                <a:latin typeface="+mj-lt"/>
              </a:rPr>
              <a:t>tell</a:t>
            </a:r>
            <a:r>
              <a:rPr lang="uk-UA" altLang="uk-UA" sz="2400" b="1" dirty="0">
                <a:latin typeface="+mj-lt"/>
              </a:rPr>
              <a:t> </a:t>
            </a:r>
            <a:r>
              <a:rPr lang="uk-UA" altLang="uk-UA" sz="2400" b="1" dirty="0" err="1">
                <a:latin typeface="+mj-lt"/>
              </a:rPr>
              <a:t>it</a:t>
            </a:r>
            <a:r>
              <a:rPr lang="uk-UA" altLang="uk-UA" sz="2400" b="1" dirty="0">
                <a:latin typeface="+mj-lt"/>
              </a:rPr>
              <a:t> </a:t>
            </a:r>
            <a:r>
              <a:rPr lang="uk-UA" altLang="uk-UA" sz="2400" b="1" dirty="0" err="1">
                <a:latin typeface="+mj-lt"/>
              </a:rPr>
              <a:t>to</a:t>
            </a:r>
            <a:r>
              <a:rPr lang="uk-UA" altLang="uk-UA" sz="2400" b="1" dirty="0">
                <a:latin typeface="+mj-lt"/>
              </a:rPr>
              <a:t> </a:t>
            </a:r>
            <a:r>
              <a:rPr lang="uk-UA" altLang="uk-UA" sz="2400" b="1" dirty="0" err="1">
                <a:latin typeface="+mj-lt"/>
              </a:rPr>
              <a:t>update</a:t>
            </a:r>
            <a:r>
              <a:rPr lang="uk-UA" altLang="uk-UA" sz="2400" b="1" dirty="0">
                <a:latin typeface="+mj-lt"/>
              </a:rPr>
              <a:t> </a:t>
            </a:r>
            <a:r>
              <a:rPr lang="uk-UA" altLang="uk-UA" sz="2400" b="1" dirty="0" err="1">
                <a:latin typeface="+mj-lt"/>
              </a:rPr>
              <a:t>never</a:t>
            </a:r>
            <a:r>
              <a:rPr lang="uk-UA" altLang="uk-UA" sz="2400" b="1" dirty="0">
                <a:latin typeface="+mj-lt"/>
              </a:rPr>
              <a:t>, </a:t>
            </a:r>
            <a:r>
              <a:rPr lang="uk-UA" altLang="uk-UA" sz="2400" b="1" dirty="0" err="1">
                <a:latin typeface="+mj-lt"/>
              </a:rPr>
              <a:t>without</a:t>
            </a:r>
            <a:r>
              <a:rPr lang="uk-UA" altLang="uk-UA" sz="2400" b="1" dirty="0">
                <a:latin typeface="+mj-lt"/>
              </a:rPr>
              <a:t> </a:t>
            </a:r>
            <a:r>
              <a:rPr lang="uk-UA" altLang="uk-UA" sz="2400" b="1" dirty="0" err="1">
                <a:latin typeface="+mj-lt"/>
              </a:rPr>
              <a:t>interrupting</a:t>
            </a:r>
            <a:r>
              <a:rPr lang="uk-UA" altLang="uk-UA" sz="2400" b="1" dirty="0">
                <a:latin typeface="+mj-lt"/>
              </a:rPr>
              <a:t> </a:t>
            </a:r>
            <a:r>
              <a:rPr lang="uk-UA" altLang="uk-UA" sz="2400" b="1" dirty="0" err="1">
                <a:latin typeface="+mj-lt"/>
              </a:rPr>
              <a:t>the</a:t>
            </a:r>
            <a:r>
              <a:rPr lang="uk-UA" altLang="uk-UA" sz="2400" b="1" dirty="0">
                <a:latin typeface="+mj-lt"/>
              </a:rPr>
              <a:t> </a:t>
            </a:r>
            <a:r>
              <a:rPr lang="uk-UA" altLang="uk-UA" sz="2400" b="1" dirty="0" err="1">
                <a:latin typeface="+mj-lt"/>
              </a:rPr>
              <a:t>lifecycle</a:t>
            </a:r>
            <a:r>
              <a:rPr lang="uk-UA" altLang="uk-UA" sz="2400" b="1" dirty="0">
                <a:latin typeface="+mj-lt"/>
              </a:rPr>
              <a:t> </a:t>
            </a:r>
            <a:r>
              <a:rPr lang="uk-UA" altLang="uk-UA" sz="2400" b="1" dirty="0" err="1">
                <a:latin typeface="+mj-lt"/>
              </a:rPr>
              <a:t>of</a:t>
            </a:r>
            <a:r>
              <a:rPr lang="uk-UA" altLang="uk-UA" sz="2400" b="1" dirty="0">
                <a:latin typeface="+mj-lt"/>
              </a:rPr>
              <a:t> </a:t>
            </a:r>
            <a:r>
              <a:rPr lang="uk-UA" altLang="uk-UA" sz="2400" b="1" dirty="0" err="1">
                <a:latin typeface="+mj-lt"/>
              </a:rPr>
              <a:t>the</a:t>
            </a:r>
            <a:r>
              <a:rPr lang="uk-UA" altLang="uk-UA" sz="2400" b="1" dirty="0">
                <a:latin typeface="+mj-lt"/>
              </a:rPr>
              <a:t> </a:t>
            </a:r>
            <a:r>
              <a:rPr lang="uk-UA" altLang="uk-UA" sz="2400" b="1" dirty="0" err="1">
                <a:latin typeface="+mj-lt"/>
              </a:rPr>
              <a:t>components</a:t>
            </a:r>
            <a:r>
              <a:rPr lang="uk-UA" altLang="uk-UA" sz="2400" b="1" dirty="0">
                <a:latin typeface="+mj-lt"/>
              </a:rPr>
              <a:t> </a:t>
            </a:r>
            <a:r>
              <a:rPr lang="uk-UA" altLang="uk-UA" sz="2400" b="1" dirty="0" err="1">
                <a:latin typeface="+mj-lt"/>
              </a:rPr>
              <a:t>inside</a:t>
            </a:r>
            <a:r>
              <a:rPr lang="uk-UA" altLang="uk-UA" sz="2400" b="1" dirty="0">
                <a:latin typeface="+mj-lt"/>
              </a:rPr>
              <a:t>. </a:t>
            </a:r>
          </a:p>
        </p:txBody>
      </p:sp>
      <p:pic>
        <p:nvPicPr>
          <p:cNvPr id="7" name="Рисунок 6"/>
          <p:cNvPicPr>
            <a:picLocks noChangeAspect="1"/>
          </p:cNvPicPr>
          <p:nvPr/>
        </p:nvPicPr>
        <p:blipFill>
          <a:blip r:embed="rId2"/>
          <a:stretch>
            <a:fillRect/>
          </a:stretch>
        </p:blipFill>
        <p:spPr>
          <a:xfrm>
            <a:off x="4341496" y="2714904"/>
            <a:ext cx="4363342" cy="2588615"/>
          </a:xfrm>
          <a:prstGeom prst="rect">
            <a:avLst/>
          </a:prstGeom>
        </p:spPr>
      </p:pic>
    </p:spTree>
    <p:extLst>
      <p:ext uri="{BB962C8B-B14F-4D97-AF65-F5344CB8AC3E}">
        <p14:creationId xmlns:p14="http://schemas.microsoft.com/office/powerpoint/2010/main" val="4133190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26BA086-93B2-44A2-8B1B-22E693D2ABB6}"/>
              </a:ext>
            </a:extLst>
          </p:cNvPr>
          <p:cNvSpPr>
            <a:spLocks noGrp="1"/>
          </p:cNvSpPr>
          <p:nvPr>
            <p:ph type="title"/>
          </p:nvPr>
        </p:nvSpPr>
        <p:spPr/>
        <p:txBody>
          <a:bodyPr/>
          <a:lstStyle/>
          <a:p>
            <a:r>
              <a:rPr lang="en-US" b="1" dirty="0"/>
              <a:t>Container component</a:t>
            </a:r>
            <a:endParaRPr lang="uk-UA" b="1" dirty="0"/>
          </a:p>
        </p:txBody>
      </p:sp>
      <p:sp>
        <p:nvSpPr>
          <p:cNvPr id="7" name="Text Placeholder 6">
            <a:extLst>
              <a:ext uri="{FF2B5EF4-FFF2-40B4-BE49-F238E27FC236}">
                <a16:creationId xmlns="" xmlns:a16="http://schemas.microsoft.com/office/drawing/2014/main" id="{B3EDC24C-EE02-4845-99B9-F77A9B3BC1BB}"/>
              </a:ext>
            </a:extLst>
          </p:cNvPr>
          <p:cNvSpPr>
            <a:spLocks noGrp="1"/>
          </p:cNvSpPr>
          <p:nvPr>
            <p:ph type="body" sz="quarter" idx="10"/>
          </p:nvPr>
        </p:nvSpPr>
        <p:spPr>
          <a:xfrm>
            <a:off x="965497" y="2220191"/>
            <a:ext cx="8576535" cy="2609993"/>
          </a:xfrm>
        </p:spPr>
        <p:txBody>
          <a:bodyPr/>
          <a:lstStyle/>
          <a:p>
            <a:r>
              <a:rPr lang="en-US" sz="2400" dirty="0" smtClean="0"/>
              <a:t>Components </a:t>
            </a:r>
            <a:r>
              <a:rPr lang="en-US" sz="2400" dirty="0"/>
              <a:t>much easier to reuse and reason about if you divide them into two categories. </a:t>
            </a:r>
            <a:r>
              <a:rPr lang="en-US" sz="2400" dirty="0" smtClean="0"/>
              <a:t>People </a:t>
            </a:r>
            <a:r>
              <a:rPr lang="en-US" sz="2400" dirty="0"/>
              <a:t>call them Container and Presentational components* but </a:t>
            </a:r>
            <a:r>
              <a:rPr lang="en-US" sz="2400" dirty="0" smtClean="0"/>
              <a:t>also it can be </a:t>
            </a:r>
            <a:r>
              <a:rPr lang="en-US" sz="2400" dirty="0"/>
              <a:t>Fat and Skinny, Smart and Dumb, </a:t>
            </a:r>
            <a:r>
              <a:rPr lang="en-US" sz="2400" dirty="0" err="1"/>
              <a:t>Stateful</a:t>
            </a:r>
            <a:r>
              <a:rPr lang="en-US" sz="2400" dirty="0"/>
              <a:t> and Pure, Screens and Components, etc. </a:t>
            </a:r>
            <a:endParaRPr lang="en-US" sz="2400" dirty="0" smtClean="0"/>
          </a:p>
          <a:p>
            <a:r>
              <a:rPr lang="en-US" sz="2400" dirty="0" smtClean="0"/>
              <a:t>These </a:t>
            </a:r>
            <a:r>
              <a:rPr lang="en-US" sz="2400" dirty="0"/>
              <a:t>all are not exactly the same, but the core idea is similar.</a:t>
            </a:r>
            <a:endParaRPr lang="uk-UA" sz="2400" dirty="0"/>
          </a:p>
        </p:txBody>
      </p:sp>
    </p:spTree>
    <p:extLst>
      <p:ext uri="{BB962C8B-B14F-4D97-AF65-F5344CB8AC3E}">
        <p14:creationId xmlns:p14="http://schemas.microsoft.com/office/powerpoint/2010/main" val="938048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9033E08-7FE9-4F6D-B155-A8777B4A5A57}">
  <ds:schemaRef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 ds:uri="835f28f2-30f1-4728-84d2-86d96e143488"/>
    <ds:schemaRef ds:uri="341e6018-ac0a-4dfb-8409-db9e0d25502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429</TotalTime>
  <Words>905</Words>
  <Application>Microsoft Office PowerPoint</Application>
  <PresentationFormat>Широкий екран</PresentationFormat>
  <Paragraphs>71</Paragraphs>
  <Slides>21</Slides>
  <Notes>1</Notes>
  <HiddenSlides>0</HiddenSlides>
  <MMClips>0</MMClips>
  <ScaleCrop>false</ScaleCrop>
  <HeadingPairs>
    <vt:vector size="6" baseType="variant">
      <vt:variant>
        <vt:lpstr>Використані шрифти</vt:lpstr>
      </vt:variant>
      <vt:variant>
        <vt:i4>6</vt:i4>
      </vt:variant>
      <vt:variant>
        <vt:lpstr>Тема</vt:lpstr>
      </vt:variant>
      <vt:variant>
        <vt:i4>3</vt:i4>
      </vt:variant>
      <vt:variant>
        <vt:lpstr>Заголовки слайдів</vt:lpstr>
      </vt:variant>
      <vt:variant>
        <vt:i4>21</vt:i4>
      </vt:variant>
    </vt:vector>
  </HeadingPairs>
  <TitlesOfParts>
    <vt:vector size="30" baseType="lpstr">
      <vt:lpstr>Arial</vt:lpstr>
      <vt:lpstr>Calibri</vt:lpstr>
      <vt:lpstr>Courier New</vt:lpstr>
      <vt:lpstr>Open Sans</vt:lpstr>
      <vt:lpstr>Open Sans Regular</vt:lpstr>
      <vt:lpstr>Proxima Nova Black</vt:lpstr>
      <vt:lpstr>1_GRADIENT THEME</vt:lpstr>
      <vt:lpstr>2_GRADIENT THEME</vt:lpstr>
      <vt:lpstr>2_DARK THEME</vt:lpstr>
      <vt:lpstr>Event switch, Layout component, Container component</vt:lpstr>
      <vt:lpstr>Event switch</vt:lpstr>
      <vt:lpstr>Example</vt:lpstr>
      <vt:lpstr>Презентація PowerPoint</vt:lpstr>
      <vt:lpstr>Презентація PowerPoint</vt:lpstr>
      <vt:lpstr>Презентація PowerPoint</vt:lpstr>
      <vt:lpstr>Layout component</vt:lpstr>
      <vt:lpstr>Презентація PowerPoint</vt:lpstr>
      <vt:lpstr>Container component</vt:lpstr>
      <vt:lpstr>Presentational components</vt:lpstr>
      <vt:lpstr>Container components</vt:lpstr>
      <vt:lpstr>Презентація PowerPoint</vt:lpstr>
      <vt:lpstr>Benefits of This Approach</vt:lpstr>
      <vt:lpstr>Презентація PowerPoint</vt:lpstr>
      <vt:lpstr>Why containers? </vt:lpstr>
      <vt:lpstr>Презентація PowerPoint</vt:lpstr>
      <vt:lpstr>Презентація PowerPoint</vt:lpstr>
      <vt:lpstr>Презентація PowerPoint</vt:lpstr>
      <vt:lpstr>Презентація PowerPoint</vt:lpstr>
      <vt:lpstr>How to use container components</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RePack by Diakov</cp:lastModifiedBy>
  <cp:revision>42</cp:revision>
  <dcterms:created xsi:type="dcterms:W3CDTF">2018-11-02T13:55:27Z</dcterms:created>
  <dcterms:modified xsi:type="dcterms:W3CDTF">2020-04-07T15:11:09Z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