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7" r:id="rId3"/>
    <p:sldId id="268" r:id="rId4"/>
    <p:sldId id="269" r:id="rId5"/>
    <p:sldId id="270" r:id="rId6"/>
    <p:sldId id="280" r:id="rId7"/>
    <p:sldId id="271" r:id="rId8"/>
    <p:sldId id="284" r:id="rId9"/>
    <p:sldId id="281" r:id="rId10"/>
    <p:sldId id="282" r:id="rId11"/>
    <p:sldId id="285" r:id="rId12"/>
    <p:sldId id="283" r:id="rId13"/>
    <p:sldId id="275" r:id="rId14"/>
    <p:sldId id="259" r:id="rId15"/>
    <p:sldId id="258" r:id="rId16"/>
    <p:sldId id="276" r:id="rId17"/>
    <p:sldId id="261" r:id="rId18"/>
    <p:sldId id="264" r:id="rId19"/>
    <p:sldId id="277" r:id="rId20"/>
    <p:sldId id="263" r:id="rId21"/>
    <p:sldId id="272" r:id="rId22"/>
    <p:sldId id="266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4987" autoAdjust="0"/>
  </p:normalViewPr>
  <p:slideViewPr>
    <p:cSldViewPr snapToGrid="0" showGuides="1">
      <p:cViewPr varScale="1">
        <p:scale>
          <a:sx n="82" d="100"/>
          <a:sy n="82" d="100"/>
        </p:scale>
        <p:origin x="581" y="6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12.01.2020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12.01.2020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12.01.2020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1" y="4294760"/>
            <a:ext cx="63679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Standardsoftware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Tom Puschmann 36238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Eike Ternes 36593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Ingmar Hornig 36364 </a:t>
            </a:r>
          </a:p>
        </p:txBody>
      </p:sp>
      <p:grpSp>
        <p:nvGrpSpPr>
          <p:cNvPr id="56" name="Gruppieren 55" descr="Dieses Bild ist ein Symbol, das drei miteinander verbundene Menschen darstellt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2666075" y="5462229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ihand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58" name="Freihand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59" name="Freihand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60" name="Freihand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4" name="Freihand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5" name="Freihand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6" name="Freihand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7" name="Freihand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8" name="Freihand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97BFF-3E34-414E-B216-918B16D7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Schnittstellen Vergleich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4BFB3C2-D8AE-4A31-B8BF-2785445AE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984473"/>
              </p:ext>
            </p:extLst>
          </p:nvPr>
        </p:nvGraphicFramePr>
        <p:xfrm>
          <a:off x="838200" y="1408923"/>
          <a:ext cx="10515600" cy="5083950"/>
        </p:xfrm>
        <a:graphic>
          <a:graphicData uri="http://schemas.openxmlformats.org/drawingml/2006/table">
            <a:tbl>
              <a:tblPr/>
              <a:tblGrid>
                <a:gridCol w="3576918">
                  <a:extLst>
                    <a:ext uri="{9D8B030D-6E8A-4147-A177-3AD203B41FA5}">
                      <a16:colId xmlns:a16="http://schemas.microsoft.com/office/drawing/2014/main" val="3178503306"/>
                    </a:ext>
                  </a:extLst>
                </a:gridCol>
                <a:gridCol w="6938682">
                  <a:extLst>
                    <a:ext uri="{9D8B030D-6E8A-4147-A177-3AD203B41FA5}">
                      <a16:colId xmlns:a16="http://schemas.microsoft.com/office/drawing/2014/main" val="2089050927"/>
                    </a:ext>
                  </a:extLst>
                </a:gridCol>
              </a:tblGrid>
              <a:tr h="39575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9372"/>
                  </a:ext>
                </a:extLst>
              </a:tr>
              <a:tr h="12177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Schnittstellenfunktionen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Externe Systeme können bei SAP z.B. über: 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RFC: Remote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Call, 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BAPI: Business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Interface,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IDoc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Nachrichten und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SOAP Webservices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79832"/>
                  </a:ext>
                </a:extLst>
              </a:tr>
              <a:tr h="243542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78301"/>
                  </a:ext>
                </a:extLst>
              </a:tr>
              <a:tr h="39575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22655"/>
                  </a:ext>
                </a:extLst>
              </a:tr>
              <a:tr h="487085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Schnittstellenfunktionen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Datev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benutzt zur Anbindung von Externen Systemen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DATEVconnect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 viele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API's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zur Verfügung stehen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404109"/>
                  </a:ext>
                </a:extLst>
              </a:tr>
              <a:tr h="243542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11115"/>
                  </a:ext>
                </a:extLst>
              </a:tr>
              <a:tr h="39575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pds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04442"/>
                  </a:ext>
                </a:extLst>
              </a:tr>
              <a:tr h="1704799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Schnittstellenfunktionen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Externe Systeme können bei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pds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z.B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über: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IDS: Austausch zwischen Planern, Auftraggebern, ausführenden Betrieben, Lieferanten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Mareon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Aufträge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Telefonie: TAPI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XML: Dokumente und Migration</a:t>
                      </a:r>
                      <a:b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DATANORM : Stammdaten </a:t>
                      </a:r>
                      <a:r>
                        <a:rPr lang="de-D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69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2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11247-875C-4975-95E0-BD341A5B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Bewertungsmatrix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772A810-E8B5-4AEC-9F81-F5A2B50E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813727"/>
              </p:ext>
            </p:extLst>
          </p:nvPr>
        </p:nvGraphicFramePr>
        <p:xfrm>
          <a:off x="838199" y="1800808"/>
          <a:ext cx="10515597" cy="3610944"/>
        </p:xfrm>
        <a:graphic>
          <a:graphicData uri="http://schemas.openxmlformats.org/drawingml/2006/table">
            <a:tbl>
              <a:tblPr/>
              <a:tblGrid>
                <a:gridCol w="238991">
                  <a:extLst>
                    <a:ext uri="{9D8B030D-6E8A-4147-A177-3AD203B41FA5}">
                      <a16:colId xmlns:a16="http://schemas.microsoft.com/office/drawing/2014/main" val="974577860"/>
                    </a:ext>
                  </a:extLst>
                </a:gridCol>
                <a:gridCol w="3965077">
                  <a:extLst>
                    <a:ext uri="{9D8B030D-6E8A-4147-A177-3AD203B41FA5}">
                      <a16:colId xmlns:a16="http://schemas.microsoft.com/office/drawing/2014/main" val="1169285996"/>
                    </a:ext>
                  </a:extLst>
                </a:gridCol>
                <a:gridCol w="901647">
                  <a:extLst>
                    <a:ext uri="{9D8B030D-6E8A-4147-A177-3AD203B41FA5}">
                      <a16:colId xmlns:a16="http://schemas.microsoft.com/office/drawing/2014/main" val="97315367"/>
                    </a:ext>
                  </a:extLst>
                </a:gridCol>
                <a:gridCol w="901647">
                  <a:extLst>
                    <a:ext uri="{9D8B030D-6E8A-4147-A177-3AD203B41FA5}">
                      <a16:colId xmlns:a16="http://schemas.microsoft.com/office/drawing/2014/main" val="442271176"/>
                    </a:ext>
                  </a:extLst>
                </a:gridCol>
                <a:gridCol w="901647">
                  <a:extLst>
                    <a:ext uri="{9D8B030D-6E8A-4147-A177-3AD203B41FA5}">
                      <a16:colId xmlns:a16="http://schemas.microsoft.com/office/drawing/2014/main" val="2731456429"/>
                    </a:ext>
                  </a:extLst>
                </a:gridCol>
                <a:gridCol w="901647">
                  <a:extLst>
                    <a:ext uri="{9D8B030D-6E8A-4147-A177-3AD203B41FA5}">
                      <a16:colId xmlns:a16="http://schemas.microsoft.com/office/drawing/2014/main" val="2614632245"/>
                    </a:ext>
                  </a:extLst>
                </a:gridCol>
                <a:gridCol w="901647">
                  <a:extLst>
                    <a:ext uri="{9D8B030D-6E8A-4147-A177-3AD203B41FA5}">
                      <a16:colId xmlns:a16="http://schemas.microsoft.com/office/drawing/2014/main" val="2408036557"/>
                    </a:ext>
                  </a:extLst>
                </a:gridCol>
                <a:gridCol w="901647">
                  <a:extLst>
                    <a:ext uri="{9D8B030D-6E8A-4147-A177-3AD203B41FA5}">
                      <a16:colId xmlns:a16="http://schemas.microsoft.com/office/drawing/2014/main" val="518929837"/>
                    </a:ext>
                  </a:extLst>
                </a:gridCol>
                <a:gridCol w="901647">
                  <a:extLst>
                    <a:ext uri="{9D8B030D-6E8A-4147-A177-3AD203B41FA5}">
                      <a16:colId xmlns:a16="http://schemas.microsoft.com/office/drawing/2014/main" val="2745871320"/>
                    </a:ext>
                  </a:extLst>
                </a:gridCol>
              </a:tblGrid>
              <a:tr h="30091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Bewertungsmatrix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82411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Bewertungskriterien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Gewicht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487697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Individuelle Anforderungen müssen abbildbar sein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5441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Unterschiedliche Benutzerrechte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983480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Transparenz des Projektablaufs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539877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Einfache Benutzerführung: intuitiv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564707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Branchenerfahrung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11121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0748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09815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Anbindung an Standardsoftware zur weiteren Verarbeitung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51186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385536"/>
                  </a:ext>
                </a:extLst>
              </a:tr>
              <a:tr h="30091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79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1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0D1A0-605B-4F21-94D0-F9B6B405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Benötigte 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9D646-C51C-4B7C-9D91-DCC331D4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Rechner</a:t>
            </a:r>
          </a:p>
          <a:p>
            <a:r>
              <a:rPr lang="de-DE" dirty="0"/>
              <a:t>Eigene Logindaten</a:t>
            </a:r>
          </a:p>
          <a:p>
            <a:r>
              <a:rPr lang="de-DE" dirty="0"/>
              <a:t>Schulungen der Mitarbeiter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73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BF7A6-B0D0-4F3C-B695-11D5B90527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Das Unternehmen „pds“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A474D-B6C5-444D-A96B-6C1911803EB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Software für das Handwerk (wahlweise Cloudbasiert)</a:t>
            </a:r>
          </a:p>
          <a:p>
            <a:pPr lvl="0"/>
            <a:r>
              <a:rPr lang="de-DE"/>
              <a:t>Erste Software auf dem Markt „pds C-Software“</a:t>
            </a:r>
          </a:p>
          <a:p>
            <a:pPr lvl="0"/>
            <a:r>
              <a:rPr lang="de-DE"/>
              <a:t>Aktuelle Software „pds Software“</a:t>
            </a:r>
          </a:p>
          <a:p>
            <a:pPr lvl="1"/>
            <a:r>
              <a:rPr lang="de-DE"/>
              <a:t>Basiert auf Java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52DDE15D-D5C0-4A0B-9687-3B29C215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45" y="3800849"/>
            <a:ext cx="7129275" cy="18013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69366-EA4C-4FE6-B104-27F714C09C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Prozesse in der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BB23B-C10C-462D-94A6-B9C1FC702B3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Abbildung von betriebswirtschaftlichen Prozessen</a:t>
            </a:r>
          </a:p>
          <a:p>
            <a:pPr lvl="1"/>
            <a:r>
              <a:rPr lang="de-DE"/>
              <a:t>Verkauf (wie Angebote, Aufträge und Rechnungen)</a:t>
            </a:r>
          </a:p>
          <a:p>
            <a:pPr lvl="1"/>
            <a:r>
              <a:rPr lang="de-DE"/>
              <a:t>Einkauf (wie Preisanfrage, Wareneingang, Rücklieferung, Eingangsrechnung)</a:t>
            </a:r>
          </a:p>
          <a:p>
            <a:pPr lvl="1"/>
            <a:r>
              <a:rPr lang="de-DE"/>
              <a:t>Lagerwirtschaft</a:t>
            </a:r>
          </a:p>
          <a:p>
            <a:pPr lvl="1"/>
            <a:endParaRPr lang="de-DE"/>
          </a:p>
          <a:p>
            <a:pPr lvl="0"/>
            <a:r>
              <a:rPr lang="de-DE"/>
              <a:t>Abbildung vom Servicegeschäft</a:t>
            </a:r>
          </a:p>
          <a:p>
            <a:pPr lvl="1"/>
            <a:r>
              <a:rPr lang="de-DE"/>
              <a:t>Servicegeschäft (Serviceauftrag und Rücklauf)</a:t>
            </a:r>
          </a:p>
          <a:p>
            <a:pPr lvl="1"/>
            <a:endParaRPr lang="de-DE"/>
          </a:p>
          <a:p>
            <a:pPr lvl="0"/>
            <a:r>
              <a:rPr lang="de-DE"/>
              <a:t>Abbildbar über verschiedene Mandanten (Firmen)</a:t>
            </a:r>
          </a:p>
          <a:p>
            <a:pPr lvl="0"/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5F21-6172-498B-90AD-6D5F62780D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Prozessablauf in pds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11813-5763-43CA-9A3C-696763CD0BD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de-DE"/>
              <a:t>Angebot kalkulieren</a:t>
            </a:r>
          </a:p>
          <a:p>
            <a:pPr lvl="0">
              <a:lnSpc>
                <a:spcPct val="80000"/>
              </a:lnSpc>
            </a:pPr>
            <a:r>
              <a:rPr lang="de-DE"/>
              <a:t>Angebot an den Kunden versenden</a:t>
            </a:r>
          </a:p>
          <a:p>
            <a:pPr lvl="0">
              <a:lnSpc>
                <a:spcPct val="80000"/>
              </a:lnSpc>
            </a:pPr>
            <a:r>
              <a:rPr lang="de-DE"/>
              <a:t>Bei Beauftragung Auftragsbetätigung an Kunden versenden</a:t>
            </a:r>
          </a:p>
          <a:p>
            <a:pPr lvl="0">
              <a:lnSpc>
                <a:spcPct val="80000"/>
              </a:lnSpc>
            </a:pPr>
            <a:r>
              <a:rPr lang="de-DE"/>
              <a:t>Lagerbestand prüfen</a:t>
            </a:r>
          </a:p>
          <a:p>
            <a:pPr lvl="0">
              <a:lnSpc>
                <a:spcPct val="80000"/>
              </a:lnSpc>
            </a:pPr>
            <a:r>
              <a:rPr lang="de-DE"/>
              <a:t>Ggfs. Bestellung fertigstellen und an Lieferanten geben</a:t>
            </a:r>
          </a:p>
          <a:p>
            <a:pPr lvl="0">
              <a:lnSpc>
                <a:spcPct val="80000"/>
              </a:lnSpc>
            </a:pPr>
            <a:r>
              <a:rPr lang="de-DE"/>
              <a:t>Wareneingang verbuchen</a:t>
            </a:r>
          </a:p>
          <a:p>
            <a:pPr lvl="0">
              <a:lnSpc>
                <a:spcPct val="80000"/>
              </a:lnSpc>
            </a:pPr>
            <a:r>
              <a:rPr lang="de-DE"/>
              <a:t>Eingangsrechnung prüfen (automatisch oder manuell)</a:t>
            </a:r>
          </a:p>
          <a:p>
            <a:pPr lvl="0">
              <a:lnSpc>
                <a:spcPct val="80000"/>
              </a:lnSpc>
            </a:pPr>
            <a:r>
              <a:rPr lang="de-DE"/>
              <a:t>Leistung erbringen</a:t>
            </a:r>
          </a:p>
          <a:p>
            <a:pPr lvl="0">
              <a:lnSpc>
                <a:spcPct val="80000"/>
              </a:lnSpc>
            </a:pPr>
            <a:r>
              <a:rPr lang="de-DE"/>
              <a:t>Rechnung schreiben und an Kunden senden</a:t>
            </a:r>
          </a:p>
          <a:p>
            <a:pPr lvl="0">
              <a:lnSpc>
                <a:spcPct val="80000"/>
              </a:lnSpc>
            </a:pPr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C12D0-CC5A-493A-BBCA-38714753DB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Definitionen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9DEF9-80D8-4830-9068-D2DF329D390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Ein Vorgang ist z.B.</a:t>
            </a:r>
          </a:p>
          <a:p>
            <a:pPr lvl="1"/>
            <a:r>
              <a:rPr lang="de-DE" dirty="0"/>
              <a:t>Ein Angebot,</a:t>
            </a:r>
          </a:p>
          <a:p>
            <a:pPr lvl="1"/>
            <a:r>
              <a:rPr lang="de-DE" dirty="0"/>
              <a:t>Ein Auftrag oder</a:t>
            </a:r>
          </a:p>
          <a:p>
            <a:pPr lvl="1"/>
            <a:r>
              <a:rPr lang="de-DE" dirty="0"/>
              <a:t>Eine Rechnung</a:t>
            </a:r>
          </a:p>
          <a:p>
            <a:pPr lvl="0"/>
            <a:r>
              <a:rPr lang="de-DE" dirty="0"/>
              <a:t>Eine Projektakte oder ein Projekt ist eine Sammlung von Vorgängen</a:t>
            </a:r>
          </a:p>
          <a:p>
            <a:pPr lvl="0"/>
            <a:r>
              <a:rPr lang="de-DE" dirty="0"/>
              <a:t>Stammdaten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pds</a:t>
            </a:r>
            <a:r>
              <a:rPr lang="de-DE" dirty="0"/>
              <a:t> Software importierte oder eingepflegte Daten, die zur Nutzung Voraussetzung sind (wie z.B. Personen, Währung, Layouts, Katalogdaten)</a:t>
            </a:r>
          </a:p>
          <a:p>
            <a:pPr lvl="0"/>
            <a:r>
              <a:rPr lang="de-DE" dirty="0"/>
              <a:t>Katalog (sog. Positionen)</a:t>
            </a:r>
          </a:p>
          <a:p>
            <a:pPr lvl="1"/>
            <a:r>
              <a:rPr lang="de-DE" dirty="0"/>
              <a:t>Ein Teil der Stammdaten und eine Art „Posten“ in Vorgängen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CD463-0E0B-47E0-B79E-56F3060583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pds Software</a:t>
            </a:r>
          </a:p>
        </p:txBody>
      </p:sp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E2788DBC-E559-4E05-B1B1-45ED334B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425" y="1825627"/>
            <a:ext cx="4965146" cy="435133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86E16-6842-457B-AA14-18B60099C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App „pds Service“</a:t>
            </a:r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B3BD0196-9094-4CB9-87F0-826557C6A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3" y="1622429"/>
            <a:ext cx="2579540" cy="4585853"/>
          </a:xfrm>
        </p:spPr>
      </p:pic>
      <p:pic>
        <p:nvPicPr>
          <p:cNvPr id="4" name="Grafik 7">
            <a:extLst>
              <a:ext uri="{FF2B5EF4-FFF2-40B4-BE49-F238E27FC236}">
                <a16:creationId xmlns:a16="http://schemas.microsoft.com/office/drawing/2014/main" id="{D8146C9E-7139-40F3-A56F-ABE8D1D2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36" y="1622429"/>
            <a:ext cx="2579540" cy="45858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feld 8">
            <a:extLst>
              <a:ext uri="{FF2B5EF4-FFF2-40B4-BE49-F238E27FC236}">
                <a16:creationId xmlns:a16="http://schemas.microsoft.com/office/drawing/2014/main" id="{2D891535-EE22-4918-BEF3-7D1557F36C19}"/>
              </a:ext>
            </a:extLst>
          </p:cNvPr>
          <p:cNvSpPr txBox="1"/>
          <p:nvPr/>
        </p:nvSpPr>
        <p:spPr>
          <a:xfrm>
            <a:off x="1829522" y="6308207"/>
            <a:ext cx="23777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Auftragsliste</a:t>
            </a:r>
          </a:p>
        </p:txBody>
      </p:sp>
      <p:sp>
        <p:nvSpPr>
          <p:cNvPr id="6" name="Textfeld 9">
            <a:extLst>
              <a:ext uri="{FF2B5EF4-FFF2-40B4-BE49-F238E27FC236}">
                <a16:creationId xmlns:a16="http://schemas.microsoft.com/office/drawing/2014/main" id="{09831853-2722-4453-9D00-F5D9A9DE158A}"/>
              </a:ext>
            </a:extLst>
          </p:cNvPr>
          <p:cNvSpPr txBox="1"/>
          <p:nvPr/>
        </p:nvSpPr>
        <p:spPr>
          <a:xfrm>
            <a:off x="6196879" y="6307970"/>
            <a:ext cx="23777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Detail Auftrag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14790-82F5-4143-82CF-AAD7C59C32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App „pds Service“</a:t>
            </a:r>
          </a:p>
        </p:txBody>
      </p:sp>
      <p:sp>
        <p:nvSpPr>
          <p:cNvPr id="3" name="Textfeld 8">
            <a:extLst>
              <a:ext uri="{FF2B5EF4-FFF2-40B4-BE49-F238E27FC236}">
                <a16:creationId xmlns:a16="http://schemas.microsoft.com/office/drawing/2014/main" id="{8D51032E-5952-4FDA-AB19-62C7C24D6173}"/>
              </a:ext>
            </a:extLst>
          </p:cNvPr>
          <p:cNvSpPr txBox="1"/>
          <p:nvPr/>
        </p:nvSpPr>
        <p:spPr>
          <a:xfrm>
            <a:off x="1829522" y="6308207"/>
            <a:ext cx="23777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Positionsansicht</a:t>
            </a:r>
          </a:p>
        </p:txBody>
      </p:sp>
      <p:sp>
        <p:nvSpPr>
          <p:cNvPr id="4" name="Textfeld 9">
            <a:extLst>
              <a:ext uri="{FF2B5EF4-FFF2-40B4-BE49-F238E27FC236}">
                <a16:creationId xmlns:a16="http://schemas.microsoft.com/office/drawing/2014/main" id="{F12C4DDB-9588-4C30-AE26-603164A711C3}"/>
              </a:ext>
            </a:extLst>
          </p:cNvPr>
          <p:cNvSpPr txBox="1"/>
          <p:nvPr/>
        </p:nvSpPr>
        <p:spPr>
          <a:xfrm>
            <a:off x="6196879" y="6307970"/>
            <a:ext cx="23777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Detail Auftrag</a:t>
            </a:r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96716073-0926-46AA-AB3B-755E8F60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22" y="1528776"/>
            <a:ext cx="2585466" cy="45963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1FADFD2-A812-460E-9BFD-34C7997A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06"/>
          <a:stretch>
            <a:fillRect/>
          </a:stretch>
        </p:blipFill>
        <p:spPr>
          <a:xfrm>
            <a:off x="6096003" y="1539300"/>
            <a:ext cx="2817092" cy="457213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38925-F8F4-4501-BF0A-3597C8CA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500" b="1" dirty="0">
                <a:solidFill>
                  <a:srgbClr val="00206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B4C2B-97BB-4482-9AFD-E137F011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630"/>
          </a:xfrm>
        </p:spPr>
        <p:txBody>
          <a:bodyPr>
            <a:normAutofit/>
          </a:bodyPr>
          <a:lstStyle/>
          <a:p>
            <a:r>
              <a:rPr lang="de-DE" sz="2000" dirty="0"/>
              <a:t>Unternehmensbeschreibung</a:t>
            </a:r>
          </a:p>
          <a:p>
            <a:r>
              <a:rPr lang="de-DE" sz="2000" dirty="0"/>
              <a:t>Warum ein neues System?</a:t>
            </a:r>
          </a:p>
          <a:p>
            <a:r>
              <a:rPr lang="de-DE" sz="2000" dirty="0"/>
              <a:t>Softwareauswahl</a:t>
            </a:r>
          </a:p>
          <a:p>
            <a:pPr lvl="1"/>
            <a:r>
              <a:rPr lang="de-DE" sz="1600" dirty="0"/>
              <a:t>Individualsoftware</a:t>
            </a:r>
          </a:p>
          <a:p>
            <a:pPr lvl="1"/>
            <a:r>
              <a:rPr lang="de-DE" sz="1600" dirty="0"/>
              <a:t>Standardsoftware</a:t>
            </a:r>
          </a:p>
          <a:p>
            <a:pPr lvl="1"/>
            <a:r>
              <a:rPr lang="de-DE" sz="1600" dirty="0"/>
              <a:t>Bewertungsbogen</a:t>
            </a:r>
          </a:p>
          <a:p>
            <a:pPr lvl="1"/>
            <a:r>
              <a:rPr lang="de-DE" sz="1600" dirty="0"/>
              <a:t>Schnittstellen Vergleich</a:t>
            </a:r>
          </a:p>
          <a:p>
            <a:pPr lvl="1"/>
            <a:r>
              <a:rPr lang="de-DE" sz="1600" dirty="0"/>
              <a:t>Bewertungsmatrix</a:t>
            </a:r>
          </a:p>
          <a:p>
            <a:r>
              <a:rPr lang="de-DE" sz="2000" dirty="0"/>
              <a:t>Benötigte Ressourcen</a:t>
            </a:r>
          </a:p>
          <a:p>
            <a:r>
              <a:rPr lang="de-DE" sz="2000" dirty="0"/>
              <a:t>Vorstellung der PDS-Software</a:t>
            </a:r>
          </a:p>
          <a:p>
            <a:r>
              <a:rPr lang="de-DE" sz="2000" dirty="0"/>
              <a:t>Was sind Umstellungsstrategien und welche nutzen wir?</a:t>
            </a:r>
          </a:p>
        </p:txBody>
      </p:sp>
    </p:spTree>
    <p:extLst>
      <p:ext uri="{BB962C8B-B14F-4D97-AF65-F5344CB8AC3E}">
        <p14:creationId xmlns:p14="http://schemas.microsoft.com/office/powerpoint/2010/main" val="262616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0CB35-6158-4F1A-B886-E869068CB3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pds Software</a:t>
            </a:r>
          </a:p>
        </p:txBody>
      </p:sp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DBC3B530-6E34-4677-BE6B-BE1813C81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425" y="1825627"/>
            <a:ext cx="4965146" cy="435133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8850E-0617-45D3-8823-2ADA3F0C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sind Umstellungsstrategien und welche nutzen wir?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060E2-10D8-4DC4-BB9D-BC56DA76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 für den Echtzeitbetrieb vorbereiten</a:t>
            </a:r>
          </a:p>
          <a:p>
            <a:pPr lvl="1"/>
            <a:r>
              <a:rPr lang="de-DE" dirty="0"/>
              <a:t>Stichtagsumstellung </a:t>
            </a:r>
          </a:p>
          <a:p>
            <a:pPr lvl="1"/>
            <a:r>
              <a:rPr lang="de-DE" dirty="0"/>
              <a:t>Teilweise Einführung</a:t>
            </a:r>
          </a:p>
          <a:p>
            <a:pPr lvl="1"/>
            <a:r>
              <a:rPr lang="de-DE" dirty="0"/>
              <a:t>Versionsumstellung</a:t>
            </a:r>
          </a:p>
          <a:p>
            <a:pPr lvl="1"/>
            <a:r>
              <a:rPr lang="de-DE" dirty="0"/>
              <a:t>Parallelisierung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54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25426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Tom Puschmann 36238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Eike Ternes 36593</a:t>
            </a:r>
          </a:p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Ingmar Hornig 36364</a:t>
            </a:r>
          </a:p>
        </p:txBody>
      </p:sp>
      <p:grpSp>
        <p:nvGrpSpPr>
          <p:cNvPr id="5" name="Gruppieren 4" descr="Dieses Bild ist ein Symbol, das drei Menschen darstellt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2666075" y="5462229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ihand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" name="Freihand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8" name="Freihand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9" name="Freihand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0" name="Freihand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1" name="Freihand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2" name="Freihand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3" name="Freihand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4" name="Freihand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17396-3C5A-437B-AA5B-69620B23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Unternehmensbeschreibung (KWS GmbH)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EAF01-CFE6-4067-8727-4EE50230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 KWS GmbH</a:t>
            </a:r>
          </a:p>
          <a:p>
            <a:r>
              <a:rPr lang="de-DE" dirty="0"/>
              <a:t>Gründung: 1992</a:t>
            </a:r>
          </a:p>
          <a:p>
            <a:r>
              <a:rPr lang="de-DE" dirty="0"/>
              <a:t>Unternehmensgröße: 52 Mitarbeiter(innen)</a:t>
            </a:r>
          </a:p>
          <a:p>
            <a:r>
              <a:rPr lang="de-DE" dirty="0"/>
              <a:t>Produkte und Dienstleistungen: Gas, Heizung, Sanitär &amp; Wasserleitung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7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8F17-B272-4DF6-A5F8-AE23546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Unternehmensbeschreibung (</a:t>
            </a:r>
            <a:r>
              <a:rPr lang="de-DE" sz="35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BSoftware</a:t>
            </a:r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GmbH)</a:t>
            </a:r>
            <a:endParaRPr lang="de-DE" sz="3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C596E-0AB3-4686-A36A-E64196D2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err="1"/>
              <a:t>BSoftware</a:t>
            </a:r>
            <a:r>
              <a:rPr lang="de-DE" dirty="0"/>
              <a:t> GmbH</a:t>
            </a:r>
          </a:p>
          <a:p>
            <a:r>
              <a:rPr lang="de-DE" dirty="0"/>
              <a:t>Gründung: 2006</a:t>
            </a:r>
          </a:p>
          <a:p>
            <a:r>
              <a:rPr lang="de-DE" dirty="0"/>
              <a:t>Unternehmensgröße: 21 Mitarbeiter(innen)</a:t>
            </a:r>
          </a:p>
          <a:p>
            <a:r>
              <a:rPr lang="de-DE" dirty="0"/>
              <a:t>Produkte und Dienstleistungen: Einführung und Implementierung von Standardsoftware.</a:t>
            </a:r>
          </a:p>
        </p:txBody>
      </p:sp>
    </p:spTree>
    <p:extLst>
      <p:ext uri="{BB962C8B-B14F-4D97-AF65-F5344CB8AC3E}">
        <p14:creationId xmlns:p14="http://schemas.microsoft.com/office/powerpoint/2010/main" val="11864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8850E-0617-45D3-8823-2ADA3F0C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Warum ein neues System?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060E2-10D8-4DC4-BB9D-BC56DA76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Of</a:t>
            </a:r>
            <a:r>
              <a:rPr lang="de-DE" dirty="0"/>
              <a:t>-Life der derzeit eingesetzten Software (Softwarepflege)</a:t>
            </a:r>
          </a:p>
          <a:p>
            <a:r>
              <a:rPr lang="de-DE" dirty="0"/>
              <a:t>Optimierung der Geschäftsprozesse</a:t>
            </a:r>
          </a:p>
          <a:p>
            <a:r>
              <a:rPr lang="de-DE" dirty="0"/>
              <a:t>Kostengünstiger</a:t>
            </a:r>
          </a:p>
        </p:txBody>
      </p:sp>
    </p:spTree>
    <p:extLst>
      <p:ext uri="{BB962C8B-B14F-4D97-AF65-F5344CB8AC3E}">
        <p14:creationId xmlns:p14="http://schemas.microsoft.com/office/powerpoint/2010/main" val="407069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9E363-89BC-4941-AEC3-CD29A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86A95-1329-4FE6-AEF1-6A8BD26E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Individuell erstellte Software für Unternehmen und dessen Geschäftsprozesse</a:t>
            </a:r>
          </a:p>
          <a:p>
            <a:r>
              <a:rPr lang="de-DE" dirty="0"/>
              <a:t>Schlankere und effizientere Prozesse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53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8850E-0617-45D3-8823-2ADA3F0C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060E2-10D8-4DC4-BB9D-BC56DA76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Festgelegte Software meist für eine Branche</a:t>
            </a:r>
          </a:p>
          <a:p>
            <a:r>
              <a:rPr lang="de-DE" dirty="0"/>
              <a:t>Konfiguration möglich</a:t>
            </a:r>
          </a:p>
          <a:p>
            <a:r>
              <a:rPr lang="de-DE" dirty="0"/>
              <a:t>Prozesse müssen sich an die Software anpassen</a:t>
            </a:r>
          </a:p>
        </p:txBody>
      </p:sp>
    </p:spTree>
    <p:extLst>
      <p:ext uri="{BB962C8B-B14F-4D97-AF65-F5344CB8AC3E}">
        <p14:creationId xmlns:p14="http://schemas.microsoft.com/office/powerpoint/2010/main" val="279797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EDADB-46A7-48C8-871D-D8A0575B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Standardsoftware </a:t>
            </a:r>
            <a:r>
              <a:rPr lang="de-DE" sz="35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Individualsoftware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734A857-D4AE-4675-BF29-7D7A4729A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680121"/>
              </p:ext>
            </p:extLst>
          </p:nvPr>
        </p:nvGraphicFramePr>
        <p:xfrm>
          <a:off x="838200" y="1825625"/>
          <a:ext cx="10515597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133926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26085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4667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Standardsoftware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Individualsoftware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2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Verfügbarkeit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Monate oder Jahre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0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Kompliziert (muss auf Prozesse angepasst werden)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Unkompliziert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9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Schnittstellen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Abhängig von der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Jederzeit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7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Schulung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Intensive Schulung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Einmalige Vorstellung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7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Abhängig von der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Kann selbst bestimmt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3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Einmalige Einrichtungskosten, Monatliche Lizenzkosten sowie Extrakosten für Anpassungen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Einmalige Kosten für das Projekt sowie Wartungs- und Supportkosten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2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6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A5220-3648-4A72-B9CC-DEF172CA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Bewertungsbogen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D4E09B7-1A5D-4CD8-9D36-67A29D9DF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898018"/>
              </p:ext>
            </p:extLst>
          </p:nvPr>
        </p:nvGraphicFramePr>
        <p:xfrm>
          <a:off x="838200" y="1530220"/>
          <a:ext cx="10515604" cy="5159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525">
                  <a:extLst>
                    <a:ext uri="{9D8B030D-6E8A-4147-A177-3AD203B41FA5}">
                      <a16:colId xmlns:a16="http://schemas.microsoft.com/office/drawing/2014/main" val="3140660120"/>
                    </a:ext>
                  </a:extLst>
                </a:gridCol>
                <a:gridCol w="878663">
                  <a:extLst>
                    <a:ext uri="{9D8B030D-6E8A-4147-A177-3AD203B41FA5}">
                      <a16:colId xmlns:a16="http://schemas.microsoft.com/office/drawing/2014/main" val="444070117"/>
                    </a:ext>
                  </a:extLst>
                </a:gridCol>
                <a:gridCol w="878663">
                  <a:extLst>
                    <a:ext uri="{9D8B030D-6E8A-4147-A177-3AD203B41FA5}">
                      <a16:colId xmlns:a16="http://schemas.microsoft.com/office/drawing/2014/main" val="1132588133"/>
                    </a:ext>
                  </a:extLst>
                </a:gridCol>
                <a:gridCol w="878663">
                  <a:extLst>
                    <a:ext uri="{9D8B030D-6E8A-4147-A177-3AD203B41FA5}">
                      <a16:colId xmlns:a16="http://schemas.microsoft.com/office/drawing/2014/main" val="1315673765"/>
                    </a:ext>
                  </a:extLst>
                </a:gridCol>
                <a:gridCol w="878663">
                  <a:extLst>
                    <a:ext uri="{9D8B030D-6E8A-4147-A177-3AD203B41FA5}">
                      <a16:colId xmlns:a16="http://schemas.microsoft.com/office/drawing/2014/main" val="918138688"/>
                    </a:ext>
                  </a:extLst>
                </a:gridCol>
                <a:gridCol w="878663">
                  <a:extLst>
                    <a:ext uri="{9D8B030D-6E8A-4147-A177-3AD203B41FA5}">
                      <a16:colId xmlns:a16="http://schemas.microsoft.com/office/drawing/2014/main" val="2222137813"/>
                    </a:ext>
                  </a:extLst>
                </a:gridCol>
                <a:gridCol w="878663">
                  <a:extLst>
                    <a:ext uri="{9D8B030D-6E8A-4147-A177-3AD203B41FA5}">
                      <a16:colId xmlns:a16="http://schemas.microsoft.com/office/drawing/2014/main" val="790577103"/>
                    </a:ext>
                  </a:extLst>
                </a:gridCol>
                <a:gridCol w="878663">
                  <a:extLst>
                    <a:ext uri="{9D8B030D-6E8A-4147-A177-3AD203B41FA5}">
                      <a16:colId xmlns:a16="http://schemas.microsoft.com/office/drawing/2014/main" val="1599142382"/>
                    </a:ext>
                  </a:extLst>
                </a:gridCol>
                <a:gridCol w="836146">
                  <a:extLst>
                    <a:ext uri="{9D8B030D-6E8A-4147-A177-3AD203B41FA5}">
                      <a16:colId xmlns:a16="http://schemas.microsoft.com/office/drawing/2014/main" val="2999514470"/>
                    </a:ext>
                  </a:extLst>
                </a:gridCol>
                <a:gridCol w="836146">
                  <a:extLst>
                    <a:ext uri="{9D8B030D-6E8A-4147-A177-3AD203B41FA5}">
                      <a16:colId xmlns:a16="http://schemas.microsoft.com/office/drawing/2014/main" val="1546512009"/>
                    </a:ext>
                  </a:extLst>
                </a:gridCol>
                <a:gridCol w="836146">
                  <a:extLst>
                    <a:ext uri="{9D8B030D-6E8A-4147-A177-3AD203B41FA5}">
                      <a16:colId xmlns:a16="http://schemas.microsoft.com/office/drawing/2014/main" val="1718850247"/>
                    </a:ext>
                  </a:extLst>
                </a:gridCol>
              </a:tblGrid>
              <a:tr h="153412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Bewertungskriterien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pds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NAV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SAGE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SAP 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Netsuite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enfore 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faveo 365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weclapp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Scopevisio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Datev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253447956"/>
                  </a:ext>
                </a:extLst>
              </a:tr>
              <a:tr h="287426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Allgemeine Funktionalitäten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3075539036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Mehrbenutzerfähigkeit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791264962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Mehrmandantenfähigkeit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2930185922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Mehrwährungsfähigkeit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2792146309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911058324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Betriebssystem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3348455033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MS Windows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3422661569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LINUX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301900536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Apple OS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3686275607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4140083835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Datenbank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 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4291530899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MS SQL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533986501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Oracle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1382586263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Microsoft Acces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533821129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Andere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1061308857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2709150520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Funktionale Anforderungen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3261162561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Verkauf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1923505613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Angebotserstellung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1950620373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Preisemittlung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1817132104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Kreditlimit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2161176288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Verfügbarkeitsprüfung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1371354212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Rahmenverträge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1828467325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2122579966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Lagerlogistik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1492128962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Lagerverwaltung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2151376177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Inventur 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4288755415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Lagerbestandsführung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467205015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4206020553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Einkauf 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992591810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Lieferantenanalyse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3037698122"/>
                  </a:ext>
                </a:extLst>
              </a:tr>
              <a:tr h="14727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Bestellüberwachung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4272255546"/>
                  </a:ext>
                </a:extLst>
              </a:tr>
              <a:tr h="153412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Abrufbestellung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 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x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 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9" marR="5319" marT="5319" marB="0" anchor="b"/>
                </a:tc>
                <a:extLst>
                  <a:ext uri="{0D108BD9-81ED-4DB2-BD59-A6C34878D82A}">
                    <a16:rowId xmlns:a16="http://schemas.microsoft.com/office/drawing/2014/main" val="241078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2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1075</Words>
  <Application>Microsoft Office PowerPoint</Application>
  <PresentationFormat>Breitbild</PresentationFormat>
  <Paragraphs>611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Office-Design</vt:lpstr>
      <vt:lpstr>Personal – Folie1</vt:lpstr>
      <vt:lpstr>Inhaltsverzeichnis</vt:lpstr>
      <vt:lpstr>Unternehmensbeschreibung (KWS GmbH)</vt:lpstr>
      <vt:lpstr>Unternehmensbeschreibung (BSoftware GmbH)</vt:lpstr>
      <vt:lpstr>Warum ein neues System?</vt:lpstr>
      <vt:lpstr>Individualsoftware</vt:lpstr>
      <vt:lpstr>Standardsoftware</vt:lpstr>
      <vt:lpstr>Standardsoftware vs Individualsoftware</vt:lpstr>
      <vt:lpstr>Bewertungsbogen</vt:lpstr>
      <vt:lpstr>Schnittstellen Vergleich</vt:lpstr>
      <vt:lpstr>Bewertungsmatrix</vt:lpstr>
      <vt:lpstr>Benötigte Ressourcen</vt:lpstr>
      <vt:lpstr>Das Unternehmen „pds“</vt:lpstr>
      <vt:lpstr>Prozesse in der Software</vt:lpstr>
      <vt:lpstr>Prozessablauf in pds Software</vt:lpstr>
      <vt:lpstr>Definitionen</vt:lpstr>
      <vt:lpstr>pds Software</vt:lpstr>
      <vt:lpstr>App „pds Service“</vt:lpstr>
      <vt:lpstr>App „pds Service“</vt:lpstr>
      <vt:lpstr>pds Software</vt:lpstr>
      <vt:lpstr>Was sind Umstellungsstrategien und welche nutzen wir?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2020-01-06T08:18:42Z</dcterms:created>
  <dcterms:modified xsi:type="dcterms:W3CDTF">2020-01-12T22:30:41Z</dcterms:modified>
</cp:coreProperties>
</file>