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77" r:id="rId10"/>
    <p:sldId id="263" r:id="rId11"/>
    <p:sldId id="267" r:id="rId12"/>
    <p:sldId id="268" r:id="rId13"/>
    <p:sldId id="269" r:id="rId14"/>
    <p:sldId id="270" r:id="rId15"/>
    <p:sldId id="272" r:id="rId16"/>
    <p:sldId id="278" r:id="rId17"/>
    <p:sldId id="273" r:id="rId18"/>
    <p:sldId id="274" r:id="rId19"/>
    <p:sldId id="275" r:id="rId20"/>
    <p:sldId id="266" r:id="rId21"/>
    <p:sldId id="276" r:id="rId22"/>
  </p:sldIdLst>
  <p:sldSz cx="9144000" cy="5143500" type="screen16x9"/>
  <p:notesSz cx="6858000" cy="9144000"/>
  <p:embeddedFontLst>
    <p:embeddedFont>
      <p:font typeface="Average" panose="020B0604020202020204" charset="0"/>
      <p:regular r:id="rId24"/>
    </p:embeddedFont>
    <p:embeddedFont>
      <p:font typeface="Bahnschrift Condensed" panose="020B0502040204020203" pitchFamily="34" charset="0"/>
      <p:regular r:id="rId25"/>
      <p:bold r:id="rId26"/>
    </p:embeddedFont>
    <p:embeddedFont>
      <p:font typeface="Oswald" panose="00000500000000000000" pitchFamily="2" charset="-52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5176365c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5176365c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5176365c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5176365c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752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5176365c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5176365c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791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5176365c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5176365c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130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5176365c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5176365c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967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5176365c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5176365c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7240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5176365c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5176365c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5976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5176365c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5176365c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851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5176365c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5176365c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1025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5176365c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5176365c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886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5176365c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5176365c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5176365c2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5176365c2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044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5176365c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5176365c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5176365c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5176365c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5176365c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5176365c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5176365c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5176365c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5176365c2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5176365c2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5176365c2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5176365c2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8678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5176365c2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5176365c2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56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ПРЕЗЕНТАЦІЯ КУРСОВОЇ РОБОТИ НА ТЕМУ: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“ІНФОРМАЦІЙНА СИСТЕМА ВЕЛОМАЙСТЕРНІ”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9900"/>
                </a:solidFill>
              </a:rPr>
              <a:t>Тестування додатку. Меню авторизації</a:t>
            </a:r>
            <a:endParaRPr dirty="0">
              <a:solidFill>
                <a:srgbClr val="FF99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00C3A0-4A2B-46C6-A710-0BF2670D76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" t="6777" r="560" b="1238"/>
          <a:stretch/>
        </p:blipFill>
        <p:spPr>
          <a:xfrm>
            <a:off x="1836892" y="1593568"/>
            <a:ext cx="5509805" cy="3016800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50000"/>
              </a:srgbClr>
            </a:outerShdw>
          </a:effectLst>
        </p:spPr>
      </p:pic>
      <p:cxnSp>
        <p:nvCxnSpPr>
          <p:cNvPr id="5" name="Пряма зі стрілкою 4">
            <a:extLst>
              <a:ext uri="{FF2B5EF4-FFF2-40B4-BE49-F238E27FC236}">
                <a16:creationId xmlns:a16="http://schemas.microsoft.com/office/drawing/2014/main" id="{194ED984-0F4F-43FE-9D7B-ABB196A928A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618883" y="2365046"/>
            <a:ext cx="2260895" cy="1799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06F5E3-AA78-4394-95E6-F34827EBBC65}"/>
              </a:ext>
            </a:extLst>
          </p:cNvPr>
          <p:cNvSpPr txBox="1"/>
          <p:nvPr/>
        </p:nvSpPr>
        <p:spPr>
          <a:xfrm>
            <a:off x="353793" y="2211157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Поле вводу логіну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06066-994F-4C00-ACA6-2FEAD64AF69C}"/>
              </a:ext>
            </a:extLst>
          </p:cNvPr>
          <p:cNvSpPr txBox="1"/>
          <p:nvPr/>
        </p:nvSpPr>
        <p:spPr>
          <a:xfrm>
            <a:off x="311700" y="3130388"/>
            <a:ext cx="135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Поле вводу паролю</a:t>
            </a:r>
          </a:p>
        </p:txBody>
      </p:sp>
      <p:cxnSp>
        <p:nvCxnSpPr>
          <p:cNvPr id="15" name="Пряма зі стрілкою 14">
            <a:extLst>
              <a:ext uri="{FF2B5EF4-FFF2-40B4-BE49-F238E27FC236}">
                <a16:creationId xmlns:a16="http://schemas.microsoft.com/office/drawing/2014/main" id="{EA3A4650-39F0-44DA-9D7B-E7EA4A72DC90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1664956" y="3049458"/>
            <a:ext cx="2214822" cy="2348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BE1E4A6-D227-46B7-BB78-140F947674E4}"/>
              </a:ext>
            </a:extLst>
          </p:cNvPr>
          <p:cNvSpPr txBox="1"/>
          <p:nvPr/>
        </p:nvSpPr>
        <p:spPr>
          <a:xfrm>
            <a:off x="630700" y="1602552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menuStrip</a:t>
            </a:r>
            <a:endParaRPr lang="uk-UA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20" name="Пряма зі стрілкою 19">
            <a:extLst>
              <a:ext uri="{FF2B5EF4-FFF2-40B4-BE49-F238E27FC236}">
                <a16:creationId xmlns:a16="http://schemas.microsoft.com/office/drawing/2014/main" id="{AB533B8A-3D23-41FF-9F60-9B868F6A4FA7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434125" y="1695924"/>
            <a:ext cx="457196" cy="605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86539A1-D047-4989-AF09-56F53A8D04AC}"/>
              </a:ext>
            </a:extLst>
          </p:cNvPr>
          <p:cNvSpPr txBox="1"/>
          <p:nvPr/>
        </p:nvSpPr>
        <p:spPr>
          <a:xfrm>
            <a:off x="377840" y="3634849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Кнопка авторизації</a:t>
            </a:r>
          </a:p>
        </p:txBody>
      </p:sp>
      <p:cxnSp>
        <p:nvCxnSpPr>
          <p:cNvPr id="25" name="Пряма зі стрілкою 24">
            <a:extLst>
              <a:ext uri="{FF2B5EF4-FFF2-40B4-BE49-F238E27FC236}">
                <a16:creationId xmlns:a16="http://schemas.microsoft.com/office/drawing/2014/main" id="{8290EABC-8A02-44C8-B366-C4ABCDA896D2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724684" y="3353246"/>
            <a:ext cx="2532465" cy="435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 зі стрілкою 28">
            <a:extLst>
              <a:ext uri="{FF2B5EF4-FFF2-40B4-BE49-F238E27FC236}">
                <a16:creationId xmlns:a16="http://schemas.microsoft.com/office/drawing/2014/main" id="{B9AD21E9-8E33-4961-996A-E526E83A78F3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7317850" y="1756440"/>
            <a:ext cx="562017" cy="94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00FBAC-5975-4796-867E-8B7D555F7BA5}"/>
              </a:ext>
            </a:extLst>
          </p:cNvPr>
          <p:cNvSpPr txBox="1"/>
          <p:nvPr/>
        </p:nvSpPr>
        <p:spPr>
          <a:xfrm>
            <a:off x="7879867" y="1602551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Зміна теми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9900"/>
                </a:solidFill>
              </a:rPr>
              <a:t>Тестування додатку. Зміна теми</a:t>
            </a:r>
            <a:endParaRPr dirty="0">
              <a:solidFill>
                <a:srgbClr val="FF99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E7E4ED-5017-4D60-BF9A-1573F69683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3" t="6718" r="774" b="1911"/>
          <a:stretch/>
        </p:blipFill>
        <p:spPr>
          <a:xfrm>
            <a:off x="1770742" y="1560286"/>
            <a:ext cx="5421087" cy="2968172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980715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59AB18-3B64-49AF-B397-90E3805B2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687" y="2106351"/>
            <a:ext cx="1886213" cy="943107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9900"/>
                </a:solidFill>
              </a:rPr>
              <a:t>Тестування додатку. </a:t>
            </a:r>
            <a:r>
              <a:rPr lang="en-US" dirty="0">
                <a:solidFill>
                  <a:srgbClr val="FF9900"/>
                </a:solidFill>
              </a:rPr>
              <a:t>MenuStrip</a:t>
            </a:r>
            <a:endParaRPr dirty="0">
              <a:solidFill>
                <a:srgbClr val="FF9900"/>
              </a:solidFill>
            </a:endParaRPr>
          </a:p>
        </p:txBody>
      </p:sp>
      <p:cxnSp>
        <p:nvCxnSpPr>
          <p:cNvPr id="5" name="Пряма зі стрілкою 4">
            <a:extLst>
              <a:ext uri="{FF2B5EF4-FFF2-40B4-BE49-F238E27FC236}">
                <a16:creationId xmlns:a16="http://schemas.microsoft.com/office/drawing/2014/main" id="{194ED984-0F4F-43FE-9D7B-ABB196A928A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28000" y="2466367"/>
            <a:ext cx="184579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06F5E3-AA78-4394-95E6-F34827EBBC65}"/>
              </a:ext>
            </a:extLst>
          </p:cNvPr>
          <p:cNvSpPr txBox="1"/>
          <p:nvPr/>
        </p:nvSpPr>
        <p:spPr>
          <a:xfrm>
            <a:off x="164001" y="2204757"/>
            <a:ext cx="196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Перехід на форму 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Connection</a:t>
            </a:r>
            <a:endParaRPr lang="uk-UA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(</a:t>
            </a:r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з обмеженням)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06066-994F-4C00-ACA6-2FEAD64AF69C}"/>
              </a:ext>
            </a:extLst>
          </p:cNvPr>
          <p:cNvSpPr txBox="1"/>
          <p:nvPr/>
        </p:nvSpPr>
        <p:spPr>
          <a:xfrm>
            <a:off x="281020" y="2948875"/>
            <a:ext cx="184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Очищення усіх полів форми</a:t>
            </a:r>
          </a:p>
        </p:txBody>
      </p:sp>
      <p:cxnSp>
        <p:nvCxnSpPr>
          <p:cNvPr id="15" name="Пряма зі стрілкою 14">
            <a:extLst>
              <a:ext uri="{FF2B5EF4-FFF2-40B4-BE49-F238E27FC236}">
                <a16:creationId xmlns:a16="http://schemas.microsoft.com/office/drawing/2014/main" id="{EA3A4650-39F0-44DA-9D7B-E7EA4A72DC90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128000" y="2687265"/>
            <a:ext cx="1845792" cy="415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BE1E4A6-D227-46B7-BB78-140F947674E4}"/>
              </a:ext>
            </a:extLst>
          </p:cNvPr>
          <p:cNvSpPr txBox="1"/>
          <p:nvPr/>
        </p:nvSpPr>
        <p:spPr>
          <a:xfrm>
            <a:off x="771382" y="1676082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menuStrip</a:t>
            </a:r>
            <a:endParaRPr lang="uk-UA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20" name="Пряма зі стрілкою 19">
            <a:extLst>
              <a:ext uri="{FF2B5EF4-FFF2-40B4-BE49-F238E27FC236}">
                <a16:creationId xmlns:a16="http://schemas.microsoft.com/office/drawing/2014/main" id="{AB533B8A-3D23-41FF-9F60-9B868F6A4FA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574807" y="1829971"/>
            <a:ext cx="2073880" cy="398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86539A1-D047-4989-AF09-56F53A8D04AC}"/>
              </a:ext>
            </a:extLst>
          </p:cNvPr>
          <p:cNvSpPr txBox="1"/>
          <p:nvPr/>
        </p:nvSpPr>
        <p:spPr>
          <a:xfrm>
            <a:off x="771382" y="3596888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Вихід з форми</a:t>
            </a:r>
          </a:p>
        </p:txBody>
      </p:sp>
      <p:cxnSp>
        <p:nvCxnSpPr>
          <p:cNvPr id="25" name="Пряма зі стрілкою 24">
            <a:extLst>
              <a:ext uri="{FF2B5EF4-FFF2-40B4-BE49-F238E27FC236}">
                <a16:creationId xmlns:a16="http://schemas.microsoft.com/office/drawing/2014/main" id="{8290EABC-8A02-44C8-B366-C4ABCDA896D2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818464" y="2948875"/>
            <a:ext cx="2114907" cy="8019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20596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23F99A4-F50B-452C-BC75-85D1412007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" t="6793" r="796" b="906"/>
          <a:stretch/>
        </p:blipFill>
        <p:spPr>
          <a:xfrm>
            <a:off x="1835861" y="1602997"/>
            <a:ext cx="5509805" cy="3007371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9900"/>
                </a:solidFill>
              </a:rPr>
              <a:t>Тестування додатку. Меню підключення</a:t>
            </a:r>
            <a:endParaRPr dirty="0">
              <a:solidFill>
                <a:srgbClr val="FF9900"/>
              </a:solidFill>
            </a:endParaRPr>
          </a:p>
        </p:txBody>
      </p:sp>
      <p:cxnSp>
        <p:nvCxnSpPr>
          <p:cNvPr id="5" name="Пряма зі стрілкою 4">
            <a:extLst>
              <a:ext uri="{FF2B5EF4-FFF2-40B4-BE49-F238E27FC236}">
                <a16:creationId xmlns:a16="http://schemas.microsoft.com/office/drawing/2014/main" id="{194ED984-0F4F-43FE-9D7B-ABB196A928A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629448" y="2302839"/>
            <a:ext cx="3880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06F5E3-AA78-4394-95E6-F34827EBBC65}"/>
              </a:ext>
            </a:extLst>
          </p:cNvPr>
          <p:cNvSpPr txBox="1"/>
          <p:nvPr/>
        </p:nvSpPr>
        <p:spPr>
          <a:xfrm>
            <a:off x="268177" y="2041229"/>
            <a:ext cx="1361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Зміна конфігурації</a:t>
            </a:r>
          </a:p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підключення до БД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06066-994F-4C00-ACA6-2FEAD64AF69C}"/>
              </a:ext>
            </a:extLst>
          </p:cNvPr>
          <p:cNvSpPr txBox="1"/>
          <p:nvPr/>
        </p:nvSpPr>
        <p:spPr>
          <a:xfrm>
            <a:off x="317318" y="3130388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Перехід до таблиці</a:t>
            </a:r>
          </a:p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користувачів</a:t>
            </a:r>
          </a:p>
        </p:txBody>
      </p:sp>
      <p:cxnSp>
        <p:nvCxnSpPr>
          <p:cNvPr id="15" name="Пряма зі стрілкою 14">
            <a:extLst>
              <a:ext uri="{FF2B5EF4-FFF2-40B4-BE49-F238E27FC236}">
                <a16:creationId xmlns:a16="http://schemas.microsoft.com/office/drawing/2014/main" id="{EA3A4650-39F0-44DA-9D7B-E7EA4A72DC9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659352" y="3391998"/>
            <a:ext cx="10693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86539A1-D047-4989-AF09-56F53A8D04AC}"/>
              </a:ext>
            </a:extLst>
          </p:cNvPr>
          <p:cNvSpPr txBox="1"/>
          <p:nvPr/>
        </p:nvSpPr>
        <p:spPr>
          <a:xfrm>
            <a:off x="328846" y="3977270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Перехід до </a:t>
            </a:r>
            <a:r>
              <a:rPr lang="uk-UA" dirty="0" err="1">
                <a:solidFill>
                  <a:schemeClr val="tx1"/>
                </a:solidFill>
                <a:latin typeface="Bahnschrift Condensed" panose="020B0502040204020203" pitchFamily="34" charset="0"/>
              </a:rPr>
              <a:t>основого</a:t>
            </a:r>
            <a:endParaRPr lang="uk-UA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меню</a:t>
            </a:r>
          </a:p>
        </p:txBody>
      </p:sp>
      <p:cxnSp>
        <p:nvCxnSpPr>
          <p:cNvPr id="25" name="Пряма зі стрілкою 24">
            <a:extLst>
              <a:ext uri="{FF2B5EF4-FFF2-40B4-BE49-F238E27FC236}">
                <a16:creationId xmlns:a16="http://schemas.microsoft.com/office/drawing/2014/main" id="{8290EABC-8A02-44C8-B366-C4ABCDA896D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746222" y="4238880"/>
            <a:ext cx="9824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59414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81B999F-9723-4F62-B0B9-DC06966AF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" t="6577" r="464" b="1183"/>
          <a:stretch/>
        </p:blipFill>
        <p:spPr>
          <a:xfrm>
            <a:off x="1823468" y="1602998"/>
            <a:ext cx="5509806" cy="2943602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9900"/>
                </a:solidFill>
              </a:rPr>
              <a:t>Тестування додатку. Меню підключення</a:t>
            </a:r>
            <a:endParaRPr dirty="0">
              <a:solidFill>
                <a:srgbClr val="FF9900"/>
              </a:solidFill>
            </a:endParaRPr>
          </a:p>
        </p:txBody>
      </p:sp>
      <p:cxnSp>
        <p:nvCxnSpPr>
          <p:cNvPr id="5" name="Пряма зі стрілкою 4">
            <a:extLst>
              <a:ext uri="{FF2B5EF4-FFF2-40B4-BE49-F238E27FC236}">
                <a16:creationId xmlns:a16="http://schemas.microsoft.com/office/drawing/2014/main" id="{194ED984-0F4F-43FE-9D7B-ABB196A928A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68166" y="1981580"/>
            <a:ext cx="2403734" cy="9638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06F5E3-AA78-4394-95E6-F34827EBBC65}"/>
              </a:ext>
            </a:extLst>
          </p:cNvPr>
          <p:cNvSpPr txBox="1"/>
          <p:nvPr/>
        </p:nvSpPr>
        <p:spPr>
          <a:xfrm>
            <a:off x="364365" y="1827691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Вибір таблиці</a:t>
            </a:r>
          </a:p>
        </p:txBody>
      </p:sp>
    </p:spTree>
    <p:extLst>
      <p:ext uri="{BB962C8B-B14F-4D97-AF65-F5344CB8AC3E}">
        <p14:creationId xmlns:p14="http://schemas.microsoft.com/office/powerpoint/2010/main" val="332318092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A73F62F-7BE8-4E2D-9CD6-882CD46BAD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" t="6542" r="796" b="941"/>
          <a:stretch/>
        </p:blipFill>
        <p:spPr>
          <a:xfrm>
            <a:off x="1833660" y="1602551"/>
            <a:ext cx="5509805" cy="3007817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9900"/>
                </a:solidFill>
              </a:rPr>
              <a:t>Тестування додатку. Таблиця замовлення</a:t>
            </a:r>
            <a:endParaRPr dirty="0">
              <a:solidFill>
                <a:srgbClr val="FF9900"/>
              </a:solidFill>
            </a:endParaRPr>
          </a:p>
        </p:txBody>
      </p:sp>
      <p:cxnSp>
        <p:nvCxnSpPr>
          <p:cNvPr id="5" name="Пряма зі стрілкою 4">
            <a:extLst>
              <a:ext uri="{FF2B5EF4-FFF2-40B4-BE49-F238E27FC236}">
                <a16:creationId xmlns:a16="http://schemas.microsoft.com/office/drawing/2014/main" id="{194ED984-0F4F-43FE-9D7B-ABB196A928A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762356" y="2365046"/>
            <a:ext cx="6542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06F5E3-AA78-4394-95E6-F34827EBBC65}"/>
              </a:ext>
            </a:extLst>
          </p:cNvPr>
          <p:cNvSpPr txBox="1"/>
          <p:nvPr/>
        </p:nvSpPr>
        <p:spPr>
          <a:xfrm>
            <a:off x="210328" y="2211157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Таблиця виводу даних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06066-994F-4C00-ACA6-2FEAD64AF69C}"/>
              </a:ext>
            </a:extLst>
          </p:cNvPr>
          <p:cNvSpPr txBox="1"/>
          <p:nvPr/>
        </p:nvSpPr>
        <p:spPr>
          <a:xfrm>
            <a:off x="113733" y="3130388"/>
            <a:ext cx="1749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Поле вводу 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ID</a:t>
            </a:r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 замовлення</a:t>
            </a:r>
          </a:p>
        </p:txBody>
      </p:sp>
      <p:cxnSp>
        <p:nvCxnSpPr>
          <p:cNvPr id="15" name="Пряма зі стрілкою 14">
            <a:extLst>
              <a:ext uri="{FF2B5EF4-FFF2-40B4-BE49-F238E27FC236}">
                <a16:creationId xmlns:a16="http://schemas.microsoft.com/office/drawing/2014/main" id="{EA3A4650-39F0-44DA-9D7B-E7EA4A72DC9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862931" y="3284277"/>
            <a:ext cx="670003" cy="3505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86539A1-D047-4989-AF09-56F53A8D04AC}"/>
              </a:ext>
            </a:extLst>
          </p:cNvPr>
          <p:cNvSpPr txBox="1"/>
          <p:nvPr/>
        </p:nvSpPr>
        <p:spPr>
          <a:xfrm>
            <a:off x="309421" y="3481425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Поле вводу 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ID</a:t>
            </a:r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 клієнта</a:t>
            </a:r>
          </a:p>
        </p:txBody>
      </p:sp>
      <p:cxnSp>
        <p:nvCxnSpPr>
          <p:cNvPr id="25" name="Пряма зі стрілкою 24">
            <a:extLst>
              <a:ext uri="{FF2B5EF4-FFF2-40B4-BE49-F238E27FC236}">
                <a16:creationId xmlns:a16="http://schemas.microsoft.com/office/drawing/2014/main" id="{8290EABC-8A02-44C8-B366-C4ABCDA896D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800535" y="3635314"/>
            <a:ext cx="454565" cy="1966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724094-246D-46D6-B54A-59E8694D731D}"/>
              </a:ext>
            </a:extLst>
          </p:cNvPr>
          <p:cNvSpPr txBox="1"/>
          <p:nvPr/>
        </p:nvSpPr>
        <p:spPr>
          <a:xfrm>
            <a:off x="0" y="3764162"/>
            <a:ext cx="188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Поле вводу 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ID</a:t>
            </a:r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 співробітника</a:t>
            </a:r>
          </a:p>
        </p:txBody>
      </p:sp>
      <p:cxnSp>
        <p:nvCxnSpPr>
          <p:cNvPr id="22" name="Пряма зі стрілкою 21">
            <a:extLst>
              <a:ext uri="{FF2B5EF4-FFF2-40B4-BE49-F238E27FC236}">
                <a16:creationId xmlns:a16="http://schemas.microsoft.com/office/drawing/2014/main" id="{4B0EF347-2592-4AC4-8532-5FC61962BC00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880840" y="3918051"/>
            <a:ext cx="208652" cy="110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1253F4-C92A-46BB-99B2-B3A374F4425C}"/>
              </a:ext>
            </a:extLst>
          </p:cNvPr>
          <p:cNvSpPr txBox="1"/>
          <p:nvPr/>
        </p:nvSpPr>
        <p:spPr>
          <a:xfrm>
            <a:off x="192489" y="4004104"/>
            <a:ext cx="15530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Поле дати замовлення</a:t>
            </a:r>
          </a:p>
        </p:txBody>
      </p:sp>
      <p:cxnSp>
        <p:nvCxnSpPr>
          <p:cNvPr id="31" name="Пряма зі стрілкою 30">
            <a:extLst>
              <a:ext uri="{FF2B5EF4-FFF2-40B4-BE49-F238E27FC236}">
                <a16:creationId xmlns:a16="http://schemas.microsoft.com/office/drawing/2014/main" id="{BD604C5B-C7AE-4507-A50A-DF1DC993433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745518" y="4157993"/>
            <a:ext cx="135322" cy="426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3DC1204-6913-424F-BEC8-829A7EF1980B}"/>
              </a:ext>
            </a:extLst>
          </p:cNvPr>
          <p:cNvSpPr txBox="1"/>
          <p:nvPr/>
        </p:nvSpPr>
        <p:spPr>
          <a:xfrm>
            <a:off x="210328" y="4244047"/>
            <a:ext cx="1139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Чекбокс сплати</a:t>
            </a:r>
          </a:p>
        </p:txBody>
      </p:sp>
      <p:cxnSp>
        <p:nvCxnSpPr>
          <p:cNvPr id="38" name="Пряма зі стрілкою 37">
            <a:extLst>
              <a:ext uri="{FF2B5EF4-FFF2-40B4-BE49-F238E27FC236}">
                <a16:creationId xmlns:a16="http://schemas.microsoft.com/office/drawing/2014/main" id="{95732108-E355-42BE-AC8F-8CA31CFCCDEF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349699" y="4372768"/>
            <a:ext cx="879780" cy="25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ADB1D0C-8EF3-49E9-9590-06D3B5C44CCF}"/>
              </a:ext>
            </a:extLst>
          </p:cNvPr>
          <p:cNvSpPr txBox="1"/>
          <p:nvPr/>
        </p:nvSpPr>
        <p:spPr>
          <a:xfrm>
            <a:off x="4617361" y="4698475"/>
            <a:ext cx="1537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Кнопки 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CRUD </a:t>
            </a:r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операцій</a:t>
            </a:r>
          </a:p>
        </p:txBody>
      </p:sp>
      <p:cxnSp>
        <p:nvCxnSpPr>
          <p:cNvPr id="42" name="Пряма зі стрілкою 41">
            <a:extLst>
              <a:ext uri="{FF2B5EF4-FFF2-40B4-BE49-F238E27FC236}">
                <a16:creationId xmlns:a16="http://schemas.microsoft.com/office/drawing/2014/main" id="{A93DE69D-FAEE-49E8-89C8-3ECBAC0345B7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4455887" y="4311881"/>
            <a:ext cx="930275" cy="3865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 зі стрілкою 44">
            <a:extLst>
              <a:ext uri="{FF2B5EF4-FFF2-40B4-BE49-F238E27FC236}">
                <a16:creationId xmlns:a16="http://schemas.microsoft.com/office/drawing/2014/main" id="{90472E87-9C62-4915-9FC5-17C6EEDBB2CB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5087259" y="4311881"/>
            <a:ext cx="298903" cy="3865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 зі стрілкою 47">
            <a:extLst>
              <a:ext uri="{FF2B5EF4-FFF2-40B4-BE49-F238E27FC236}">
                <a16:creationId xmlns:a16="http://schemas.microsoft.com/office/drawing/2014/main" id="{4F1F48D1-A641-4CC2-A766-CFC4776F12BB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5386162" y="4311881"/>
            <a:ext cx="281667" cy="3865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 зі стрілкою 50">
            <a:extLst>
              <a:ext uri="{FF2B5EF4-FFF2-40B4-BE49-F238E27FC236}">
                <a16:creationId xmlns:a16="http://schemas.microsoft.com/office/drawing/2014/main" id="{FA3F01A4-AF95-42AF-896F-08F96C6C89A5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5386162" y="4311881"/>
            <a:ext cx="876752" cy="3865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59D4659-0172-40EC-B697-D05D151A2F4F}"/>
              </a:ext>
            </a:extLst>
          </p:cNvPr>
          <p:cNvSpPr txBox="1"/>
          <p:nvPr/>
        </p:nvSpPr>
        <p:spPr>
          <a:xfrm>
            <a:off x="7390645" y="3394830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Кнопка пошуку за 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ID</a:t>
            </a:r>
            <a:endParaRPr lang="uk-UA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клієнта</a:t>
            </a:r>
          </a:p>
        </p:txBody>
      </p:sp>
      <p:cxnSp>
        <p:nvCxnSpPr>
          <p:cNvPr id="56" name="Пряма зі стрілкою 55">
            <a:extLst>
              <a:ext uri="{FF2B5EF4-FFF2-40B4-BE49-F238E27FC236}">
                <a16:creationId xmlns:a16="http://schemas.microsoft.com/office/drawing/2014/main" id="{08C9CC0F-E3EA-429F-8E4B-F9511A897989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5334000" y="3656440"/>
            <a:ext cx="2056645" cy="1755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88659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9900"/>
                </a:solidFill>
              </a:rPr>
              <a:t>Тестування додатку. Додавання даних</a:t>
            </a:r>
            <a:endParaRPr dirty="0">
              <a:solidFill>
                <a:srgbClr val="FF9900"/>
              </a:solidFill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5565BA1-99DF-4CBA-9040-FF629CC499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3" t="6382" r="353" b="389"/>
          <a:stretch/>
        </p:blipFill>
        <p:spPr>
          <a:xfrm>
            <a:off x="1176573" y="1017725"/>
            <a:ext cx="6790854" cy="3680750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600983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F665806-78BD-4DCC-89C4-EB7FB47916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" t="7804" r="555" b="611"/>
          <a:stretch/>
        </p:blipFill>
        <p:spPr>
          <a:xfrm>
            <a:off x="311700" y="1602551"/>
            <a:ext cx="8520600" cy="3007817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9900"/>
                </a:solidFill>
              </a:rPr>
              <a:t>Тестування додатку. Представлення «Детальна інформація про замовлення»</a:t>
            </a:r>
            <a:endParaRPr dirty="0">
              <a:solidFill>
                <a:srgbClr val="FF99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DB1D0C-8EF3-49E9-9590-06D3B5C44CCF}"/>
              </a:ext>
            </a:extLst>
          </p:cNvPr>
          <p:cNvSpPr txBox="1"/>
          <p:nvPr/>
        </p:nvSpPr>
        <p:spPr>
          <a:xfrm>
            <a:off x="4556449" y="4698475"/>
            <a:ext cx="1659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Кнопки операцій пошуку</a:t>
            </a:r>
          </a:p>
        </p:txBody>
      </p:sp>
      <p:cxnSp>
        <p:nvCxnSpPr>
          <p:cNvPr id="42" name="Пряма зі стрілкою 41">
            <a:extLst>
              <a:ext uri="{FF2B5EF4-FFF2-40B4-BE49-F238E27FC236}">
                <a16:creationId xmlns:a16="http://schemas.microsoft.com/office/drawing/2014/main" id="{A93DE69D-FAEE-49E8-89C8-3ECBAC0345B7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4173763" y="4325257"/>
            <a:ext cx="1212401" cy="3732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 зі стрілкою 44">
            <a:extLst>
              <a:ext uri="{FF2B5EF4-FFF2-40B4-BE49-F238E27FC236}">
                <a16:creationId xmlns:a16="http://schemas.microsoft.com/office/drawing/2014/main" id="{90472E87-9C62-4915-9FC5-17C6EEDBB2CB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4173763" y="4122057"/>
            <a:ext cx="1212401" cy="5764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 зі стрілкою 47">
            <a:extLst>
              <a:ext uri="{FF2B5EF4-FFF2-40B4-BE49-F238E27FC236}">
                <a16:creationId xmlns:a16="http://schemas.microsoft.com/office/drawing/2014/main" id="{4F1F48D1-A641-4CC2-A766-CFC4776F12BB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4173763" y="3897086"/>
            <a:ext cx="1212401" cy="8013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147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9900"/>
                </a:solidFill>
              </a:rPr>
              <a:t>Тестування додатку. Робота тригеру</a:t>
            </a:r>
            <a:endParaRPr dirty="0">
              <a:solidFill>
                <a:srgbClr val="FF99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DB1D0C-8EF3-49E9-9590-06D3B5C44CCF}"/>
              </a:ext>
            </a:extLst>
          </p:cNvPr>
          <p:cNvSpPr txBox="1"/>
          <p:nvPr/>
        </p:nvSpPr>
        <p:spPr>
          <a:xfrm>
            <a:off x="311700" y="1017725"/>
            <a:ext cx="8584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Видалення усіх деталей замовлення в таблиці «Деталі замовлення» при видаленні поля з відповідним номером 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ID</a:t>
            </a:r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 у таблиці «Замовлення»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D8FAF8-BAB6-4387-B005-96A6CF2A3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71" y="1420027"/>
            <a:ext cx="5318786" cy="1505160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B1ECA4-D8AD-4ABB-8912-C77B24082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114" y="1420028"/>
            <a:ext cx="2874186" cy="1505160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441DDF-7345-4918-B321-A53AC03DE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114" y="3155210"/>
            <a:ext cx="2874186" cy="1543265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6ABA99E-CE80-479B-B350-907D2D0BF2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872" y="3155209"/>
            <a:ext cx="5318786" cy="1543264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278642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9900"/>
                </a:solidFill>
              </a:rPr>
              <a:t>Тестування додатку. Фінансовий звіт</a:t>
            </a:r>
            <a:endParaRPr dirty="0">
              <a:solidFill>
                <a:srgbClr val="FF99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4E47E2-009D-40E8-A0A1-07ACF40559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44"/>
          <a:stretch/>
        </p:blipFill>
        <p:spPr>
          <a:xfrm>
            <a:off x="1348428" y="1017725"/>
            <a:ext cx="6447144" cy="3680751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625FBA-9AF0-4636-872E-FB46E7B0DE53}"/>
              </a:ext>
            </a:extLst>
          </p:cNvPr>
          <p:cNvSpPr txBox="1"/>
          <p:nvPr/>
        </p:nvSpPr>
        <p:spPr>
          <a:xfrm>
            <a:off x="165419" y="2466035"/>
            <a:ext cx="10887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Сума заробітку</a:t>
            </a:r>
          </a:p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від усіх</a:t>
            </a:r>
          </a:p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Співробітників</a:t>
            </a:r>
          </a:p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за місяць</a:t>
            </a:r>
          </a:p>
        </p:txBody>
      </p:sp>
      <p:cxnSp>
        <p:nvCxnSpPr>
          <p:cNvPr id="12" name="Пряма зі стрілкою 11">
            <a:extLst>
              <a:ext uri="{FF2B5EF4-FFF2-40B4-BE49-F238E27FC236}">
                <a16:creationId xmlns:a16="http://schemas.microsoft.com/office/drawing/2014/main" id="{CD3B30CE-F35E-4973-B821-431E702E076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254179" y="2943089"/>
            <a:ext cx="24469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750BDC-9E49-45D7-A7A1-B026960C9E0D}"/>
              </a:ext>
            </a:extLst>
          </p:cNvPr>
          <p:cNvSpPr txBox="1"/>
          <p:nvPr/>
        </p:nvSpPr>
        <p:spPr>
          <a:xfrm>
            <a:off x="165419" y="4129788"/>
            <a:ext cx="10647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Сума прибутку</a:t>
            </a:r>
          </a:p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з товарів</a:t>
            </a:r>
          </a:p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за місяць</a:t>
            </a:r>
          </a:p>
        </p:txBody>
      </p:sp>
      <p:cxnSp>
        <p:nvCxnSpPr>
          <p:cNvPr id="14" name="Пряма зі стрілкою 13">
            <a:extLst>
              <a:ext uri="{FF2B5EF4-FFF2-40B4-BE49-F238E27FC236}">
                <a16:creationId xmlns:a16="http://schemas.microsoft.com/office/drawing/2014/main" id="{9E650B5C-AA70-46CA-9E40-76468649F1D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230133" y="4499120"/>
            <a:ext cx="20646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77170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Чому “Інформаційна система веломайстерні”?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 функціонуванні веломайстерні з’являється багато проблем: облік, аналіз та оптимізація майстерні. Робітники працюють з фінансами без допоміжних засобів через відсутність методу збереження даних про товар для подальшого відстеження його наявності, замовлення клієнтів, заробітні плати робітників та фінансовий обіг майстерні. 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Веломайстерня немає можливості продуктивно розвиватися через неможливість оптимізації роботи з даними. Саме тому на допомогу прийде інформаційна система (ІС), що дозволяє зберігати усі важливі дані та зручно і швидко оперувати ними через підготовлені функції у інтерфейсі ІС.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Висновки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uk-UA" dirty="0">
                <a:solidFill>
                  <a:schemeClr val="dk1"/>
                </a:solidFill>
              </a:rPr>
              <a:t>У результаті розробки програмного забезпечення для автоматизації роботи веломайстерні було реалізовано настільний застосунок на платформі Windows </a:t>
            </a:r>
            <a:r>
              <a:rPr lang="uk-UA" dirty="0" err="1">
                <a:solidFill>
                  <a:schemeClr val="dk1"/>
                </a:solidFill>
              </a:rPr>
              <a:t>Forms</a:t>
            </a:r>
            <a:r>
              <a:rPr lang="uk-UA" dirty="0">
                <a:solidFill>
                  <a:schemeClr val="dk1"/>
                </a:solidFill>
              </a:rPr>
              <a:t> із підключенням до серверної бази даних </a:t>
            </a:r>
            <a:r>
              <a:rPr lang="uk-UA" dirty="0" err="1">
                <a:solidFill>
                  <a:schemeClr val="dk1"/>
                </a:solidFill>
              </a:rPr>
              <a:t>MySQL</a:t>
            </a:r>
            <a:r>
              <a:rPr lang="uk-UA" dirty="0">
                <a:solidFill>
                  <a:schemeClr val="dk1"/>
                </a:solidFill>
              </a:rPr>
              <a:t>. 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uk-UA" dirty="0">
                <a:solidFill>
                  <a:schemeClr val="dk1"/>
                </a:solidFill>
              </a:rPr>
              <a:t>Система дозволяє працювати з таблицями клієнтів, працівників, замовлень та послуг у зручному графічному інтерфейсі</a:t>
            </a:r>
            <a:r>
              <a:rPr lang="ru" dirty="0">
                <a:solidFill>
                  <a:schemeClr val="dk1"/>
                </a:solidFill>
              </a:rPr>
              <a:t>. 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uk-UA" dirty="0">
                <a:solidFill>
                  <a:schemeClr val="dk1"/>
                </a:solidFill>
              </a:rPr>
              <a:t>Інформаційна система повністю готова до впровадження в локальній мережі майстерні. Вона забезпечує збереження даних на сервері, можливість резервного копіювання та масштабування у разі зростання обсягу даних. Таким чином, поставлені завдання було виконано успішно, а отримане рішення відповідає практичним вимогам реального бізнесу</a:t>
            </a:r>
            <a:r>
              <a:rPr lang="ru-RU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9900"/>
                </a:solidFill>
              </a:rPr>
              <a:t>ДЯКУЮ ЗА УВАГУ!</a:t>
            </a:r>
            <a:endParaRPr dirty="0">
              <a:solidFill>
                <a:srgbClr val="FF9900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Презентацію підготував студент групи КН-23-1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Полинько Ігор Миколайович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06796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Основні задачі системи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chemeClr val="dk1"/>
                </a:solidFill>
              </a:rPr>
              <a:t>Це програмне забезпечення для майстерні, в якій співробітники будуть оперувати даними та модифікувати БД за допомогою інтерфейсу, підключеного до сховища. Додаток надасть можливість переглядати, додавати, видаляти та оновлювати дані таблиць, створених для збереження даних веломайстерні, а також формувати запити. Уся інформація записується у базу даних(БД), з якою працює інтерфейс-додаток. </a:t>
            </a: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БД має тригери, що п</a:t>
            </a:r>
            <a:r>
              <a:rPr lang="uk-UA" dirty="0">
                <a:solidFill>
                  <a:schemeClr val="dk1"/>
                </a:solidFill>
              </a:rPr>
              <a:t>ідтримують цілісність даних</a:t>
            </a:r>
            <a:r>
              <a:rPr lang="ru" dirty="0">
                <a:solidFill>
                  <a:schemeClr val="dk1"/>
                </a:solidFill>
              </a:rPr>
              <a:t>. Представлення бази надають можливість зручно реалізовувати вивід запитів на формах.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9900"/>
                </a:solidFill>
              </a:rPr>
              <a:t>Використані технології</a:t>
            </a:r>
            <a:endParaRPr dirty="0">
              <a:solidFill>
                <a:srgbClr val="FF9900"/>
              </a:solidFill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450502"/>
            <a:ext cx="8520600" cy="2830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-US" sz="1400" dirty="0">
                <a:solidFill>
                  <a:srgbClr val="FF9900"/>
                </a:solidFill>
              </a:rPr>
              <a:t>JetBrains </a:t>
            </a:r>
            <a:r>
              <a:rPr lang="en-US" sz="1400" dirty="0" err="1">
                <a:solidFill>
                  <a:srgbClr val="FF9900"/>
                </a:solidFill>
              </a:rPr>
              <a:t>DataGrip</a:t>
            </a:r>
            <a:r>
              <a:rPr lang="ru" sz="1400" dirty="0">
                <a:solidFill>
                  <a:srgbClr val="FF9900"/>
                </a:solidFill>
              </a:rPr>
              <a:t>.</a:t>
            </a:r>
            <a:r>
              <a:rPr lang="en-US" sz="1400" dirty="0">
                <a:solidFill>
                  <a:srgbClr val="FF9900"/>
                </a:solidFill>
              </a:rPr>
              <a:t> </a:t>
            </a:r>
            <a:r>
              <a:rPr lang="uk-UA" sz="1400" dirty="0">
                <a:solidFill>
                  <a:schemeClr val="tx1"/>
                </a:solidFill>
              </a:rPr>
              <a:t>Ц</a:t>
            </a:r>
            <a:r>
              <a:rPr lang="ru-RU" sz="1400" dirty="0">
                <a:solidFill>
                  <a:schemeClr val="dk1"/>
                </a:solidFill>
              </a:rPr>
              <a:t>е </a:t>
            </a:r>
            <a:r>
              <a:rPr lang="uk-UA" sz="1400" dirty="0">
                <a:solidFill>
                  <a:schemeClr val="dk1"/>
                </a:solidFill>
              </a:rPr>
              <a:t>набір інструментів для роботи з найпопулярнішими БД. Містить мультикурсорний текстовий редактор, синтаксично підсвічує код, працює із системами контролю версій, генерує код. Графічний інтерфейс для створення та редагування таблиць чи колонок скриптом</a:t>
            </a:r>
            <a:r>
              <a:rPr lang="ru-RU" sz="1400" dirty="0">
                <a:solidFill>
                  <a:schemeClr val="dk1"/>
                </a:solidFill>
              </a:rPr>
              <a:t>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-US" sz="1400" dirty="0" err="1">
                <a:solidFill>
                  <a:srgbClr val="FF9900"/>
                </a:solidFill>
              </a:rPr>
              <a:t>ERDPlus</a:t>
            </a:r>
            <a:r>
              <a:rPr lang="en-US" sz="1400" dirty="0">
                <a:solidFill>
                  <a:srgbClr val="FF9900"/>
                </a:solidFill>
              </a:rPr>
              <a:t>. </a:t>
            </a:r>
            <a:r>
              <a:rPr lang="uk-UA" sz="1400" dirty="0">
                <a:solidFill>
                  <a:schemeClr val="dk1"/>
                </a:solidFill>
              </a:rPr>
              <a:t>Це онлайн-інструмент для створення діаграм сутностей </a:t>
            </a:r>
            <a:r>
              <a:rPr lang="ru-RU" sz="1400" dirty="0">
                <a:solidFill>
                  <a:schemeClr val="dk1"/>
                </a:solidFill>
              </a:rPr>
              <a:t>зв'язків (</a:t>
            </a:r>
            <a:r>
              <a:rPr lang="en-US" sz="1400" dirty="0">
                <a:solidFill>
                  <a:schemeClr val="dk1"/>
                </a:solidFill>
              </a:rPr>
              <a:t>ERD), </a:t>
            </a:r>
            <a:r>
              <a:rPr lang="uk-UA" sz="1400" dirty="0">
                <a:solidFill>
                  <a:schemeClr val="dk1"/>
                </a:solidFill>
              </a:rPr>
              <a:t>який дозволяє створювати, модифікувати </a:t>
            </a:r>
            <a:r>
              <a:rPr lang="ru-RU" sz="1400" dirty="0">
                <a:solidFill>
                  <a:schemeClr val="dk1"/>
                </a:solidFill>
              </a:rPr>
              <a:t>та </a:t>
            </a:r>
            <a:r>
              <a:rPr lang="uk-UA" sz="1400" dirty="0">
                <a:solidFill>
                  <a:schemeClr val="dk1"/>
                </a:solidFill>
              </a:rPr>
              <a:t>налагоджувати</a:t>
            </a:r>
            <a:r>
              <a:rPr lang="ru-RU" sz="1400" dirty="0">
                <a:solidFill>
                  <a:schemeClr val="dk1"/>
                </a:solidFill>
              </a:rPr>
              <a:t> </a:t>
            </a:r>
            <a:r>
              <a:rPr lang="en-US" sz="1400" dirty="0">
                <a:solidFill>
                  <a:schemeClr val="dk1"/>
                </a:solidFill>
              </a:rPr>
              <a:t>ER-</a:t>
            </a:r>
            <a:r>
              <a:rPr lang="uk-UA" sz="1400" dirty="0">
                <a:solidFill>
                  <a:schemeClr val="dk1"/>
                </a:solidFill>
              </a:rPr>
              <a:t>діаграми з будь-якого пристрою з підключенням </a:t>
            </a:r>
            <a:r>
              <a:rPr lang="ru-RU" sz="1400" dirty="0">
                <a:solidFill>
                  <a:schemeClr val="dk1"/>
                </a:solidFill>
              </a:rPr>
              <a:t>до </a:t>
            </a:r>
            <a:r>
              <a:rPr lang="uk-UA" sz="1400" dirty="0">
                <a:solidFill>
                  <a:schemeClr val="dk1"/>
                </a:solidFill>
              </a:rPr>
              <a:t>Інтернету</a:t>
            </a:r>
            <a:r>
              <a:rPr lang="ru-RU" sz="1400" dirty="0">
                <a:solidFill>
                  <a:schemeClr val="dk1"/>
                </a:solidFill>
              </a:rPr>
              <a:t>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-US" sz="1400" dirty="0">
                <a:solidFill>
                  <a:srgbClr val="FF9900"/>
                </a:solidFill>
              </a:rPr>
              <a:t>Draw.io</a:t>
            </a:r>
            <a:r>
              <a:rPr lang="en-US" sz="1400" dirty="0">
                <a:solidFill>
                  <a:schemeClr val="dk1"/>
                </a:solidFill>
              </a:rPr>
              <a:t> – </a:t>
            </a:r>
            <a:r>
              <a:rPr lang="uk-UA" sz="1400" dirty="0">
                <a:solidFill>
                  <a:schemeClr val="dk1"/>
                </a:solidFill>
              </a:rPr>
              <a:t>інструмент для створення діаграм, блок-схем, інтелект-карт, бізнес-макетів, відносин сутностей, програмних блоків та іншого</a:t>
            </a:r>
            <a:r>
              <a:rPr lang="ru-RU" sz="1400" dirty="0">
                <a:solidFill>
                  <a:schemeClr val="dk1"/>
                </a:solidFill>
              </a:rPr>
              <a:t>. </a:t>
            </a:r>
            <a:r>
              <a:rPr lang="uk-UA" sz="1400" dirty="0">
                <a:solidFill>
                  <a:schemeClr val="dk1"/>
                </a:solidFill>
              </a:rPr>
              <a:t>Сервіс розповсюджується на безкоштовній основі з відкритим </a:t>
            </a:r>
            <a:r>
              <a:rPr lang="ru-RU" sz="1400" dirty="0">
                <a:solidFill>
                  <a:schemeClr val="dk1"/>
                </a:solidFill>
              </a:rPr>
              <a:t>кодом. </a:t>
            </a:r>
            <a:r>
              <a:rPr lang="en-US" sz="1400" dirty="0">
                <a:solidFill>
                  <a:schemeClr val="dk1"/>
                </a:solidFill>
              </a:rPr>
              <a:t>Draw.io </a:t>
            </a:r>
            <a:r>
              <a:rPr lang="uk-UA" sz="1400" dirty="0">
                <a:solidFill>
                  <a:schemeClr val="dk1"/>
                </a:solidFill>
              </a:rPr>
              <a:t>має багатий набір функцій для візуалізації більшості завдань користувача</a:t>
            </a:r>
            <a:r>
              <a:rPr lang="ru-RU" sz="1400" dirty="0">
                <a:solidFill>
                  <a:schemeClr val="dk1"/>
                </a:solidFill>
              </a:rPr>
              <a:t>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ru" sz="1400" dirty="0">
                <a:solidFill>
                  <a:srgbClr val="FF9900"/>
                </a:solidFill>
              </a:rPr>
              <a:t>Visual Studio.</a:t>
            </a:r>
            <a:r>
              <a:rPr lang="ru" sz="1400" dirty="0">
                <a:solidFill>
                  <a:schemeClr val="dk1"/>
                </a:solidFill>
              </a:rPr>
              <a:t> Це інтегроване середовище розробки (IDE) від Microsoft для створення різноманітних програмних продуктів для різних платформ, таких як Windows, Android, iOS, Xbox і багатьох інших. 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ru" sz="1400" dirty="0">
                <a:solidFill>
                  <a:srgbClr val="FF9900"/>
                </a:solidFill>
              </a:rPr>
              <a:t>ADO.NET (ActiveX Data Objects .NET).</a:t>
            </a:r>
            <a:r>
              <a:rPr lang="ru" sz="1400" dirty="0">
                <a:solidFill>
                  <a:schemeClr val="dk1"/>
                </a:solidFill>
              </a:rPr>
              <a:t> Це технологія доступу до даних для платформи .NET від Microsoft, яка надає різноманітні інструменти для звернення до баз даних, обробки даних та взаємодії з ними. </a:t>
            </a: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300" y="445025"/>
            <a:ext cx="572699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5304" y="445019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6307" y="445022"/>
            <a:ext cx="57269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4A695D-9A37-4B69-A762-D29DF69BCA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2298" y="445022"/>
            <a:ext cx="572699" cy="5727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9F097A-6D26-427D-B8F6-CB9AE11E9B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4302" y="445022"/>
            <a:ext cx="572699" cy="5727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9900"/>
                </a:solidFill>
              </a:rPr>
              <a:t>ER-</a:t>
            </a:r>
            <a:r>
              <a:rPr lang="uk-UA" dirty="0">
                <a:solidFill>
                  <a:srgbClr val="FF9900"/>
                </a:solidFill>
              </a:rPr>
              <a:t>діаграма</a:t>
            </a:r>
            <a:endParaRPr dirty="0">
              <a:solidFill>
                <a:srgbClr val="FF99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501551-E707-47C9-83A8-ACB89098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410" y="1017725"/>
            <a:ext cx="4797179" cy="3680540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9900"/>
                </a:solidFill>
              </a:rPr>
              <a:t>Логічна модель</a:t>
            </a:r>
            <a:endParaRPr dirty="0">
              <a:solidFill>
                <a:srgbClr val="FF99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A9D68B-4240-422C-B594-A51D5CF6B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38" y="1017724"/>
            <a:ext cx="3325123" cy="3680751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9900"/>
                </a:solidFill>
              </a:rPr>
              <a:t>Фізична модель</a:t>
            </a:r>
            <a:endParaRPr dirty="0">
              <a:solidFill>
                <a:srgbClr val="FF99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014540-ED4E-41E9-95B8-1171E6649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190" y="1017725"/>
            <a:ext cx="4261620" cy="3680751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FF9900"/>
                </a:solidFill>
              </a:rPr>
              <a:t>Структура головного меню програмного застосунку</a:t>
            </a:r>
            <a:endParaRPr lang="ru-RU" dirty="0">
              <a:solidFill>
                <a:srgbClr val="FF99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4A0884-2892-432A-8419-9D094A418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8" y="1492441"/>
            <a:ext cx="8208902" cy="215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061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FF9900"/>
                </a:solidFill>
              </a:rPr>
              <a:t>Узагальнений алгоритм роботи додатку</a:t>
            </a:r>
            <a:endParaRPr lang="ru-RU" dirty="0">
              <a:solidFill>
                <a:srgbClr val="FF99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79A994-2C63-4863-B006-A07A8F653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146" y="1148520"/>
            <a:ext cx="6373707" cy="354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9784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658</Words>
  <Application>Microsoft Office PowerPoint</Application>
  <PresentationFormat>Екран (16:9)</PresentationFormat>
  <Paragraphs>71</Paragraphs>
  <Slides>21</Slides>
  <Notes>21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21</vt:i4>
      </vt:variant>
    </vt:vector>
  </HeadingPairs>
  <TitlesOfParts>
    <vt:vector size="26" baseType="lpstr">
      <vt:lpstr>Bahnschrift Condensed</vt:lpstr>
      <vt:lpstr>Oswald</vt:lpstr>
      <vt:lpstr>Average</vt:lpstr>
      <vt:lpstr>Arial</vt:lpstr>
      <vt:lpstr>Slate</vt:lpstr>
      <vt:lpstr>ПРЕЗЕНТАЦІЯ КУРСОВОЇ РОБОТИ НА ТЕМУ:</vt:lpstr>
      <vt:lpstr>Чому “Інформаційна система веломайстерні”?</vt:lpstr>
      <vt:lpstr>Основні задачі системи</vt:lpstr>
      <vt:lpstr>Використані технології</vt:lpstr>
      <vt:lpstr>ER-діаграма</vt:lpstr>
      <vt:lpstr>Логічна модель</vt:lpstr>
      <vt:lpstr>Фізична модель</vt:lpstr>
      <vt:lpstr>Структура головного меню програмного застосунку</vt:lpstr>
      <vt:lpstr>Узагальнений алгоритм роботи додатку</vt:lpstr>
      <vt:lpstr>Тестування додатку. Меню авторизації</vt:lpstr>
      <vt:lpstr>Тестування додатку. Зміна теми</vt:lpstr>
      <vt:lpstr>Тестування додатку. MenuStrip</vt:lpstr>
      <vt:lpstr>Тестування додатку. Меню підключення</vt:lpstr>
      <vt:lpstr>Тестування додатку. Меню підключення</vt:lpstr>
      <vt:lpstr>Тестування додатку. Таблиця замовлення</vt:lpstr>
      <vt:lpstr>Тестування додатку. Додавання даних</vt:lpstr>
      <vt:lpstr>Тестування додатку. Представлення «Детальна інформація про замовлення»</vt:lpstr>
      <vt:lpstr>Тестування додатку. Робота тригеру</vt:lpstr>
      <vt:lpstr>Тестування додатку. Фінансовий звіт</vt:lpstr>
      <vt:lpstr>Висновки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КУРСОВОЇ РОБОТИ НА ТЕМУ:</dc:title>
  <cp:lastModifiedBy>Ігор Полинько</cp:lastModifiedBy>
  <cp:revision>12</cp:revision>
  <dcterms:modified xsi:type="dcterms:W3CDTF">2025-05-30T07:55:05Z</dcterms:modified>
</cp:coreProperties>
</file>