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87" r:id="rId3"/>
    <p:sldId id="286" r:id="rId4"/>
    <p:sldId id="298" r:id="rId5"/>
    <p:sldId id="297" r:id="rId6"/>
    <p:sldId id="278" r:id="rId7"/>
    <p:sldId id="299" r:id="rId8"/>
    <p:sldId id="290" r:id="rId9"/>
    <p:sldId id="279" r:id="rId10"/>
    <p:sldId id="289" r:id="rId11"/>
    <p:sldId id="292" r:id="rId12"/>
    <p:sldId id="293" r:id="rId13"/>
    <p:sldId id="281" r:id="rId14"/>
    <p:sldId id="282" r:id="rId15"/>
    <p:sldId id="283" r:id="rId16"/>
    <p:sldId id="285" r:id="rId17"/>
    <p:sldId id="284" r:id="rId18"/>
    <p:sldId id="294" r:id="rId19"/>
    <p:sldId id="295" r:id="rId20"/>
    <p:sldId id="296" r:id="rId21"/>
    <p:sldId id="303" r:id="rId22"/>
    <p:sldId id="304" r:id="rId23"/>
    <p:sldId id="300" r:id="rId24"/>
    <p:sldId id="301" r:id="rId25"/>
    <p:sldId id="302" r:id="rId26"/>
  </p:sldIdLst>
  <p:sldSz cx="9144000" cy="6858000" type="screen4x3"/>
  <p:notesSz cx="6950075" cy="92360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86346" autoAdjust="0"/>
  </p:normalViewPr>
  <p:slideViewPr>
    <p:cSldViewPr>
      <p:cViewPr varScale="1">
        <p:scale>
          <a:sx n="156" d="100"/>
          <a:sy n="156" d="100"/>
        </p:scale>
        <p:origin x="21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8C26AFF-5BCC-5E43-8446-8B4E6B1C3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371B130-0ACE-7C4A-A1EB-EF9D185D4D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E50F6C36-1588-014B-9175-E1F8CEFB15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0532590D-BDA1-994D-838A-6A38B9E36C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434AAFA5-BCEF-2841-9A5F-6B1735E1E4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FCC106B-99E3-AA40-9151-67EE757022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35CBB1-D9AF-AF47-A494-E2294DC926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7CF82C-F0E5-8F4B-899D-E2D49E55F4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E013FC5-0EE5-CE45-9898-D21BA121B2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DF4B2DC-5DBC-6D46-BA19-6D4680CE7F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EAC97CF-97B9-5843-8592-9F0AA8B30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D692DD40-0DB0-6B46-9194-9B61229089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2DD40-0DB0-6B46-9194-9B61229089E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6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71D-F99F-7E45-A61A-8BF2CF36B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361C4-C7F4-6B49-AC2D-C3F5ECF0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CBA3-660C-ED43-B613-8B157288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4DCCC-23A3-B24E-9962-337CE5904310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68-F23B-C544-86A9-B106990A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414D-8350-0D45-9B22-5FE73056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596FE-1709-9243-BF7B-E3D2958F8A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93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0897-7BA0-AC44-8FCF-AB74F6F4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94822-A4C4-FF41-8204-9F6B9A80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ABCE-C18A-BD41-AF8B-965850D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98823-A70C-8F4C-8DCE-C35358E39753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86EE-2E0E-6240-B29B-096BC71D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5ED8-639E-C047-8D94-AE30D293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98333-9044-8C4B-BE27-97D3F20858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45E54-23D0-824D-8431-ABA83F57E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9A0F-ED3F-684E-A0FD-61781E45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FA38-1211-A645-AFD0-A8A26D40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BB51-A8AF-A94C-B8AC-813828CF0A02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639A-E8AF-E046-9279-8E57BEEA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90E5-A211-9B44-A6DD-C03FCA46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324B3-04FE-2844-9217-F801D39FB1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2EEA-9034-E548-9933-DC146296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897A-E4BD-D745-AAC0-CEFA3128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5270-451B-394F-8A0E-E691DE1C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F5823-9658-684D-A525-D44D24C2692C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6F9C-4C1F-AF4B-BF63-F88D42E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6970-8462-9C4D-B163-7BFDB735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6B76D-391A-104D-8380-96425D23F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52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9A0C-C286-7F46-AA0F-B6EDA49C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FDC2-AEDE-CB47-B1FA-08878E528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EE05-F4C1-8841-B0C1-FDCFFC0D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18781-B317-444C-B3E0-C000F250464F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507C-D99C-F443-A554-7232E05E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1A9D-0A57-B841-9E9C-6226927D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2607-B4A5-E743-8BE0-8C9899A06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55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F5B-6694-394E-ADF0-A0EE64F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0D9B-0E05-C647-B808-6863B238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265238"/>
            <a:ext cx="40005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58BF-F61C-404E-9BB0-FA4692FC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65238"/>
            <a:ext cx="40005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E186-32F3-4C4F-A0E5-B44134B2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9464A-A2B3-E848-B72E-939075DEFBE3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72079-EE9C-464D-ADF6-618ADA99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27E6-9692-2248-9E77-FAC2DAC6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D7B44-5438-EE48-9A6A-3B0CEEE093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980-6741-2541-93EC-945F798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F33B-9010-E640-A22C-EA26E6A9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2B59-2642-4D4B-AF0D-17EDF31B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4E920-A2BA-D94A-BCEF-CDF30A10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EEE46-41B3-7D4D-97F3-08E359EC8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BE671-23BE-364C-9101-AAD1D5C1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56902-A734-F54F-A564-5F43B6D978BB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506D-E9B4-0947-961B-EE851B29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A1D20-A6E7-7747-AC58-C21CDCB1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F694-40CB-5940-BF90-ECCCBB4FD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5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A0D1-7577-504F-9F7D-8DE02391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C95E5-7BAA-D549-98B6-7FE31E81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79A31-7A29-DF4D-9295-14ACAEDC8D08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FEA06-0B5D-0547-8239-474ADF89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4C974-713B-784F-8C57-18A89F57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30E78-4873-994D-AC82-C7572673D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E1B5B-B762-BF4D-9ED2-C04ADD7C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1EAAA-2BF5-4942-AE4A-6F427E959509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23F66-822E-2C4F-B60A-FC0280B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3220-A939-4749-B70F-4DBFB5D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5648F-2EC7-934D-8A36-BBF4FAFC64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AEA2-C220-A247-9B1F-AA657E1B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202C-20BF-8E40-A2B9-1FD88BBD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BAFC2-098D-7F45-9C66-B668A7E5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404C-E00D-234A-8F42-1586442E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AF29C-5484-5F45-A9D6-1102CE1A36B3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77B7-423F-AC44-B780-7C08F672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8385-3615-7446-B09A-96B7576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71705-BADB-1D4D-9D48-08A36476C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7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43CD-A46C-0A48-869E-AFC979CD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BC130-84B4-F443-AC7F-E148095E7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DC6E-B3EF-A14A-A8AF-7EAA46C51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6BB93-6AA9-1747-A442-DBFC8755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A90E-66C2-A44B-ACBE-CBD2BC937661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2D87-9F8F-8142-A897-302ABA3B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9BBDB-552B-2B4E-9A05-B32D8AC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D7885-2911-0248-8250-2164AD753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3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2CD4B7-342F-A643-A54B-8407C14BA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7BDC65-AD6A-CB40-B596-1959D0ECF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5238"/>
            <a:ext cx="8153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C366E0-F001-604A-B6F2-4BDAD4FFF0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5A5A2D-D7E7-FA4D-81C0-312C0045AF8A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83CE5C-1067-3E42-8CDD-2984BE6BC3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/>
              <a:t>CP 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212A88-52E1-B842-B721-2292FF3955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DC315A-8CBC-F142-B6B9-1FAFD9C4DFE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8DD638D-AAFE-2C4A-85DE-F3490E3CD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76962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7D5E61C-6E8B-8849-A84C-07156BCC7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943600"/>
            <a:ext cx="63246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10" descr="C:\My Documents\UNL logo.jpg">
            <a:extLst>
              <a:ext uri="{FF2B5EF4-FFF2-40B4-BE49-F238E27FC236}">
                <a16:creationId xmlns:a16="http://schemas.microsoft.com/office/drawing/2014/main" id="{E106E74D-9CBB-7940-99EF-F604DDC9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3413"/>
            <a:ext cx="1295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>
            <a:extLst>
              <a:ext uri="{FF2B5EF4-FFF2-40B4-BE49-F238E27FC236}">
                <a16:creationId xmlns:a16="http://schemas.microsoft.com/office/drawing/2014/main" id="{25C1EC38-6566-ED4C-BED4-94FA47CA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480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3A65BC"/>
                </a:solidFill>
              </a:rPr>
              <a:t>Constraint Systems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3A65B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2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A65BC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A65BC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30EAC5-0F07-DE4A-A9D7-A74F347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0E39-03EB-9548-829B-0AD4827DD308}" type="datetime1">
              <a:rPr lang="en-US" altLang="en-US"/>
              <a:pPr/>
              <a:t>8/28/20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F07A9D-6B1A-A846-B2E1-84D2FABA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F8369E-7770-504A-925E-AD04D29E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6590-BED8-0A46-A9F5-503465CBDACF}" type="slidenum">
              <a:rPr lang="en-US" altLang="zh-CN"/>
              <a:pPr/>
              <a:t>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6" name="Rectangle 2">
                <a:extLst>
                  <a:ext uri="{FF2B5EF4-FFF2-40B4-BE49-F238E27FC236}">
                    <a16:creationId xmlns:a16="http://schemas.microsoft.com/office/drawing/2014/main" id="{536DDFC8-4E8A-D542-88A6-3C991C03FB2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524000"/>
                <a:ext cx="8001000" cy="4267200"/>
              </a:xfrm>
            </p:spPr>
            <p:txBody>
              <a:bodyPr/>
              <a:lstStyle/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sz="4400" b="1" dirty="0">
                    <a:solidFill>
                      <a:srgbClr val="3A65BC"/>
                    </a:solidFill>
                  </a:rPr>
                  <a:t>Visualizations to Summarize Search Behavior</a:t>
                </a:r>
                <a:endParaRPr lang="en-US" altLang="en-US" b="1" dirty="0">
                  <a:solidFill>
                    <a:srgbClr val="3A65BC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600" b="1" dirty="0"/>
              </a:p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b="1" dirty="0"/>
                  <a:t>Ian S. Howell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dirty="0"/>
                  <a:t>, Berthe Y. Choueiry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en-US" dirty="0"/>
                  <a:t>, and Hongfeng Yu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b="1" dirty="0"/>
              </a:p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Constraint Systems Laboratory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Visualizations Laboratory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Department of Computer Science &amp; Engineering</a:t>
                </a:r>
              </a:p>
              <a:p>
                <a:pPr algn="ctr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University of Nebraska-Lincoln</a:t>
                </a:r>
              </a:p>
            </p:txBody>
          </p:sp>
        </mc:Choice>
        <mc:Fallback>
          <p:sp>
            <p:nvSpPr>
              <p:cNvPr id="41986" name="Rectangle 2">
                <a:extLst>
                  <a:ext uri="{FF2B5EF4-FFF2-40B4-BE49-F238E27FC236}">
                    <a16:creationId xmlns:a16="http://schemas.microsoft.com/office/drawing/2014/main" id="{536DDFC8-4E8A-D542-88A6-3C991C03F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24000"/>
                <a:ext cx="8001000" cy="4267200"/>
              </a:xfrm>
              <a:blipFill>
                <a:blip r:embed="rId2"/>
                <a:stretch>
                  <a:fillRect l="-1905" t="-4464" r="-3175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6923-DA1E-D340-849A-925DD0EE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timestamps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4AB-6C9F-8F4E-9EDD-5B11892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6BCA-D618-EA42-A5C0-1A3DCD6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66B-89B2-4442-AC6B-909BB75D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28301-5230-9A4C-88E9-8382687B2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8"/>
          <a:stretch/>
        </p:blipFill>
        <p:spPr>
          <a:xfrm>
            <a:off x="665017" y="1676400"/>
            <a:ext cx="7531659" cy="12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50494-8573-124D-967C-906EF78B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78"/>
          <a:stretch/>
        </p:blipFill>
        <p:spPr>
          <a:xfrm>
            <a:off x="4060211" y="3130730"/>
            <a:ext cx="4626589" cy="1212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BCD48F-9405-2642-93F7-3B6CACE4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36492"/>
            <a:ext cx="16891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98DA24-2BF9-4946-B682-1E8824F61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41927"/>
            <a:ext cx="1689100" cy="495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D9DFE0-BADE-5A4C-BFF6-0E3D09AFF956}"/>
              </a:ext>
            </a:extLst>
          </p:cNvPr>
          <p:cNvSpPr/>
          <p:nvPr/>
        </p:nvSpPr>
        <p:spPr>
          <a:xfrm>
            <a:off x="3810000" y="3040468"/>
            <a:ext cx="41148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88ABF-C362-974A-B506-0F9FF14DF3C6}"/>
              </a:ext>
            </a:extLst>
          </p:cNvPr>
          <p:cNvSpPr/>
          <p:nvPr/>
        </p:nvSpPr>
        <p:spPr>
          <a:xfrm>
            <a:off x="4105645" y="4441927"/>
            <a:ext cx="41148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69F26-20F6-FA47-AF66-3FF8EB2BD5CB}"/>
              </a:ext>
            </a:extLst>
          </p:cNvPr>
          <p:cNvCxnSpPr>
            <a:cxnSpLocks/>
          </p:cNvCxnSpPr>
          <p:nvPr/>
        </p:nvCxnSpPr>
        <p:spPr>
          <a:xfrm flipV="1">
            <a:off x="2576205" y="3086187"/>
            <a:ext cx="1157595" cy="49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3A802-5D10-5943-91C8-E82532BB29DD}"/>
              </a:ext>
            </a:extLst>
          </p:cNvPr>
          <p:cNvCxnSpPr>
            <a:cxnSpLocks/>
          </p:cNvCxnSpPr>
          <p:nvPr/>
        </p:nvCxnSpPr>
        <p:spPr>
          <a:xfrm flipV="1">
            <a:off x="2500005" y="4464786"/>
            <a:ext cx="1560206" cy="224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6287-1ABC-EF42-9109-0B1B1F7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search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975A-A8F6-EB47-8340-E4F1831F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7"/>
            <a:ext cx="8153400" cy="2501589"/>
          </a:xfrm>
        </p:spPr>
        <p:txBody>
          <a:bodyPr/>
          <a:lstStyle/>
          <a:p>
            <a:r>
              <a:rPr lang="en-US" dirty="0"/>
              <a:t>Create a clustering tree</a:t>
            </a:r>
          </a:p>
          <a:p>
            <a:pPr lvl="1"/>
            <a:r>
              <a:rPr lang="en-US" dirty="0"/>
              <a:t>Use agglomerative, hierarchical clustering</a:t>
            </a:r>
          </a:p>
          <a:p>
            <a:pPr lvl="1"/>
            <a:r>
              <a:rPr lang="en-US" dirty="0"/>
              <a:t>Only merge temporally adjacent clusters</a:t>
            </a:r>
          </a:p>
          <a:p>
            <a:pPr lvl="1"/>
            <a:r>
              <a:rPr lang="en-US" dirty="0"/>
              <a:t>Each cluster’s representative is the middle of the interval of included timestamps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30C2-FAE4-2443-8A3A-3F289D35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AA9D-A74C-D84C-A52E-1723E84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CEA2-BB4F-7F45-AFA8-5E223C7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11</a:t>
            </a:fld>
            <a:endParaRPr lang="en-US" altLang="zh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6587B-A708-4247-AC62-B8BD90BE2CEF}"/>
              </a:ext>
            </a:extLst>
          </p:cNvPr>
          <p:cNvCxnSpPr>
            <a:cxnSpLocks/>
          </p:cNvCxnSpPr>
          <p:nvPr/>
        </p:nvCxnSpPr>
        <p:spPr>
          <a:xfrm flipV="1">
            <a:off x="1092944" y="5075054"/>
            <a:ext cx="7136656" cy="1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B7787-F145-C346-9589-2FD606BFBEDA}"/>
              </a:ext>
            </a:extLst>
          </p:cNvPr>
          <p:cNvCxnSpPr/>
          <p:nvPr/>
        </p:nvCxnSpPr>
        <p:spPr>
          <a:xfrm>
            <a:off x="1733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47FA2-2F24-3F48-8F71-1D9F53E71B53}"/>
              </a:ext>
            </a:extLst>
          </p:cNvPr>
          <p:cNvCxnSpPr/>
          <p:nvPr/>
        </p:nvCxnSpPr>
        <p:spPr>
          <a:xfrm>
            <a:off x="23433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9BA7F-A3AB-E647-8315-B7C6C6BE9D41}"/>
              </a:ext>
            </a:extLst>
          </p:cNvPr>
          <p:cNvCxnSpPr/>
          <p:nvPr/>
        </p:nvCxnSpPr>
        <p:spPr>
          <a:xfrm>
            <a:off x="29529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2A64A1-E9B2-3A4E-B8E9-F440030906F0}"/>
              </a:ext>
            </a:extLst>
          </p:cNvPr>
          <p:cNvCxnSpPr/>
          <p:nvPr/>
        </p:nvCxnSpPr>
        <p:spPr>
          <a:xfrm>
            <a:off x="35625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7222C8-8666-1B49-941B-CF992F0FA282}"/>
              </a:ext>
            </a:extLst>
          </p:cNvPr>
          <p:cNvCxnSpPr/>
          <p:nvPr/>
        </p:nvCxnSpPr>
        <p:spPr>
          <a:xfrm>
            <a:off x="41721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46DB1-3CAF-8B41-A094-367876385AAD}"/>
              </a:ext>
            </a:extLst>
          </p:cNvPr>
          <p:cNvCxnSpPr/>
          <p:nvPr/>
        </p:nvCxnSpPr>
        <p:spPr>
          <a:xfrm>
            <a:off x="4781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5A6DA0-0CED-0448-B9A2-052D6DF5CA9D}"/>
              </a:ext>
            </a:extLst>
          </p:cNvPr>
          <p:cNvCxnSpPr/>
          <p:nvPr/>
        </p:nvCxnSpPr>
        <p:spPr>
          <a:xfrm>
            <a:off x="53913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B3AE56-FB3A-574D-B942-6625E36595AB}"/>
              </a:ext>
            </a:extLst>
          </p:cNvPr>
          <p:cNvCxnSpPr/>
          <p:nvPr/>
        </p:nvCxnSpPr>
        <p:spPr>
          <a:xfrm>
            <a:off x="60009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C67995-F62F-EC48-9A0C-CC27E00F7D63}"/>
              </a:ext>
            </a:extLst>
          </p:cNvPr>
          <p:cNvCxnSpPr/>
          <p:nvPr/>
        </p:nvCxnSpPr>
        <p:spPr>
          <a:xfrm>
            <a:off x="66105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B6D8A-6CB0-8E4A-A07F-4DA850A497A4}"/>
              </a:ext>
            </a:extLst>
          </p:cNvPr>
          <p:cNvCxnSpPr/>
          <p:nvPr/>
        </p:nvCxnSpPr>
        <p:spPr>
          <a:xfrm>
            <a:off x="72201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0C1DD9-05EF-F74F-BCF5-12FF220AAD9B}"/>
              </a:ext>
            </a:extLst>
          </p:cNvPr>
          <p:cNvCxnSpPr/>
          <p:nvPr/>
        </p:nvCxnSpPr>
        <p:spPr>
          <a:xfrm>
            <a:off x="7829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3F1F06-1B79-DB4D-A5AC-A6CCC2798C3C}"/>
              </a:ext>
            </a:extLst>
          </p:cNvPr>
          <p:cNvCxnSpPr>
            <a:cxnSpLocks/>
          </p:cNvCxnSpPr>
          <p:nvPr/>
        </p:nvCxnSpPr>
        <p:spPr>
          <a:xfrm flipV="1">
            <a:off x="1751221" y="4703381"/>
            <a:ext cx="0" cy="202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4837F3-105B-A547-B968-F0D57592F5D2}"/>
              </a:ext>
            </a:extLst>
          </p:cNvPr>
          <p:cNvSpPr txBox="1"/>
          <p:nvPr/>
        </p:nvSpPr>
        <p:spPr>
          <a:xfrm>
            <a:off x="935562" y="508615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78C1BE-F12F-5F4E-81A9-BCE7838F0D82}"/>
              </a:ext>
            </a:extLst>
          </p:cNvPr>
          <p:cNvSpPr txBox="1"/>
          <p:nvPr/>
        </p:nvSpPr>
        <p:spPr>
          <a:xfrm>
            <a:off x="1575826" y="509354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565F4E-7DB8-7542-B7ED-D0FDE45FB50D}"/>
              </a:ext>
            </a:extLst>
          </p:cNvPr>
          <p:cNvSpPr txBox="1"/>
          <p:nvPr/>
        </p:nvSpPr>
        <p:spPr>
          <a:xfrm>
            <a:off x="2190481" y="509354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FDD40-CEA7-6946-9A73-AC0BD4ED7E2D}"/>
              </a:ext>
            </a:extLst>
          </p:cNvPr>
          <p:cNvSpPr txBox="1"/>
          <p:nvPr/>
        </p:nvSpPr>
        <p:spPr>
          <a:xfrm>
            <a:off x="7656598" y="5082212"/>
            <a:ext cx="370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6272E8-1D6E-664C-A8D6-84A140B02121}"/>
              </a:ext>
            </a:extLst>
          </p:cNvPr>
          <p:cNvCxnSpPr>
            <a:cxnSpLocks/>
          </p:cNvCxnSpPr>
          <p:nvPr/>
        </p:nvCxnSpPr>
        <p:spPr>
          <a:xfrm flipV="1">
            <a:off x="2343375" y="4708222"/>
            <a:ext cx="0" cy="1972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0E42-DA7A-134B-B03F-4FA84D50D2AF}"/>
              </a:ext>
            </a:extLst>
          </p:cNvPr>
          <p:cNvCxnSpPr>
            <a:cxnSpLocks/>
          </p:cNvCxnSpPr>
          <p:nvPr/>
        </p:nvCxnSpPr>
        <p:spPr>
          <a:xfrm flipH="1">
            <a:off x="1748503" y="4713479"/>
            <a:ext cx="5948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266D5F-D004-654C-BBB9-BDE3A7E5F082}"/>
              </a:ext>
            </a:extLst>
          </p:cNvPr>
          <p:cNvCxnSpPr>
            <a:cxnSpLocks/>
          </p:cNvCxnSpPr>
          <p:nvPr/>
        </p:nvCxnSpPr>
        <p:spPr>
          <a:xfrm flipV="1">
            <a:off x="2952975" y="4233674"/>
            <a:ext cx="0" cy="6718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55332-B6C5-2646-96A7-8A25B4D1804D}"/>
              </a:ext>
            </a:extLst>
          </p:cNvPr>
          <p:cNvCxnSpPr>
            <a:cxnSpLocks/>
          </p:cNvCxnSpPr>
          <p:nvPr/>
        </p:nvCxnSpPr>
        <p:spPr>
          <a:xfrm>
            <a:off x="1092944" y="3866060"/>
            <a:ext cx="0" cy="1216152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A03177-CC8A-4A41-9775-DD1E54EE803F}"/>
              </a:ext>
            </a:extLst>
          </p:cNvPr>
          <p:cNvCxnSpPr>
            <a:cxnSpLocks/>
          </p:cNvCxnSpPr>
          <p:nvPr/>
        </p:nvCxnSpPr>
        <p:spPr>
          <a:xfrm flipV="1">
            <a:off x="2078736" y="4226309"/>
            <a:ext cx="0" cy="487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93339F-3F56-E64F-931E-8A7ACF68C453}"/>
              </a:ext>
            </a:extLst>
          </p:cNvPr>
          <p:cNvCxnSpPr>
            <a:cxnSpLocks/>
          </p:cNvCxnSpPr>
          <p:nvPr/>
        </p:nvCxnSpPr>
        <p:spPr>
          <a:xfrm flipH="1">
            <a:off x="2069593" y="4227576"/>
            <a:ext cx="8833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4B48D2-265D-7742-B7F0-C240F1E0A1CD}"/>
              </a:ext>
            </a:extLst>
          </p:cNvPr>
          <p:cNvCxnSpPr>
            <a:cxnSpLocks/>
          </p:cNvCxnSpPr>
          <p:nvPr/>
        </p:nvCxnSpPr>
        <p:spPr>
          <a:xfrm flipV="1">
            <a:off x="3886200" y="4413722"/>
            <a:ext cx="0" cy="402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5FD161-73EA-F347-88D9-B03C4C72962F}"/>
              </a:ext>
            </a:extLst>
          </p:cNvPr>
          <p:cNvCxnSpPr>
            <a:cxnSpLocks/>
          </p:cNvCxnSpPr>
          <p:nvPr/>
        </p:nvCxnSpPr>
        <p:spPr>
          <a:xfrm flipV="1">
            <a:off x="5715000" y="4419367"/>
            <a:ext cx="0" cy="3971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A91CB6-1876-8E4A-9469-481347C2556F}"/>
              </a:ext>
            </a:extLst>
          </p:cNvPr>
          <p:cNvCxnSpPr>
            <a:cxnSpLocks/>
          </p:cNvCxnSpPr>
          <p:nvPr/>
        </p:nvCxnSpPr>
        <p:spPr>
          <a:xfrm flipH="1">
            <a:off x="3886201" y="4413722"/>
            <a:ext cx="18287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362226-10FF-4B42-98F5-F532C7135E60}"/>
              </a:ext>
            </a:extLst>
          </p:cNvPr>
          <p:cNvCxnSpPr>
            <a:cxnSpLocks/>
          </p:cNvCxnSpPr>
          <p:nvPr/>
        </p:nvCxnSpPr>
        <p:spPr>
          <a:xfrm flipV="1">
            <a:off x="2596896" y="3962400"/>
            <a:ext cx="0" cy="2712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2D81C0-D7BC-0547-8FC3-B9D9D66C4854}"/>
              </a:ext>
            </a:extLst>
          </p:cNvPr>
          <p:cNvCxnSpPr>
            <a:cxnSpLocks/>
          </p:cNvCxnSpPr>
          <p:nvPr/>
        </p:nvCxnSpPr>
        <p:spPr>
          <a:xfrm flipV="1">
            <a:off x="6167837" y="3962400"/>
            <a:ext cx="0" cy="228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5FB0E3-2454-5D4C-85BC-FFFD04A69E79}"/>
              </a:ext>
            </a:extLst>
          </p:cNvPr>
          <p:cNvCxnSpPr>
            <a:cxnSpLocks/>
          </p:cNvCxnSpPr>
          <p:nvPr/>
        </p:nvCxnSpPr>
        <p:spPr>
          <a:xfrm flipH="1" flipV="1">
            <a:off x="2590802" y="3962402"/>
            <a:ext cx="3570930" cy="6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D503EA-9B0A-824C-8BB4-1FA4626319F8}"/>
              </a:ext>
            </a:extLst>
          </p:cNvPr>
          <p:cNvCxnSpPr>
            <a:cxnSpLocks/>
          </p:cNvCxnSpPr>
          <p:nvPr/>
        </p:nvCxnSpPr>
        <p:spPr>
          <a:xfrm flipV="1">
            <a:off x="4327458" y="3836621"/>
            <a:ext cx="0" cy="1323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A609189-19EA-8645-9F51-62550ED33C04}"/>
              </a:ext>
            </a:extLst>
          </p:cNvPr>
          <p:cNvSpPr txBox="1"/>
          <p:nvPr/>
        </p:nvSpPr>
        <p:spPr>
          <a:xfrm rot="16200000">
            <a:off x="456705" y="4331394"/>
            <a:ext cx="94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790EB-3136-5149-A276-80FE994E1AAC}"/>
              </a:ext>
            </a:extLst>
          </p:cNvPr>
          <p:cNvSpPr txBox="1"/>
          <p:nvPr/>
        </p:nvSpPr>
        <p:spPr>
          <a:xfrm>
            <a:off x="7936888" y="4790089"/>
            <a:ext cx="48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B8C39B-ADA3-B044-808B-B5455C7A79E8}"/>
              </a:ext>
            </a:extLst>
          </p:cNvPr>
          <p:cNvCxnSpPr>
            <a:cxnSpLocks/>
          </p:cNvCxnSpPr>
          <p:nvPr/>
        </p:nvCxnSpPr>
        <p:spPr>
          <a:xfrm flipV="1">
            <a:off x="3562575" y="4816548"/>
            <a:ext cx="0" cy="88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81732B-4A0F-2B46-9525-69FA3E179716}"/>
              </a:ext>
            </a:extLst>
          </p:cNvPr>
          <p:cNvCxnSpPr>
            <a:cxnSpLocks/>
          </p:cNvCxnSpPr>
          <p:nvPr/>
        </p:nvCxnSpPr>
        <p:spPr>
          <a:xfrm flipV="1">
            <a:off x="4172175" y="4816548"/>
            <a:ext cx="0" cy="88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8017C6-C482-294F-B09F-5D4ACA77BF42}"/>
              </a:ext>
            </a:extLst>
          </p:cNvPr>
          <p:cNvCxnSpPr>
            <a:cxnSpLocks/>
          </p:cNvCxnSpPr>
          <p:nvPr/>
        </p:nvCxnSpPr>
        <p:spPr>
          <a:xfrm flipV="1">
            <a:off x="4781775" y="4861025"/>
            <a:ext cx="0" cy="44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57A6FF-FF3D-144D-8411-F56EB8E6DFD0}"/>
              </a:ext>
            </a:extLst>
          </p:cNvPr>
          <p:cNvCxnSpPr>
            <a:cxnSpLocks/>
          </p:cNvCxnSpPr>
          <p:nvPr/>
        </p:nvCxnSpPr>
        <p:spPr>
          <a:xfrm flipV="1">
            <a:off x="5391375" y="4861025"/>
            <a:ext cx="0" cy="444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E6D8F6-39B0-E14D-984F-7AB237CB8898}"/>
              </a:ext>
            </a:extLst>
          </p:cNvPr>
          <p:cNvCxnSpPr>
            <a:cxnSpLocks/>
          </p:cNvCxnSpPr>
          <p:nvPr/>
        </p:nvCxnSpPr>
        <p:spPr>
          <a:xfrm flipV="1">
            <a:off x="6000975" y="4883264"/>
            <a:ext cx="0" cy="222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685E289-4F76-BB4B-8D11-5356A8009262}"/>
              </a:ext>
            </a:extLst>
          </p:cNvPr>
          <p:cNvCxnSpPr>
            <a:cxnSpLocks/>
          </p:cNvCxnSpPr>
          <p:nvPr/>
        </p:nvCxnSpPr>
        <p:spPr>
          <a:xfrm flipV="1">
            <a:off x="6610575" y="4883264"/>
            <a:ext cx="0" cy="222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7404BE-2D1E-584E-AB42-2B232DBB0AA3}"/>
              </a:ext>
            </a:extLst>
          </p:cNvPr>
          <p:cNvCxnSpPr>
            <a:cxnSpLocks/>
          </p:cNvCxnSpPr>
          <p:nvPr/>
        </p:nvCxnSpPr>
        <p:spPr>
          <a:xfrm flipV="1">
            <a:off x="7220175" y="4800600"/>
            <a:ext cx="0" cy="1049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6C77FD-A410-5243-A789-D7DEED8EE973}"/>
              </a:ext>
            </a:extLst>
          </p:cNvPr>
          <p:cNvCxnSpPr>
            <a:cxnSpLocks/>
          </p:cNvCxnSpPr>
          <p:nvPr/>
        </p:nvCxnSpPr>
        <p:spPr>
          <a:xfrm flipH="1" flipV="1">
            <a:off x="7827478" y="4800600"/>
            <a:ext cx="2667" cy="1049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02D81A-BCCD-3A42-B0DE-5520FC07F6CB}"/>
              </a:ext>
            </a:extLst>
          </p:cNvPr>
          <p:cNvCxnSpPr>
            <a:cxnSpLocks/>
          </p:cNvCxnSpPr>
          <p:nvPr/>
        </p:nvCxnSpPr>
        <p:spPr>
          <a:xfrm flipH="1">
            <a:off x="3562577" y="4822410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B929C2-D816-BF40-8B5E-49415C39312C}"/>
              </a:ext>
            </a:extLst>
          </p:cNvPr>
          <p:cNvCxnSpPr>
            <a:cxnSpLocks/>
          </p:cNvCxnSpPr>
          <p:nvPr/>
        </p:nvCxnSpPr>
        <p:spPr>
          <a:xfrm flipH="1">
            <a:off x="4781775" y="4861025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701B38-AFBA-1E49-9283-7BC1D40DC0B6}"/>
              </a:ext>
            </a:extLst>
          </p:cNvPr>
          <p:cNvCxnSpPr>
            <a:cxnSpLocks/>
          </p:cNvCxnSpPr>
          <p:nvPr/>
        </p:nvCxnSpPr>
        <p:spPr>
          <a:xfrm flipH="1">
            <a:off x="6000975" y="4883264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35F1F96-3A13-B241-99EC-F8ABCD28940C}"/>
              </a:ext>
            </a:extLst>
          </p:cNvPr>
          <p:cNvCxnSpPr>
            <a:cxnSpLocks/>
          </p:cNvCxnSpPr>
          <p:nvPr/>
        </p:nvCxnSpPr>
        <p:spPr>
          <a:xfrm flipV="1">
            <a:off x="5083458" y="4816548"/>
            <a:ext cx="0" cy="444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46AF73F-719D-684D-9946-A795181F39D1}"/>
              </a:ext>
            </a:extLst>
          </p:cNvPr>
          <p:cNvCxnSpPr>
            <a:cxnSpLocks/>
          </p:cNvCxnSpPr>
          <p:nvPr/>
        </p:nvCxnSpPr>
        <p:spPr>
          <a:xfrm flipV="1">
            <a:off x="6305589" y="4816548"/>
            <a:ext cx="0" cy="63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385F64-2061-E749-B364-0E805ED8A4EC}"/>
              </a:ext>
            </a:extLst>
          </p:cNvPr>
          <p:cNvCxnSpPr>
            <a:cxnSpLocks/>
          </p:cNvCxnSpPr>
          <p:nvPr/>
        </p:nvCxnSpPr>
        <p:spPr>
          <a:xfrm flipH="1">
            <a:off x="5083459" y="4822410"/>
            <a:ext cx="12221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B439A22-3A97-934B-98DA-74425FBCD157}"/>
              </a:ext>
            </a:extLst>
          </p:cNvPr>
          <p:cNvCxnSpPr>
            <a:cxnSpLocks/>
          </p:cNvCxnSpPr>
          <p:nvPr/>
        </p:nvCxnSpPr>
        <p:spPr>
          <a:xfrm flipH="1">
            <a:off x="7218249" y="4800600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C9DCD9A-4C96-CE40-A5CE-7612646F5CC8}"/>
              </a:ext>
            </a:extLst>
          </p:cNvPr>
          <p:cNvCxnSpPr>
            <a:cxnSpLocks/>
          </p:cNvCxnSpPr>
          <p:nvPr/>
        </p:nvCxnSpPr>
        <p:spPr>
          <a:xfrm flipV="1">
            <a:off x="7522863" y="4191000"/>
            <a:ext cx="0" cy="6199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8A009AD-5151-1F45-A155-BE7D662F3F93}"/>
              </a:ext>
            </a:extLst>
          </p:cNvPr>
          <p:cNvCxnSpPr>
            <a:cxnSpLocks/>
          </p:cNvCxnSpPr>
          <p:nvPr/>
        </p:nvCxnSpPr>
        <p:spPr>
          <a:xfrm flipV="1">
            <a:off x="4800600" y="4191000"/>
            <a:ext cx="0" cy="2305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D2D73B-89D7-B945-A6A3-3C4FBE640575}"/>
              </a:ext>
            </a:extLst>
          </p:cNvPr>
          <p:cNvCxnSpPr>
            <a:cxnSpLocks/>
          </p:cNvCxnSpPr>
          <p:nvPr/>
        </p:nvCxnSpPr>
        <p:spPr>
          <a:xfrm flipH="1">
            <a:off x="4800601" y="4191000"/>
            <a:ext cx="272226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8EC537A-A0BB-C749-9B57-F2101DC923C1}"/>
              </a:ext>
            </a:extLst>
          </p:cNvPr>
          <p:cNvSpPr txBox="1"/>
          <p:nvPr/>
        </p:nvSpPr>
        <p:spPr>
          <a:xfrm>
            <a:off x="2797323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F8A752-2A38-C944-90F1-5A9F4DE831A9}"/>
              </a:ext>
            </a:extLst>
          </p:cNvPr>
          <p:cNvSpPr txBox="1"/>
          <p:nvPr/>
        </p:nvSpPr>
        <p:spPr>
          <a:xfrm>
            <a:off x="3413025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7E4D99-3CE5-794C-9D0A-D9C8043C5F31}"/>
              </a:ext>
            </a:extLst>
          </p:cNvPr>
          <p:cNvSpPr txBox="1"/>
          <p:nvPr/>
        </p:nvSpPr>
        <p:spPr>
          <a:xfrm>
            <a:off x="4016154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12B2FF-3301-BA49-BDF1-5B1F46A110FF}"/>
              </a:ext>
            </a:extLst>
          </p:cNvPr>
          <p:cNvSpPr txBox="1"/>
          <p:nvPr/>
        </p:nvSpPr>
        <p:spPr>
          <a:xfrm>
            <a:off x="4626123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68600A-0E30-D243-AF4B-BF21250F846D}"/>
              </a:ext>
            </a:extLst>
          </p:cNvPr>
          <p:cNvSpPr txBox="1"/>
          <p:nvPr/>
        </p:nvSpPr>
        <p:spPr>
          <a:xfrm>
            <a:off x="5235352" y="508221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D7B074-BD1E-634E-A6EF-F13C07B70884}"/>
              </a:ext>
            </a:extLst>
          </p:cNvPr>
          <p:cNvSpPr txBox="1"/>
          <p:nvPr/>
        </p:nvSpPr>
        <p:spPr>
          <a:xfrm>
            <a:off x="5857308" y="508353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FE86426-0DAE-1045-8EBB-EBB475F1A16C}"/>
              </a:ext>
            </a:extLst>
          </p:cNvPr>
          <p:cNvSpPr txBox="1"/>
          <p:nvPr/>
        </p:nvSpPr>
        <p:spPr>
          <a:xfrm>
            <a:off x="6453347" y="508221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3E9AB51-EFAC-6045-A618-27C35350E328}"/>
              </a:ext>
            </a:extLst>
          </p:cNvPr>
          <p:cNvSpPr txBox="1"/>
          <p:nvPr/>
        </p:nvSpPr>
        <p:spPr>
          <a:xfrm>
            <a:off x="7062947" y="5079397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8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6287-1ABC-EF42-9109-0B1B1F73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search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1975A-A8F6-EB47-8340-E4F1831F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65238"/>
                <a:ext cx="8153400" cy="1751362"/>
              </a:xfrm>
            </p:spPr>
            <p:txBody>
              <a:bodyPr/>
              <a:lstStyle/>
              <a:p>
                <a:r>
                  <a:rPr lang="en-US" dirty="0"/>
                  <a:t>Create a summarization tree</a:t>
                </a:r>
              </a:p>
              <a:p>
                <a:pPr lvl="1"/>
                <a:r>
                  <a:rPr lang="en-US" dirty="0"/>
                  <a:t>Cut the tree at a user-defined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lvl="1"/>
                <a:r>
                  <a:rPr lang="en-US" dirty="0"/>
                  <a:t>Cut the tree to include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regimes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1975A-A8F6-EB47-8340-E4F1831F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65238"/>
                <a:ext cx="8153400" cy="1751362"/>
              </a:xfrm>
              <a:blipFill>
                <a:blip r:embed="rId2"/>
                <a:stretch>
                  <a:fillRect l="-1244" t="-4317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30C2-FAE4-2443-8A3A-3F289D35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AA9D-A74C-D84C-A52E-1723E84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CEA2-BB4F-7F45-AFA8-5E223C7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12</a:t>
            </a:fld>
            <a:endParaRPr lang="en-US" altLang="zh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6587B-A708-4247-AC62-B8BD90BE2CEF}"/>
              </a:ext>
            </a:extLst>
          </p:cNvPr>
          <p:cNvCxnSpPr>
            <a:cxnSpLocks/>
          </p:cNvCxnSpPr>
          <p:nvPr/>
        </p:nvCxnSpPr>
        <p:spPr>
          <a:xfrm flipV="1">
            <a:off x="1092944" y="5075054"/>
            <a:ext cx="7136656" cy="1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B7787-F145-C346-9589-2FD606BFBEDA}"/>
              </a:ext>
            </a:extLst>
          </p:cNvPr>
          <p:cNvCxnSpPr/>
          <p:nvPr/>
        </p:nvCxnSpPr>
        <p:spPr>
          <a:xfrm>
            <a:off x="1733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47FA2-2F24-3F48-8F71-1D9F53E71B53}"/>
              </a:ext>
            </a:extLst>
          </p:cNvPr>
          <p:cNvCxnSpPr/>
          <p:nvPr/>
        </p:nvCxnSpPr>
        <p:spPr>
          <a:xfrm>
            <a:off x="23433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9BA7F-A3AB-E647-8315-B7C6C6BE9D41}"/>
              </a:ext>
            </a:extLst>
          </p:cNvPr>
          <p:cNvCxnSpPr/>
          <p:nvPr/>
        </p:nvCxnSpPr>
        <p:spPr>
          <a:xfrm>
            <a:off x="29529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2A64A1-E9B2-3A4E-B8E9-F440030906F0}"/>
              </a:ext>
            </a:extLst>
          </p:cNvPr>
          <p:cNvCxnSpPr/>
          <p:nvPr/>
        </p:nvCxnSpPr>
        <p:spPr>
          <a:xfrm>
            <a:off x="35625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7222C8-8666-1B49-941B-CF992F0FA282}"/>
              </a:ext>
            </a:extLst>
          </p:cNvPr>
          <p:cNvCxnSpPr/>
          <p:nvPr/>
        </p:nvCxnSpPr>
        <p:spPr>
          <a:xfrm>
            <a:off x="41721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46DB1-3CAF-8B41-A094-367876385AAD}"/>
              </a:ext>
            </a:extLst>
          </p:cNvPr>
          <p:cNvCxnSpPr/>
          <p:nvPr/>
        </p:nvCxnSpPr>
        <p:spPr>
          <a:xfrm>
            <a:off x="4781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5A6DA0-0CED-0448-B9A2-052D6DF5CA9D}"/>
              </a:ext>
            </a:extLst>
          </p:cNvPr>
          <p:cNvCxnSpPr/>
          <p:nvPr/>
        </p:nvCxnSpPr>
        <p:spPr>
          <a:xfrm>
            <a:off x="53913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B3AE56-FB3A-574D-B942-6625E36595AB}"/>
              </a:ext>
            </a:extLst>
          </p:cNvPr>
          <p:cNvCxnSpPr/>
          <p:nvPr/>
        </p:nvCxnSpPr>
        <p:spPr>
          <a:xfrm>
            <a:off x="60009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C67995-F62F-EC48-9A0C-CC27E00F7D63}"/>
              </a:ext>
            </a:extLst>
          </p:cNvPr>
          <p:cNvCxnSpPr/>
          <p:nvPr/>
        </p:nvCxnSpPr>
        <p:spPr>
          <a:xfrm>
            <a:off x="66105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B6D8A-6CB0-8E4A-A07F-4DA850A497A4}"/>
              </a:ext>
            </a:extLst>
          </p:cNvPr>
          <p:cNvCxnSpPr/>
          <p:nvPr/>
        </p:nvCxnSpPr>
        <p:spPr>
          <a:xfrm>
            <a:off x="72201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0C1DD9-05EF-F74F-BCF5-12FF220AAD9B}"/>
              </a:ext>
            </a:extLst>
          </p:cNvPr>
          <p:cNvCxnSpPr/>
          <p:nvPr/>
        </p:nvCxnSpPr>
        <p:spPr>
          <a:xfrm>
            <a:off x="7829775" y="4982428"/>
            <a:ext cx="0" cy="182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3F1F06-1B79-DB4D-A5AC-A6CCC2798C3C}"/>
              </a:ext>
            </a:extLst>
          </p:cNvPr>
          <p:cNvCxnSpPr>
            <a:cxnSpLocks/>
          </p:cNvCxnSpPr>
          <p:nvPr/>
        </p:nvCxnSpPr>
        <p:spPr>
          <a:xfrm flipV="1">
            <a:off x="1751221" y="4254587"/>
            <a:ext cx="0" cy="2021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4837F3-105B-A547-B968-F0D57592F5D2}"/>
              </a:ext>
            </a:extLst>
          </p:cNvPr>
          <p:cNvSpPr txBox="1"/>
          <p:nvPr/>
        </p:nvSpPr>
        <p:spPr>
          <a:xfrm>
            <a:off x="935562" y="508615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78C1BE-F12F-5F4E-81A9-BCE7838F0D82}"/>
              </a:ext>
            </a:extLst>
          </p:cNvPr>
          <p:cNvSpPr txBox="1"/>
          <p:nvPr/>
        </p:nvSpPr>
        <p:spPr>
          <a:xfrm>
            <a:off x="1575826" y="509354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565F4E-7DB8-7542-B7ED-D0FDE45FB50D}"/>
              </a:ext>
            </a:extLst>
          </p:cNvPr>
          <p:cNvSpPr txBox="1"/>
          <p:nvPr/>
        </p:nvSpPr>
        <p:spPr>
          <a:xfrm>
            <a:off x="2190481" y="509354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FDD40-CEA7-6946-9A73-AC0BD4ED7E2D}"/>
              </a:ext>
            </a:extLst>
          </p:cNvPr>
          <p:cNvSpPr txBox="1"/>
          <p:nvPr/>
        </p:nvSpPr>
        <p:spPr>
          <a:xfrm>
            <a:off x="7656598" y="5082212"/>
            <a:ext cx="370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6272E8-1D6E-664C-A8D6-84A140B02121}"/>
              </a:ext>
            </a:extLst>
          </p:cNvPr>
          <p:cNvCxnSpPr>
            <a:cxnSpLocks/>
          </p:cNvCxnSpPr>
          <p:nvPr/>
        </p:nvCxnSpPr>
        <p:spPr>
          <a:xfrm flipV="1">
            <a:off x="2343375" y="4259428"/>
            <a:ext cx="0" cy="1972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E00E42-DA7A-134B-B03F-4FA84D50D2AF}"/>
              </a:ext>
            </a:extLst>
          </p:cNvPr>
          <p:cNvCxnSpPr>
            <a:cxnSpLocks/>
          </p:cNvCxnSpPr>
          <p:nvPr/>
        </p:nvCxnSpPr>
        <p:spPr>
          <a:xfrm flipH="1">
            <a:off x="1748503" y="4264685"/>
            <a:ext cx="59487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266D5F-D004-654C-BBB9-BDE3A7E5F082}"/>
              </a:ext>
            </a:extLst>
          </p:cNvPr>
          <p:cNvCxnSpPr>
            <a:cxnSpLocks/>
          </p:cNvCxnSpPr>
          <p:nvPr/>
        </p:nvCxnSpPr>
        <p:spPr>
          <a:xfrm flipV="1">
            <a:off x="2952975" y="3784880"/>
            <a:ext cx="0" cy="6718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55332-B6C5-2646-96A7-8A25B4D1804D}"/>
              </a:ext>
            </a:extLst>
          </p:cNvPr>
          <p:cNvCxnSpPr>
            <a:cxnSpLocks/>
          </p:cNvCxnSpPr>
          <p:nvPr/>
        </p:nvCxnSpPr>
        <p:spPr>
          <a:xfrm>
            <a:off x="1092944" y="3352800"/>
            <a:ext cx="0" cy="1729412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A03177-CC8A-4A41-9775-DD1E54EE803F}"/>
              </a:ext>
            </a:extLst>
          </p:cNvPr>
          <p:cNvCxnSpPr>
            <a:cxnSpLocks/>
          </p:cNvCxnSpPr>
          <p:nvPr/>
        </p:nvCxnSpPr>
        <p:spPr>
          <a:xfrm flipV="1">
            <a:off x="2078736" y="3777515"/>
            <a:ext cx="0" cy="487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93339F-3F56-E64F-931E-8A7ACF68C453}"/>
              </a:ext>
            </a:extLst>
          </p:cNvPr>
          <p:cNvCxnSpPr>
            <a:cxnSpLocks/>
          </p:cNvCxnSpPr>
          <p:nvPr/>
        </p:nvCxnSpPr>
        <p:spPr>
          <a:xfrm flipH="1">
            <a:off x="2069593" y="3778782"/>
            <a:ext cx="8833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4B48D2-265D-7742-B7F0-C240F1E0A1CD}"/>
              </a:ext>
            </a:extLst>
          </p:cNvPr>
          <p:cNvCxnSpPr>
            <a:cxnSpLocks/>
          </p:cNvCxnSpPr>
          <p:nvPr/>
        </p:nvCxnSpPr>
        <p:spPr>
          <a:xfrm flipV="1">
            <a:off x="3886200" y="3964928"/>
            <a:ext cx="0" cy="402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5FD161-73EA-F347-88D9-B03C4C72962F}"/>
              </a:ext>
            </a:extLst>
          </p:cNvPr>
          <p:cNvCxnSpPr>
            <a:cxnSpLocks/>
          </p:cNvCxnSpPr>
          <p:nvPr/>
        </p:nvCxnSpPr>
        <p:spPr>
          <a:xfrm flipV="1">
            <a:off x="5715000" y="3970573"/>
            <a:ext cx="0" cy="3971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A91CB6-1876-8E4A-9469-481347C2556F}"/>
              </a:ext>
            </a:extLst>
          </p:cNvPr>
          <p:cNvCxnSpPr>
            <a:cxnSpLocks/>
          </p:cNvCxnSpPr>
          <p:nvPr/>
        </p:nvCxnSpPr>
        <p:spPr>
          <a:xfrm flipH="1">
            <a:off x="3886201" y="3964928"/>
            <a:ext cx="18287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362226-10FF-4B42-98F5-F532C7135E60}"/>
              </a:ext>
            </a:extLst>
          </p:cNvPr>
          <p:cNvCxnSpPr>
            <a:cxnSpLocks/>
          </p:cNvCxnSpPr>
          <p:nvPr/>
        </p:nvCxnSpPr>
        <p:spPr>
          <a:xfrm flipV="1">
            <a:off x="2596896" y="3513606"/>
            <a:ext cx="0" cy="2712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2D81C0-D7BC-0547-8FC3-B9D9D66C4854}"/>
              </a:ext>
            </a:extLst>
          </p:cNvPr>
          <p:cNvCxnSpPr>
            <a:cxnSpLocks/>
          </p:cNvCxnSpPr>
          <p:nvPr/>
        </p:nvCxnSpPr>
        <p:spPr>
          <a:xfrm flipV="1">
            <a:off x="6167837" y="3513606"/>
            <a:ext cx="0" cy="2286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5FB0E3-2454-5D4C-85BC-FFFD04A69E79}"/>
              </a:ext>
            </a:extLst>
          </p:cNvPr>
          <p:cNvCxnSpPr>
            <a:cxnSpLocks/>
          </p:cNvCxnSpPr>
          <p:nvPr/>
        </p:nvCxnSpPr>
        <p:spPr>
          <a:xfrm flipH="1" flipV="1">
            <a:off x="2590802" y="3513608"/>
            <a:ext cx="3570930" cy="6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D503EA-9B0A-824C-8BB4-1FA4626319F8}"/>
              </a:ext>
            </a:extLst>
          </p:cNvPr>
          <p:cNvCxnSpPr>
            <a:cxnSpLocks/>
          </p:cNvCxnSpPr>
          <p:nvPr/>
        </p:nvCxnSpPr>
        <p:spPr>
          <a:xfrm flipV="1">
            <a:off x="4327458" y="3387827"/>
            <a:ext cx="0" cy="1323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A609189-19EA-8645-9F51-62550ED33C04}"/>
              </a:ext>
            </a:extLst>
          </p:cNvPr>
          <p:cNvSpPr txBox="1"/>
          <p:nvPr/>
        </p:nvSpPr>
        <p:spPr>
          <a:xfrm rot="16200000">
            <a:off x="456705" y="3882600"/>
            <a:ext cx="94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790EB-3136-5149-A276-80FE994E1AAC}"/>
              </a:ext>
            </a:extLst>
          </p:cNvPr>
          <p:cNvSpPr txBox="1"/>
          <p:nvPr/>
        </p:nvSpPr>
        <p:spPr>
          <a:xfrm>
            <a:off x="7936888" y="4790089"/>
            <a:ext cx="48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B8C39B-ADA3-B044-808B-B5455C7A79E8}"/>
              </a:ext>
            </a:extLst>
          </p:cNvPr>
          <p:cNvCxnSpPr>
            <a:cxnSpLocks/>
          </p:cNvCxnSpPr>
          <p:nvPr/>
        </p:nvCxnSpPr>
        <p:spPr>
          <a:xfrm flipV="1">
            <a:off x="3562575" y="4367754"/>
            <a:ext cx="0" cy="88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81732B-4A0F-2B46-9525-69FA3E179716}"/>
              </a:ext>
            </a:extLst>
          </p:cNvPr>
          <p:cNvCxnSpPr>
            <a:cxnSpLocks/>
          </p:cNvCxnSpPr>
          <p:nvPr/>
        </p:nvCxnSpPr>
        <p:spPr>
          <a:xfrm flipV="1">
            <a:off x="4172175" y="4367754"/>
            <a:ext cx="0" cy="88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8017C6-C482-294F-B09F-5D4ACA77BF42}"/>
              </a:ext>
            </a:extLst>
          </p:cNvPr>
          <p:cNvCxnSpPr>
            <a:cxnSpLocks/>
          </p:cNvCxnSpPr>
          <p:nvPr/>
        </p:nvCxnSpPr>
        <p:spPr>
          <a:xfrm flipV="1">
            <a:off x="4781775" y="4412231"/>
            <a:ext cx="0" cy="44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57A6FF-FF3D-144D-8411-F56EB8E6DFD0}"/>
              </a:ext>
            </a:extLst>
          </p:cNvPr>
          <p:cNvCxnSpPr>
            <a:cxnSpLocks/>
          </p:cNvCxnSpPr>
          <p:nvPr/>
        </p:nvCxnSpPr>
        <p:spPr>
          <a:xfrm flipV="1">
            <a:off x="5391375" y="4412231"/>
            <a:ext cx="0" cy="444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E6D8F6-39B0-E14D-984F-7AB237CB8898}"/>
              </a:ext>
            </a:extLst>
          </p:cNvPr>
          <p:cNvCxnSpPr>
            <a:cxnSpLocks/>
          </p:cNvCxnSpPr>
          <p:nvPr/>
        </p:nvCxnSpPr>
        <p:spPr>
          <a:xfrm flipV="1">
            <a:off x="6000975" y="4434470"/>
            <a:ext cx="0" cy="222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685E289-4F76-BB4B-8D11-5356A8009262}"/>
              </a:ext>
            </a:extLst>
          </p:cNvPr>
          <p:cNvCxnSpPr>
            <a:cxnSpLocks/>
          </p:cNvCxnSpPr>
          <p:nvPr/>
        </p:nvCxnSpPr>
        <p:spPr>
          <a:xfrm flipV="1">
            <a:off x="6610575" y="4434470"/>
            <a:ext cx="0" cy="222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7404BE-2D1E-584E-AB42-2B232DBB0AA3}"/>
              </a:ext>
            </a:extLst>
          </p:cNvPr>
          <p:cNvCxnSpPr>
            <a:cxnSpLocks/>
          </p:cNvCxnSpPr>
          <p:nvPr/>
        </p:nvCxnSpPr>
        <p:spPr>
          <a:xfrm flipV="1">
            <a:off x="7220175" y="4351806"/>
            <a:ext cx="0" cy="1049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6C77FD-A410-5243-A789-D7DEED8EE973}"/>
              </a:ext>
            </a:extLst>
          </p:cNvPr>
          <p:cNvCxnSpPr>
            <a:cxnSpLocks/>
          </p:cNvCxnSpPr>
          <p:nvPr/>
        </p:nvCxnSpPr>
        <p:spPr>
          <a:xfrm flipH="1" flipV="1">
            <a:off x="7827478" y="4351806"/>
            <a:ext cx="2667" cy="1049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02D81A-BCCD-3A42-B0DE-5520FC07F6CB}"/>
              </a:ext>
            </a:extLst>
          </p:cNvPr>
          <p:cNvCxnSpPr>
            <a:cxnSpLocks/>
          </p:cNvCxnSpPr>
          <p:nvPr/>
        </p:nvCxnSpPr>
        <p:spPr>
          <a:xfrm flipH="1">
            <a:off x="3562577" y="4373616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B929C2-D816-BF40-8B5E-49415C39312C}"/>
              </a:ext>
            </a:extLst>
          </p:cNvPr>
          <p:cNvCxnSpPr>
            <a:cxnSpLocks/>
          </p:cNvCxnSpPr>
          <p:nvPr/>
        </p:nvCxnSpPr>
        <p:spPr>
          <a:xfrm flipH="1">
            <a:off x="4781775" y="4412231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701B38-AFBA-1E49-9283-7BC1D40DC0B6}"/>
              </a:ext>
            </a:extLst>
          </p:cNvPr>
          <p:cNvCxnSpPr>
            <a:cxnSpLocks/>
          </p:cNvCxnSpPr>
          <p:nvPr/>
        </p:nvCxnSpPr>
        <p:spPr>
          <a:xfrm flipH="1">
            <a:off x="6000975" y="4434470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35F1F96-3A13-B241-99EC-F8ABCD28940C}"/>
              </a:ext>
            </a:extLst>
          </p:cNvPr>
          <p:cNvCxnSpPr>
            <a:cxnSpLocks/>
          </p:cNvCxnSpPr>
          <p:nvPr/>
        </p:nvCxnSpPr>
        <p:spPr>
          <a:xfrm flipV="1">
            <a:off x="5083458" y="4367754"/>
            <a:ext cx="0" cy="444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46AF73F-719D-684D-9946-A795181F39D1}"/>
              </a:ext>
            </a:extLst>
          </p:cNvPr>
          <p:cNvCxnSpPr>
            <a:cxnSpLocks/>
          </p:cNvCxnSpPr>
          <p:nvPr/>
        </p:nvCxnSpPr>
        <p:spPr>
          <a:xfrm flipV="1">
            <a:off x="6305589" y="4367754"/>
            <a:ext cx="0" cy="63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385F64-2061-E749-B364-0E805ED8A4EC}"/>
              </a:ext>
            </a:extLst>
          </p:cNvPr>
          <p:cNvCxnSpPr>
            <a:cxnSpLocks/>
          </p:cNvCxnSpPr>
          <p:nvPr/>
        </p:nvCxnSpPr>
        <p:spPr>
          <a:xfrm flipH="1">
            <a:off x="5083459" y="4373616"/>
            <a:ext cx="12221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B439A22-3A97-934B-98DA-74425FBCD157}"/>
              </a:ext>
            </a:extLst>
          </p:cNvPr>
          <p:cNvCxnSpPr>
            <a:cxnSpLocks/>
          </p:cNvCxnSpPr>
          <p:nvPr/>
        </p:nvCxnSpPr>
        <p:spPr>
          <a:xfrm flipH="1">
            <a:off x="7218249" y="4351806"/>
            <a:ext cx="6092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C9DCD9A-4C96-CE40-A5CE-7612646F5CC8}"/>
              </a:ext>
            </a:extLst>
          </p:cNvPr>
          <p:cNvCxnSpPr>
            <a:cxnSpLocks/>
          </p:cNvCxnSpPr>
          <p:nvPr/>
        </p:nvCxnSpPr>
        <p:spPr>
          <a:xfrm flipV="1">
            <a:off x="7522863" y="3742206"/>
            <a:ext cx="0" cy="6199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8A009AD-5151-1F45-A155-BE7D662F3F93}"/>
              </a:ext>
            </a:extLst>
          </p:cNvPr>
          <p:cNvCxnSpPr>
            <a:cxnSpLocks/>
          </p:cNvCxnSpPr>
          <p:nvPr/>
        </p:nvCxnSpPr>
        <p:spPr>
          <a:xfrm flipV="1">
            <a:off x="4800600" y="3742206"/>
            <a:ext cx="0" cy="2305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D2D73B-89D7-B945-A6A3-3C4FBE640575}"/>
              </a:ext>
            </a:extLst>
          </p:cNvPr>
          <p:cNvCxnSpPr>
            <a:cxnSpLocks/>
          </p:cNvCxnSpPr>
          <p:nvPr/>
        </p:nvCxnSpPr>
        <p:spPr>
          <a:xfrm flipH="1">
            <a:off x="4800601" y="3742206"/>
            <a:ext cx="272226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8EC537A-A0BB-C749-9B57-F2101DC923C1}"/>
              </a:ext>
            </a:extLst>
          </p:cNvPr>
          <p:cNvSpPr txBox="1"/>
          <p:nvPr/>
        </p:nvSpPr>
        <p:spPr>
          <a:xfrm>
            <a:off x="2797323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F8A752-2A38-C944-90F1-5A9F4DE831A9}"/>
              </a:ext>
            </a:extLst>
          </p:cNvPr>
          <p:cNvSpPr txBox="1"/>
          <p:nvPr/>
        </p:nvSpPr>
        <p:spPr>
          <a:xfrm>
            <a:off x="3413025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F7E4D99-3CE5-794C-9D0A-D9C8043C5F31}"/>
              </a:ext>
            </a:extLst>
          </p:cNvPr>
          <p:cNvSpPr txBox="1"/>
          <p:nvPr/>
        </p:nvSpPr>
        <p:spPr>
          <a:xfrm>
            <a:off x="4016154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12B2FF-3301-BA49-BDF1-5B1F46A110FF}"/>
              </a:ext>
            </a:extLst>
          </p:cNvPr>
          <p:cNvSpPr txBox="1"/>
          <p:nvPr/>
        </p:nvSpPr>
        <p:spPr>
          <a:xfrm>
            <a:off x="4626123" y="509035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68600A-0E30-D243-AF4B-BF21250F846D}"/>
              </a:ext>
            </a:extLst>
          </p:cNvPr>
          <p:cNvSpPr txBox="1"/>
          <p:nvPr/>
        </p:nvSpPr>
        <p:spPr>
          <a:xfrm>
            <a:off x="5235352" y="508221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D7B074-BD1E-634E-A6EF-F13C07B70884}"/>
              </a:ext>
            </a:extLst>
          </p:cNvPr>
          <p:cNvSpPr txBox="1"/>
          <p:nvPr/>
        </p:nvSpPr>
        <p:spPr>
          <a:xfrm>
            <a:off x="5857308" y="5083539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FE86426-0DAE-1045-8EBB-EBB475F1A16C}"/>
              </a:ext>
            </a:extLst>
          </p:cNvPr>
          <p:cNvSpPr txBox="1"/>
          <p:nvPr/>
        </p:nvSpPr>
        <p:spPr>
          <a:xfrm>
            <a:off x="6453347" y="508221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3E9AB51-EFAC-6045-A618-27C35350E328}"/>
              </a:ext>
            </a:extLst>
          </p:cNvPr>
          <p:cNvSpPr txBox="1"/>
          <p:nvPr/>
        </p:nvSpPr>
        <p:spPr>
          <a:xfrm>
            <a:off x="7062947" y="5079397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EAD9C8-6846-9B42-908D-5228E679C5B9}"/>
              </a:ext>
            </a:extLst>
          </p:cNvPr>
          <p:cNvCxnSpPr>
            <a:cxnSpLocks/>
          </p:cNvCxnSpPr>
          <p:nvPr/>
        </p:nvCxnSpPr>
        <p:spPr>
          <a:xfrm flipV="1">
            <a:off x="1092944" y="4093313"/>
            <a:ext cx="7136656" cy="1529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B20A67-9DAA-3942-B8AA-97E93F741997}"/>
              </a:ext>
            </a:extLst>
          </p:cNvPr>
          <p:cNvCxnSpPr>
            <a:cxnSpLocks/>
          </p:cNvCxnSpPr>
          <p:nvPr/>
        </p:nvCxnSpPr>
        <p:spPr>
          <a:xfrm>
            <a:off x="1748503" y="4790089"/>
            <a:ext cx="59487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EA24F03-2461-9A4C-8C6A-4D3A28D2F67D}"/>
              </a:ext>
            </a:extLst>
          </p:cNvPr>
          <p:cNvSpPr txBox="1"/>
          <p:nvPr/>
        </p:nvSpPr>
        <p:spPr>
          <a:xfrm>
            <a:off x="1903047" y="4420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DBB939-764B-6243-A484-CFC20216C3E2}"/>
              </a:ext>
            </a:extLst>
          </p:cNvPr>
          <p:cNvCxnSpPr>
            <a:cxnSpLocks/>
          </p:cNvCxnSpPr>
          <p:nvPr/>
        </p:nvCxnSpPr>
        <p:spPr>
          <a:xfrm>
            <a:off x="2938247" y="4790089"/>
            <a:ext cx="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84D57F1-774C-E840-85F0-24AC473335DE}"/>
              </a:ext>
            </a:extLst>
          </p:cNvPr>
          <p:cNvSpPr txBox="1"/>
          <p:nvPr/>
        </p:nvSpPr>
        <p:spPr>
          <a:xfrm>
            <a:off x="2779609" y="4420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AC6583-6B0A-0D4C-B3B7-284345416774}"/>
              </a:ext>
            </a:extLst>
          </p:cNvPr>
          <p:cNvCxnSpPr>
            <a:cxnSpLocks/>
          </p:cNvCxnSpPr>
          <p:nvPr/>
        </p:nvCxnSpPr>
        <p:spPr>
          <a:xfrm>
            <a:off x="3562575" y="4790089"/>
            <a:ext cx="59487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7F65D-4E52-0849-AF3F-D4770CAAE91D}"/>
              </a:ext>
            </a:extLst>
          </p:cNvPr>
          <p:cNvCxnSpPr>
            <a:cxnSpLocks/>
          </p:cNvCxnSpPr>
          <p:nvPr/>
        </p:nvCxnSpPr>
        <p:spPr>
          <a:xfrm>
            <a:off x="4796132" y="4790089"/>
            <a:ext cx="181286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473CA9-AE8A-8E46-A537-745857E532E2}"/>
              </a:ext>
            </a:extLst>
          </p:cNvPr>
          <p:cNvCxnSpPr>
            <a:cxnSpLocks/>
          </p:cNvCxnSpPr>
          <p:nvPr/>
        </p:nvCxnSpPr>
        <p:spPr>
          <a:xfrm>
            <a:off x="7225427" y="4790089"/>
            <a:ext cx="59487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5A8B106-0CF8-114C-9168-256CED16D094}"/>
              </a:ext>
            </a:extLst>
          </p:cNvPr>
          <p:cNvSpPr txBox="1"/>
          <p:nvPr/>
        </p:nvSpPr>
        <p:spPr>
          <a:xfrm>
            <a:off x="3695101" y="4420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188361-7439-1743-8587-47257D28AB5B}"/>
              </a:ext>
            </a:extLst>
          </p:cNvPr>
          <p:cNvSpPr txBox="1"/>
          <p:nvPr/>
        </p:nvSpPr>
        <p:spPr>
          <a:xfrm>
            <a:off x="5529992" y="4420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3D9218-3B6C-3F41-AB8A-BE199FD62AF7}"/>
              </a:ext>
            </a:extLst>
          </p:cNvPr>
          <p:cNvSpPr txBox="1"/>
          <p:nvPr/>
        </p:nvSpPr>
        <p:spPr>
          <a:xfrm>
            <a:off x="7339409" y="4420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56ED3B-E96F-EA41-8D51-817B21B9D67E}"/>
                  </a:ext>
                </a:extLst>
              </p:cNvPr>
              <p:cNvSpPr txBox="1"/>
              <p:nvPr/>
            </p:nvSpPr>
            <p:spPr>
              <a:xfrm>
                <a:off x="951691" y="3883644"/>
                <a:ext cx="461133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56ED3B-E96F-EA41-8D51-817B21B9D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1" y="3883644"/>
                <a:ext cx="46113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1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1EBF-E05F-7F41-83AE-5676DF3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96BC8-460D-FE4D-AA64-2F4E8942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119" y="1265238"/>
            <a:ext cx="4525962" cy="45259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A9C7-F24A-2749-913A-BAA49AA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F3F3-EF56-FA4C-A7F3-EF8CC08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79E1-9343-1142-8BD4-937A214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1EBF-E05F-7F41-83AE-5676DF3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A9C7-F24A-2749-913A-BAA49AA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F3F3-EF56-FA4C-A7F3-EF8CC08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79E1-9343-1142-8BD4-937A214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0F4282-003E-AB44-8BBA-235FF1247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603"/>
          <a:stretch/>
        </p:blipFill>
        <p:spPr>
          <a:xfrm>
            <a:off x="571500" y="1334943"/>
            <a:ext cx="8001000" cy="1991383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3EBEE982-8DBF-8F4A-A2BA-2307145D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9"/>
          <a:stretch/>
        </p:blipFill>
        <p:spPr bwMode="auto">
          <a:xfrm>
            <a:off x="1562100" y="3429000"/>
            <a:ext cx="6019800" cy="200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CE073C-D563-4644-A8BD-33B81942A68D}"/>
              </a:ext>
            </a:extLst>
          </p:cNvPr>
          <p:cNvSpPr txBox="1"/>
          <p:nvPr/>
        </p:nvSpPr>
        <p:spPr>
          <a:xfrm>
            <a:off x="2241875" y="5424147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0.1-summarization of GAC on </a:t>
            </a:r>
            <a:r>
              <a:rPr lang="en-US" cap="small" dirty="0"/>
              <a:t>mug100-25-3</a:t>
            </a:r>
          </a:p>
        </p:txBody>
      </p:sp>
    </p:spTree>
    <p:extLst>
      <p:ext uri="{BB962C8B-B14F-4D97-AF65-F5344CB8AC3E}">
        <p14:creationId xmlns:p14="http://schemas.microsoft.com/office/powerpoint/2010/main" val="71516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DA1215-DA34-3742-8578-A15FA1C3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27" y="1265238"/>
            <a:ext cx="4920945" cy="41589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01EBF-E05F-7F41-83AE-5676DF3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A9C7-F24A-2749-913A-BAA49AA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F3F3-EF56-FA4C-A7F3-EF8CC08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79E1-9343-1142-8BD4-937A214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E073C-D563-4644-A8BD-33B81942A68D}"/>
              </a:ext>
            </a:extLst>
          </p:cNvPr>
          <p:cNvSpPr txBox="1"/>
          <p:nvPr/>
        </p:nvSpPr>
        <p:spPr>
          <a:xfrm>
            <a:off x="3000897" y="5424147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Primal graph of </a:t>
            </a:r>
            <a:r>
              <a:rPr lang="en-US" cap="small" dirty="0"/>
              <a:t>mug100-25-3</a:t>
            </a:r>
          </a:p>
        </p:txBody>
      </p:sp>
    </p:spTree>
    <p:extLst>
      <p:ext uri="{BB962C8B-B14F-4D97-AF65-F5344CB8AC3E}">
        <p14:creationId xmlns:p14="http://schemas.microsoft.com/office/powerpoint/2010/main" val="409828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DA1215-DA34-3742-8578-A15FA1C38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27" y="1265238"/>
            <a:ext cx="4920945" cy="41589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01EBF-E05F-7F41-83AE-5676DF3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A9C7-F24A-2749-913A-BAA49AA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F3F3-EF56-FA4C-A7F3-EF8CC08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79E1-9343-1142-8BD4-937A214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E073C-D563-4644-A8BD-33B81942A68D}"/>
              </a:ext>
            </a:extLst>
          </p:cNvPr>
          <p:cNvSpPr txBox="1"/>
          <p:nvPr/>
        </p:nvSpPr>
        <p:spPr>
          <a:xfrm>
            <a:off x="3000897" y="5424147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Primal graph of </a:t>
            </a:r>
            <a:r>
              <a:rPr lang="en-US" cap="small" dirty="0"/>
              <a:t>mug100-25-3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9A917-9BFE-2D43-9514-E8182FCA9B79}"/>
              </a:ext>
            </a:extLst>
          </p:cNvPr>
          <p:cNvSpPr txBox="1"/>
          <p:nvPr/>
        </p:nvSpPr>
        <p:spPr>
          <a:xfrm>
            <a:off x="5153089" y="2057400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 large cycles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D7E8A7-810B-8140-A1D8-B9E4E31D0D07}"/>
              </a:ext>
            </a:extLst>
          </p:cNvPr>
          <p:cNvSpPr/>
          <p:nvPr/>
        </p:nvSpPr>
        <p:spPr>
          <a:xfrm>
            <a:off x="5410200" y="3733800"/>
            <a:ext cx="1546072" cy="1143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2AB4C6-8ECF-A644-9342-F8A4CED28366}"/>
              </a:ext>
            </a:extLst>
          </p:cNvPr>
          <p:cNvSpPr/>
          <p:nvPr/>
        </p:nvSpPr>
        <p:spPr>
          <a:xfrm rot="19108094">
            <a:off x="2789150" y="3634794"/>
            <a:ext cx="1458062" cy="9957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E97641-412D-DB40-90F4-47B10060CADD}"/>
              </a:ext>
            </a:extLst>
          </p:cNvPr>
          <p:cNvSpPr/>
          <p:nvPr/>
        </p:nvSpPr>
        <p:spPr>
          <a:xfrm rot="3354161">
            <a:off x="2552586" y="1740090"/>
            <a:ext cx="990828" cy="61749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54A8-793D-9F4D-BCAB-AC00CE0C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FF04-EECD-5B47-8D7E-6AB8755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CC7A-D0B5-C042-B7AA-F4B12A56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2813-8B4E-B64D-B53A-FD86372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43043FC-E1C3-3846-8F25-03228F4B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" t="6734" r="7401"/>
          <a:stretch/>
        </p:blipFill>
        <p:spPr bwMode="auto">
          <a:xfrm>
            <a:off x="533400" y="1219200"/>
            <a:ext cx="4038600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D42ABD-90CA-3844-BA9A-00DA42C74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42" t="6734" r="7909"/>
          <a:stretch/>
        </p:blipFill>
        <p:spPr>
          <a:xfrm>
            <a:off x="4752108" y="1219200"/>
            <a:ext cx="3962401" cy="42211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8448D-8BE0-E045-9069-F678ECCDC4CD}"/>
              </a:ext>
            </a:extLst>
          </p:cNvPr>
          <p:cNvSpPr txBox="1"/>
          <p:nvPr/>
        </p:nvSpPr>
        <p:spPr>
          <a:xfrm>
            <a:off x="2322025" y="5440362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BpD</a:t>
            </a:r>
            <a:r>
              <a:rPr lang="en-US" dirty="0"/>
              <a:t> of GAC and DPPC+ on </a:t>
            </a:r>
            <a:r>
              <a:rPr lang="en-US" cap="small" dirty="0"/>
              <a:t>mug100-25-3</a:t>
            </a:r>
          </a:p>
        </p:txBody>
      </p:sp>
    </p:spTree>
    <p:extLst>
      <p:ext uri="{BB962C8B-B14F-4D97-AF65-F5344CB8AC3E}">
        <p14:creationId xmlns:p14="http://schemas.microsoft.com/office/powerpoint/2010/main" val="427356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D06A-E933-2A45-B3D4-46C3A10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variable ordering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EE80A-2C50-244D-BF8A-918309635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Variable Instantiations per Depth (</a:t>
                </a:r>
                <a:r>
                  <a:rPr lang="en-US" dirty="0" err="1"/>
                  <a:t>VIpD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instantiations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at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variables of the </a:t>
                </a:r>
                <a:r>
                  <a:rPr lang="en-US" dirty="0" err="1"/>
                  <a:t>VIpD</a:t>
                </a:r>
                <a:r>
                  <a:rPr lang="en-US" dirty="0"/>
                  <a:t> according to each variable’s weighted depth: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EE80A-2C50-244D-BF8A-918309635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4" t="-1681" r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7ECE-02F6-304B-BD39-BF3FC393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8D2E-8B65-0B46-BC73-4B471582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869D-718A-7D44-B2FF-CA6B4F5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4CBDD-712F-9A4C-9251-DBDBBDB6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4038600"/>
            <a:ext cx="5664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5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C0BF-EEAE-C74F-A4F1-F4D35AB2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ordering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E03C70-5757-D142-8884-E5646CF4F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752600"/>
            <a:ext cx="32766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DBE1-908F-9F41-9E1D-EBF9ECF0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D8CB-45F0-474D-A2B2-B44A496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F9DA-9FF5-F646-B9F8-CC7915D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0690D6-4C56-984B-BC36-12C779C9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3276600" cy="327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35A731-9F32-664D-A191-19C8014EB765}"/>
              </a:ext>
            </a:extLst>
          </p:cNvPr>
          <p:cNvSpPr txBox="1"/>
          <p:nvPr/>
        </p:nvSpPr>
        <p:spPr>
          <a:xfrm>
            <a:off x="1622314" y="5181600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VIpD</a:t>
            </a:r>
            <a:r>
              <a:rPr lang="en-US" dirty="0"/>
              <a:t> of GAC and POAC with </a:t>
            </a:r>
            <a:r>
              <a:rPr lang="en-US" dirty="0" err="1"/>
              <a:t>dom</a:t>
            </a:r>
            <a:r>
              <a:rPr lang="en-US" dirty="0"/>
              <a:t>/</a:t>
            </a:r>
            <a:r>
              <a:rPr lang="en-US" dirty="0" err="1"/>
              <a:t>wdeg</a:t>
            </a:r>
            <a:r>
              <a:rPr lang="en-US" dirty="0"/>
              <a:t> on </a:t>
            </a:r>
            <a:r>
              <a:rPr lang="en-US" cap="small" dirty="0"/>
              <a:t>mug100-1-3</a:t>
            </a:r>
          </a:p>
        </p:txBody>
      </p:sp>
    </p:spTree>
    <p:extLst>
      <p:ext uri="{BB962C8B-B14F-4D97-AF65-F5344CB8AC3E}">
        <p14:creationId xmlns:p14="http://schemas.microsoft.com/office/powerpoint/2010/main" val="12375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06F7-8A6D-FE42-9E8F-65BCE077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7C76-22F1-2F46-9A1B-8829CF38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 search when solving a constraint satisfaction problem (CSP) suffers from thrashing</a:t>
            </a:r>
          </a:p>
          <a:p>
            <a:r>
              <a:rPr lang="en-US" dirty="0"/>
              <a:t>Enforcing a consistency property reduces thrashing at the cost of further processing</a:t>
            </a:r>
          </a:p>
          <a:p>
            <a:r>
              <a:rPr lang="en-US" dirty="0"/>
              <a:t>The tradeoff of running a higher-level consistency (HLC) is poorly understood.</a:t>
            </a:r>
          </a:p>
          <a:p>
            <a:r>
              <a:rPr lang="en-US" dirty="0"/>
              <a:t>We propose to summarize 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6A71-3C1B-F745-901A-E0F095F0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1FAD-992E-A841-9161-4B74BF20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2673-243F-724F-A480-A9DE5CBD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8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C0BF-EEAE-C74F-A4F1-F4D35AB2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ordering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DBE1-908F-9F41-9E1D-EBF9ECF0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D8CB-45F0-474D-A2B2-B44A496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F9DA-9FF5-F646-B9F8-CC7915D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40D38-0E70-0540-A138-20ACA5FF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752600"/>
            <a:ext cx="3276600" cy="327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EEBF5-B2DB-5F4C-8A72-18186B33017D}"/>
              </a:ext>
            </a:extLst>
          </p:cNvPr>
          <p:cNvSpPr txBox="1"/>
          <p:nvPr/>
        </p:nvSpPr>
        <p:spPr>
          <a:xfrm>
            <a:off x="2212218" y="5181600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VIpD</a:t>
            </a:r>
            <a:r>
              <a:rPr lang="en-US" dirty="0"/>
              <a:t> of POAC with </a:t>
            </a:r>
            <a:r>
              <a:rPr lang="en-US" dirty="0" err="1"/>
              <a:t>dom</a:t>
            </a:r>
            <a:r>
              <a:rPr lang="en-US" dirty="0"/>
              <a:t>/</a:t>
            </a:r>
            <a:r>
              <a:rPr lang="en-US" dirty="0" err="1"/>
              <a:t>deg</a:t>
            </a:r>
            <a:r>
              <a:rPr lang="en-US" dirty="0"/>
              <a:t> on </a:t>
            </a:r>
            <a:r>
              <a:rPr lang="en-US" cap="small" dirty="0"/>
              <a:t>mug100-1-3</a:t>
            </a:r>
          </a:p>
        </p:txBody>
      </p:sp>
    </p:spTree>
    <p:extLst>
      <p:ext uri="{BB962C8B-B14F-4D97-AF65-F5344CB8AC3E}">
        <p14:creationId xmlns:p14="http://schemas.microsoft.com/office/powerpoint/2010/main" val="353263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C0BF-EEAE-C74F-A4F1-F4D35AB2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ordering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DBE1-908F-9F41-9E1D-EBF9ECF0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D8CB-45F0-474D-A2B2-B44A496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F9DA-9FF5-F646-B9F8-CC7915D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EEBF5-B2DB-5F4C-8A72-18186B33017D}"/>
              </a:ext>
            </a:extLst>
          </p:cNvPr>
          <p:cNvSpPr txBox="1"/>
          <p:nvPr/>
        </p:nvSpPr>
        <p:spPr>
          <a:xfrm>
            <a:off x="1436366" y="5181600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0.1-summarization of POAC with </a:t>
            </a:r>
            <a:r>
              <a:rPr lang="en-US" dirty="0" err="1"/>
              <a:t>dom</a:t>
            </a:r>
            <a:r>
              <a:rPr lang="en-US" dirty="0"/>
              <a:t>/</a:t>
            </a:r>
            <a:r>
              <a:rPr lang="en-US" dirty="0" err="1"/>
              <a:t>wdeg</a:t>
            </a:r>
            <a:r>
              <a:rPr lang="en-US" dirty="0"/>
              <a:t> on </a:t>
            </a:r>
            <a:r>
              <a:rPr lang="en-US" cap="small" dirty="0"/>
              <a:t>mug100-1-3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2149E-80DC-D64A-AD83-563EB194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51164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C0BF-EEAE-C74F-A4F1-F4D35AB2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Variable ordering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DBE1-908F-9F41-9E1D-EBF9ECF0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D8CB-45F0-474D-A2B2-B44A4965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F9DA-9FF5-F646-B9F8-CC7915D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EEBF5-B2DB-5F4C-8A72-18186B33017D}"/>
              </a:ext>
            </a:extLst>
          </p:cNvPr>
          <p:cNvSpPr txBox="1"/>
          <p:nvPr/>
        </p:nvSpPr>
        <p:spPr>
          <a:xfrm>
            <a:off x="1436366" y="5181600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0.1-summarization of POAC with </a:t>
            </a:r>
            <a:r>
              <a:rPr lang="en-US" dirty="0" err="1"/>
              <a:t>dom</a:t>
            </a:r>
            <a:r>
              <a:rPr lang="en-US" dirty="0"/>
              <a:t>/</a:t>
            </a:r>
            <a:r>
              <a:rPr lang="en-US" dirty="0" err="1"/>
              <a:t>deg</a:t>
            </a:r>
            <a:r>
              <a:rPr lang="en-US" dirty="0"/>
              <a:t> on </a:t>
            </a:r>
            <a:r>
              <a:rPr lang="en-US" cap="small" dirty="0"/>
              <a:t>mug100-1-3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2149E-80DC-D64A-AD83-563EB194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51164"/>
            <a:ext cx="8001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3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6371-0782-4242-BD9D-4284C60E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E355-8038-4E4D-9EEA-A353D31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Summarizations can be used to help explain the (changing) behavior of search</a:t>
            </a:r>
          </a:p>
          <a:p>
            <a:r>
              <a:rPr lang="en-US" dirty="0"/>
              <a:t>Researchers and developers can use these tools iteratively to better study the impact of a strategy on a given problem</a:t>
            </a:r>
          </a:p>
          <a:p>
            <a:r>
              <a:rPr lang="en-US" dirty="0"/>
              <a:t>Summarizations can catch small and large behavior that a human could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05D0-56BB-FE46-AB41-38B988B5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2B0B-FAC6-544B-BFA7-E24CCFF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CP 2020</a:t>
            </a: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DA02-15E8-714A-83AE-FC657AE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6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6371-0782-4242-BD9D-4284C60E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E355-8038-4E4D-9EEA-A353D31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results of </a:t>
            </a:r>
            <a:r>
              <a:rPr lang="en-US" dirty="0" err="1"/>
              <a:t>BpD</a:t>
            </a:r>
            <a:r>
              <a:rPr lang="en-US" dirty="0"/>
              <a:t> with binary branching give similar results</a:t>
            </a:r>
          </a:p>
          <a:p>
            <a:r>
              <a:rPr lang="en-US" dirty="0"/>
              <a:t>We currently provide a ‘post-mortem’ analysis. Future work includes an ‘in-vivo’ analysis that enables human experts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05D0-56BB-FE46-AB41-38B988B5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2B0B-FAC6-544B-BFA7-E24CCFF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CP 2020</a:t>
            </a: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DA02-15E8-714A-83AE-FC657AE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58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6371-0782-4242-BD9D-4284C60E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E355-8038-4E4D-9EEA-A353D31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supported by NSF Grant No. </a:t>
            </a:r>
            <a:r>
              <a:rPr lang="en-US"/>
              <a:t>RI-1619344 </a:t>
            </a:r>
            <a:r>
              <a:rPr lang="en-US" dirty="0"/>
              <a:t>and NSF CAREER Award No. III-1652846.</a:t>
            </a:r>
          </a:p>
          <a:p>
            <a:r>
              <a:rPr lang="en-US" dirty="0"/>
              <a:t>The experiments were completed utilizing the Holland Computing Center of the University of Nebraska, which receives support from the Nebraska Research Initiative.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05D0-56BB-FE46-AB41-38B988B5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2B0B-FAC6-544B-BFA7-E24CCFF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CP 2020</a:t>
            </a: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DA02-15E8-714A-83AE-FC657AE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71E9-DFE7-B64E-A18B-A7224E5B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A170-68DE-7940-94C7-4EDB4256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constraint satisfaction problem (CSP) consists of a set of variables, the variables’ domains, and constraints.</a:t>
            </a:r>
          </a:p>
          <a:p>
            <a:r>
              <a:rPr lang="en-US" dirty="0"/>
              <a:t>A solution is a domain to variable assignment that satisfies all constraints.</a:t>
            </a:r>
          </a:p>
          <a:p>
            <a:r>
              <a:rPr lang="en-US" dirty="0"/>
              <a:t>Backtrack search is only sound and complete method of solving a CSP.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B002-1B5B-7645-91FA-D85CDAE9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1BA1-2F26-1D41-B126-AAA28BF9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D2E5-1035-0E41-9070-22FA9E91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30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71E9-DFE7-B64E-A18B-A7224E5B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A170-68DE-7940-94C7-4EDB4256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Thrashing is the main malady of search</a:t>
            </a:r>
          </a:p>
          <a:p>
            <a:pPr lvl="1"/>
            <a:r>
              <a:rPr lang="en-US" dirty="0"/>
              <a:t>Repeatedly performing same logic</a:t>
            </a:r>
          </a:p>
          <a:p>
            <a:r>
              <a:rPr lang="en-US" dirty="0"/>
              <a:t>Applying a consistency algorithm after variable instantiation reduces thrashing</a:t>
            </a:r>
          </a:p>
          <a:p>
            <a:r>
              <a:rPr lang="en-US" dirty="0"/>
              <a:t>Past visualizations focus on debugging and inspecting search</a:t>
            </a:r>
          </a:p>
          <a:p>
            <a:pPr lvl="1"/>
            <a:r>
              <a:rPr lang="en-US" dirty="0"/>
              <a:t>Detect thrashing through isomorphic subtrees</a:t>
            </a:r>
          </a:p>
          <a:p>
            <a:pPr lvl="1"/>
            <a:r>
              <a:rPr lang="en-US" dirty="0"/>
              <a:t>Debug individual issues by investigating the state of variables, propagators,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B002-1B5B-7645-91FA-D85CDAE9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1BA1-2F26-1D41-B126-AAA28BF9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D2E5-1035-0E41-9070-22FA9E91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1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71E9-DFE7-B64E-A18B-A7224E5B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A170-68DE-7940-94C7-4EDB4256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763000" cy="4525962"/>
          </a:xfrm>
        </p:spPr>
        <p:txBody>
          <a:bodyPr/>
          <a:lstStyle/>
          <a:p>
            <a:r>
              <a:rPr lang="en-US" dirty="0"/>
              <a:t>Woodward et al. propose to measure:</a:t>
            </a:r>
          </a:p>
          <a:p>
            <a:pPr lvl="1"/>
            <a:r>
              <a:rPr lang="en-US" dirty="0"/>
              <a:t>thrashing with Backtracks per Depth (</a:t>
            </a:r>
            <a:r>
              <a:rPr lang="en-US" dirty="0" err="1"/>
              <a:t>BpD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HLC cost with consistency calls per depth (</a:t>
            </a:r>
            <a:r>
              <a:rPr lang="en-US" dirty="0" err="1"/>
              <a:t>CpD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B002-1B5B-7645-91FA-D85CDAE9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1BA1-2F26-1D41-B126-AAA28BF9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D2E5-1035-0E41-9070-22FA9E91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DEC58-955C-2A45-8A67-61DE2A86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941884"/>
            <a:ext cx="3739332" cy="2544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044BA-D3FD-374E-A035-EC033326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941884"/>
            <a:ext cx="3733800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2625-EBC6-3742-BDF1-C559CCDE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AC7-4901-6D48-B709-F72FD072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Criteria for computing distance between two time samples based on the </a:t>
            </a:r>
            <a:r>
              <a:rPr lang="en-US" dirty="0" err="1"/>
              <a:t>BpD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clustering technique for summarizing search into a history of qualitatively distinct regimes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new visualization that examines the behavior of variable ordering heuristics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3B2A-3FB8-DD48-B8A3-ECC9C90E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4E15-B9BC-304F-8B91-40FCD3A5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2ACA-291C-A342-B269-7C0AF227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0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8411-4F61-B044-8A4A-DBD5600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2649-D7C6-6F45-B57C-CC667A9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Distance between timestamps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Summarizing search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Example: Analyzing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Visualizing variable ordering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Example: Variable ordering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Conclusions and 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33BF-9D3E-A743-A909-01800296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56356-F1EA-4347-B1C4-1915EAC8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CP 2020</a:t>
            </a: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0366-8F12-F742-B273-80D5970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9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0E80-F01E-AC42-86E8-9ABEE26E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timestamps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CD9D-728F-9D42-9EDA-8A2B6DFE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9A74-AD67-604B-831E-16F229AF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E960-ED85-8E49-B704-4A9502DD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A24D7AA-67C0-BF45-8085-85530F82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5238"/>
            <a:ext cx="8153400" cy="4525962"/>
          </a:xfrm>
        </p:spPr>
        <p:txBody>
          <a:bodyPr/>
          <a:lstStyle/>
          <a:p>
            <a:r>
              <a:rPr lang="en-US" dirty="0"/>
              <a:t>Design goal: capture the “shape” change</a:t>
            </a:r>
          </a:p>
          <a:p>
            <a:pPr lvl="1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0280DB-FAD4-DC40-B6EE-0C4F6044A395}"/>
              </a:ext>
            </a:extLst>
          </p:cNvPr>
          <p:cNvGrpSpPr/>
          <p:nvPr/>
        </p:nvGrpSpPr>
        <p:grpSpPr>
          <a:xfrm>
            <a:off x="920248" y="2057399"/>
            <a:ext cx="7303504" cy="3657601"/>
            <a:chOff x="920248" y="1525029"/>
            <a:chExt cx="7303504" cy="394123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919F2D-9042-7E4B-A612-2ECF78295D63}"/>
                </a:ext>
              </a:extLst>
            </p:cNvPr>
            <p:cNvSpPr/>
            <p:nvPr/>
          </p:nvSpPr>
          <p:spPr>
            <a:xfrm>
              <a:off x="1298047" y="4958153"/>
              <a:ext cx="385894" cy="152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25CCC5-8798-C646-BC17-8B161F7DDBAC}"/>
                </a:ext>
              </a:extLst>
            </p:cNvPr>
            <p:cNvSpPr/>
            <p:nvPr/>
          </p:nvSpPr>
          <p:spPr>
            <a:xfrm>
              <a:off x="1683941" y="4805753"/>
              <a:ext cx="385894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84D2D4-1204-104F-AB1D-CB82DA367038}"/>
                </a:ext>
              </a:extLst>
            </p:cNvPr>
            <p:cNvSpPr/>
            <p:nvPr/>
          </p:nvSpPr>
          <p:spPr>
            <a:xfrm>
              <a:off x="2069834" y="4268229"/>
              <a:ext cx="385894" cy="8423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19B1AB-1641-C245-BEC1-516174148F4C}"/>
                </a:ext>
              </a:extLst>
            </p:cNvPr>
            <p:cNvSpPr/>
            <p:nvPr/>
          </p:nvSpPr>
          <p:spPr>
            <a:xfrm>
              <a:off x="2455727" y="3506229"/>
              <a:ext cx="385894" cy="16043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43013C-97EA-AC4B-A296-F81D213FDDAF}"/>
                </a:ext>
              </a:extLst>
            </p:cNvPr>
            <p:cNvSpPr/>
            <p:nvPr/>
          </p:nvSpPr>
          <p:spPr>
            <a:xfrm>
              <a:off x="2841620" y="2287029"/>
              <a:ext cx="385894" cy="28235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1D7BEE-6287-8449-8400-C4E98BA043C9}"/>
                </a:ext>
              </a:extLst>
            </p:cNvPr>
            <p:cNvSpPr/>
            <p:nvPr/>
          </p:nvSpPr>
          <p:spPr>
            <a:xfrm>
              <a:off x="3221573" y="1525029"/>
              <a:ext cx="385894" cy="35855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6779D8-3627-474F-A9E5-F225871D3326}"/>
                </a:ext>
              </a:extLst>
            </p:cNvPr>
            <p:cNvSpPr/>
            <p:nvPr/>
          </p:nvSpPr>
          <p:spPr>
            <a:xfrm>
              <a:off x="3610437" y="1677429"/>
              <a:ext cx="385894" cy="34331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8CF298-D62C-9B4A-977B-29FF23D684FE}"/>
                </a:ext>
              </a:extLst>
            </p:cNvPr>
            <p:cNvSpPr/>
            <p:nvPr/>
          </p:nvSpPr>
          <p:spPr>
            <a:xfrm>
              <a:off x="3993359" y="2820429"/>
              <a:ext cx="385894" cy="22901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F0201A-40FA-E141-A001-3EAA9EACA498}"/>
                </a:ext>
              </a:extLst>
            </p:cNvPr>
            <p:cNvSpPr/>
            <p:nvPr/>
          </p:nvSpPr>
          <p:spPr>
            <a:xfrm>
              <a:off x="4376281" y="3269162"/>
              <a:ext cx="385894" cy="184139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6464FC-8E34-3845-8831-20DE5D6583C3}"/>
                </a:ext>
              </a:extLst>
            </p:cNvPr>
            <p:cNvSpPr/>
            <p:nvPr/>
          </p:nvSpPr>
          <p:spPr>
            <a:xfrm>
              <a:off x="4758309" y="3963431"/>
              <a:ext cx="385894" cy="11471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DCC4E6-1E98-1F40-9068-60AA6FC3EE58}"/>
                </a:ext>
              </a:extLst>
            </p:cNvPr>
            <p:cNvSpPr/>
            <p:nvPr/>
          </p:nvSpPr>
          <p:spPr>
            <a:xfrm>
              <a:off x="5144264" y="4344431"/>
              <a:ext cx="385894" cy="7661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3B4955-A98E-D642-AD16-80E972EEEE3B}"/>
                </a:ext>
              </a:extLst>
            </p:cNvPr>
            <p:cNvSpPr/>
            <p:nvPr/>
          </p:nvSpPr>
          <p:spPr>
            <a:xfrm>
              <a:off x="5528739" y="4725431"/>
              <a:ext cx="385894" cy="3851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19835F-293D-AA4C-A67C-58CAA6B45726}"/>
                </a:ext>
              </a:extLst>
            </p:cNvPr>
            <p:cNvSpPr/>
            <p:nvPr/>
          </p:nvSpPr>
          <p:spPr>
            <a:xfrm>
              <a:off x="5914312" y="4954031"/>
              <a:ext cx="385894" cy="15652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EEEB63-01A1-754A-8077-4405EF7622AE}"/>
                </a:ext>
              </a:extLst>
            </p:cNvPr>
            <p:cNvSpPr/>
            <p:nvPr/>
          </p:nvSpPr>
          <p:spPr>
            <a:xfrm>
              <a:off x="5532605" y="1918621"/>
              <a:ext cx="385894" cy="31919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E40FCE-2F07-BC48-92F6-08F9A440A52E}"/>
                </a:ext>
              </a:extLst>
            </p:cNvPr>
            <p:cNvSpPr/>
            <p:nvPr/>
          </p:nvSpPr>
          <p:spPr>
            <a:xfrm>
              <a:off x="5918662" y="1690021"/>
              <a:ext cx="385894" cy="34205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609DE91-FF10-8B45-92ED-A85FA55247DC}"/>
                </a:ext>
              </a:extLst>
            </p:cNvPr>
            <p:cNvSpPr/>
            <p:nvPr/>
          </p:nvSpPr>
          <p:spPr>
            <a:xfrm>
              <a:off x="6301583" y="1537621"/>
              <a:ext cx="385894" cy="35729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71795A-0845-8140-9277-18499BC15040}"/>
                </a:ext>
              </a:extLst>
            </p:cNvPr>
            <p:cNvSpPr/>
            <p:nvPr/>
          </p:nvSpPr>
          <p:spPr>
            <a:xfrm>
              <a:off x="6684722" y="1537621"/>
              <a:ext cx="385894" cy="35729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53EEF2-8D9D-C940-A567-EAD508A7335B}"/>
                </a:ext>
              </a:extLst>
            </p:cNvPr>
            <p:cNvSpPr/>
            <p:nvPr/>
          </p:nvSpPr>
          <p:spPr>
            <a:xfrm>
              <a:off x="5149991" y="2676413"/>
              <a:ext cx="385894" cy="24341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17D11D-7D58-744A-A300-DE2E376D7C2B}"/>
                </a:ext>
              </a:extLst>
            </p:cNvPr>
            <p:cNvSpPr/>
            <p:nvPr/>
          </p:nvSpPr>
          <p:spPr>
            <a:xfrm>
              <a:off x="4761110" y="3362212"/>
              <a:ext cx="385894" cy="174834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3F462C-FE27-FD4F-B11C-9055A9D6E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8047" y="1529153"/>
              <a:ext cx="0" cy="3581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7C0EA6-0E14-A547-AD3F-C1C5CE585A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7430" y="1529153"/>
              <a:ext cx="0" cy="3581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C2E6C2-9B70-3A42-89F9-8114BE7EFEF8}"/>
                    </a:ext>
                  </a:extLst>
                </p:cNvPr>
                <p:cNvSpPr txBox="1"/>
                <p:nvPr/>
              </p:nvSpPr>
              <p:spPr>
                <a:xfrm rot="16200000">
                  <a:off x="344193" y="3130034"/>
                  <a:ext cx="15214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#BT at 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C2E6C2-9B70-3A42-89F9-8114BE7E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44193" y="3130034"/>
                  <a:ext cx="152144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t="-4464" r="-23333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F55E53-EACC-AC44-A930-A630B622DD9A}"/>
                    </a:ext>
                  </a:extLst>
                </p:cNvPr>
                <p:cNvSpPr txBox="1"/>
                <p:nvPr/>
              </p:nvSpPr>
              <p:spPr>
                <a:xfrm rot="16200000">
                  <a:off x="7251530" y="3139398"/>
                  <a:ext cx="1575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#BT at 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F55E53-EACC-AC44-A930-A630B622D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251530" y="3139398"/>
                  <a:ext cx="15751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26" t="-6034" r="-22581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E568BA-7FF1-F549-959C-DBBE29C47D8B}"/>
                </a:ext>
              </a:extLst>
            </p:cNvPr>
            <p:cNvSpPr txBox="1"/>
            <p:nvPr/>
          </p:nvSpPr>
          <p:spPr>
            <a:xfrm>
              <a:off x="4255631" y="5096933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Depth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4B843F-F6C9-6D4C-B5FC-C04C27722B3B}"/>
                </a:ext>
              </a:extLst>
            </p:cNvPr>
            <p:cNvSpPr/>
            <p:nvPr/>
          </p:nvSpPr>
          <p:spPr>
            <a:xfrm>
              <a:off x="1298510" y="5042821"/>
              <a:ext cx="385894" cy="677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DB7948-FB44-D342-83C5-A9C6FF000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8047" y="5110553"/>
              <a:ext cx="65535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48860C-A4EC-B54B-9F89-1BDD0C64BD95}"/>
                </a:ext>
              </a:extLst>
            </p:cNvPr>
            <p:cNvSpPr/>
            <p:nvPr/>
          </p:nvSpPr>
          <p:spPr>
            <a:xfrm>
              <a:off x="1684683" y="4890421"/>
              <a:ext cx="385894" cy="2201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25C1E6-527F-3849-A3D7-544CBCA128CD}"/>
                </a:ext>
              </a:extLst>
            </p:cNvPr>
            <p:cNvSpPr/>
            <p:nvPr/>
          </p:nvSpPr>
          <p:spPr>
            <a:xfrm>
              <a:off x="2071605" y="4890421"/>
              <a:ext cx="385894" cy="2201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EAEC744-68A2-2C41-BC91-6A82E5FBBB0D}"/>
                </a:ext>
              </a:extLst>
            </p:cNvPr>
            <p:cNvSpPr/>
            <p:nvPr/>
          </p:nvSpPr>
          <p:spPr>
            <a:xfrm>
              <a:off x="2454804" y="4814221"/>
              <a:ext cx="385894" cy="2963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F175FC-F584-B247-A325-E78C50AD341D}"/>
                </a:ext>
              </a:extLst>
            </p:cNvPr>
            <p:cNvSpPr/>
            <p:nvPr/>
          </p:nvSpPr>
          <p:spPr>
            <a:xfrm>
              <a:off x="2837163" y="4814221"/>
              <a:ext cx="385894" cy="2963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D2BB45-4A17-824D-B1A5-1AE4AB0FC99E}"/>
                </a:ext>
              </a:extLst>
            </p:cNvPr>
            <p:cNvSpPr/>
            <p:nvPr/>
          </p:nvSpPr>
          <p:spPr>
            <a:xfrm>
              <a:off x="3222578" y="4661821"/>
              <a:ext cx="385894" cy="4487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3772CF-8101-2142-AD42-361DAAEDAAE5}"/>
                </a:ext>
              </a:extLst>
            </p:cNvPr>
            <p:cNvSpPr/>
            <p:nvPr/>
          </p:nvSpPr>
          <p:spPr>
            <a:xfrm>
              <a:off x="3606174" y="4433221"/>
              <a:ext cx="385894" cy="6773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BD366-0E97-B14F-BA3F-7713B80F609F}"/>
                </a:ext>
              </a:extLst>
            </p:cNvPr>
            <p:cNvSpPr/>
            <p:nvPr/>
          </p:nvSpPr>
          <p:spPr>
            <a:xfrm>
              <a:off x="3987940" y="4126360"/>
              <a:ext cx="385894" cy="98419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779568-EF6A-8547-A289-D70B9119155D}"/>
                </a:ext>
              </a:extLst>
            </p:cNvPr>
            <p:cNvSpPr/>
            <p:nvPr/>
          </p:nvSpPr>
          <p:spPr>
            <a:xfrm>
              <a:off x="4374360" y="3667013"/>
              <a:ext cx="385894" cy="14435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86683-E9D1-B24F-976C-DA5D407DA557}"/>
                </a:ext>
              </a:extLst>
            </p:cNvPr>
            <p:cNvSpPr/>
            <p:nvPr/>
          </p:nvSpPr>
          <p:spPr>
            <a:xfrm>
              <a:off x="7076849" y="3899821"/>
              <a:ext cx="385894" cy="12107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69F541-CC83-5F4C-A1C4-54EF3A19CBD0}"/>
                </a:ext>
              </a:extLst>
            </p:cNvPr>
            <p:cNvSpPr/>
            <p:nvPr/>
          </p:nvSpPr>
          <p:spPr>
            <a:xfrm>
              <a:off x="7465674" y="4814221"/>
              <a:ext cx="385894" cy="2963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12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6923-DA1E-D340-849A-925DD0EE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timestamps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0CA5-F58E-DB46-AAE1-D4A19C3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</a:t>
            </a:r>
            <a:r>
              <a:rPr lang="en-US" dirty="0" err="1"/>
              <a:t>Kulbak-Liebler</a:t>
            </a:r>
            <a:r>
              <a:rPr lang="en-US" dirty="0"/>
              <a:t> Divergence</a:t>
            </a:r>
          </a:p>
          <a:p>
            <a:r>
              <a:rPr lang="en-US" dirty="0" err="1"/>
              <a:t>BpD</a:t>
            </a:r>
            <a:r>
              <a:rPr lang="en-US" dirty="0"/>
              <a:t> distribution:</a:t>
            </a:r>
          </a:p>
          <a:p>
            <a:pPr lvl="1"/>
            <a:r>
              <a:rPr lang="en-US" dirty="0"/>
              <a:t>Use additive smoothing to account for zero-probability intervals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4AB-6C9F-8F4E-9EDD-5B11892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5823-9658-684D-A525-D44D24C2692C}" type="datetime1">
              <a:rPr lang="en-US" altLang="en-US" smtClean="0"/>
              <a:pPr/>
              <a:t>8/28/20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6BCA-D618-EA42-A5C0-1A3DCD6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CP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66B-89B2-4442-AC6B-909BB75D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B76D-391A-104D-8380-96425D23F0DA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3FD4E-AA1B-904C-958B-42510660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733800"/>
            <a:ext cx="6591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99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Presentation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1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\\cse-profile\Redirect\choueiry\Application Data\Microsoft\Templates\Presentation1.pot</Template>
  <TotalTime>11638</TotalTime>
  <Words>769</Words>
  <Application>Microsoft Macintosh PowerPoint</Application>
  <PresentationFormat>On-screen Show (4:3)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Cambria Math</vt:lpstr>
      <vt:lpstr>Helvetica</vt:lpstr>
      <vt:lpstr>Times New Roman</vt:lpstr>
      <vt:lpstr>Presentation1</vt:lpstr>
      <vt:lpstr>PowerPoint Presentation</vt:lpstr>
      <vt:lpstr>Introduction</vt:lpstr>
      <vt:lpstr>Background</vt:lpstr>
      <vt:lpstr>Background</vt:lpstr>
      <vt:lpstr>Background</vt:lpstr>
      <vt:lpstr>Contributions</vt:lpstr>
      <vt:lpstr>Outline</vt:lpstr>
      <vt:lpstr>Distance between timestamps</vt:lpstr>
      <vt:lpstr>Distance between timestamps</vt:lpstr>
      <vt:lpstr>Distance between timestamps</vt:lpstr>
      <vt:lpstr>Summarizing search history</vt:lpstr>
      <vt:lpstr>Summarizing search history</vt:lpstr>
      <vt:lpstr>Example: Analyzing structure</vt:lpstr>
      <vt:lpstr>Example: Analyzing structure</vt:lpstr>
      <vt:lpstr>Example: Analyzing structure</vt:lpstr>
      <vt:lpstr>Example: Analyzing structure</vt:lpstr>
      <vt:lpstr>Example: Analyzing structure</vt:lpstr>
      <vt:lpstr>Visualizing variable ordering</vt:lpstr>
      <vt:lpstr>Example: Variable ordering</vt:lpstr>
      <vt:lpstr>Example: Variable ordering</vt:lpstr>
      <vt:lpstr>Example: Variable ordering</vt:lpstr>
      <vt:lpstr>Example: Variable ordering</vt:lpstr>
      <vt:lpstr>Conclusions and discussion</vt:lpstr>
      <vt:lpstr>Conclusions and discussion</vt:lpstr>
      <vt:lpstr>Acknowledgements</vt:lpstr>
    </vt:vector>
  </TitlesOfParts>
  <Company>University of Nebraska - Lincoln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choueiry</dc:creator>
  <cp:lastModifiedBy>Ian Howell</cp:lastModifiedBy>
  <cp:revision>44</cp:revision>
  <dcterms:created xsi:type="dcterms:W3CDTF">2004-09-04T03:37:41Z</dcterms:created>
  <dcterms:modified xsi:type="dcterms:W3CDTF">2020-08-29T03:00:43Z</dcterms:modified>
</cp:coreProperties>
</file>