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4628-FD63-6D40-ADAF-B18E607582B8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CCEE1-7FB0-B948-8595-C159DBB35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8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95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4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7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9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4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08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5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21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8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2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D1FFF-AC32-C349-997F-78463A7EB403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9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par/bit_che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6E5-0BDB-BB6C-87C5-406709E3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TR" sz="4400" dirty="0"/>
              <a:t>3407001022021</a:t>
            </a:r>
            <a:br>
              <a:rPr lang="en-TR" dirty="0"/>
            </a:br>
            <a:r>
              <a:rPr lang="tr-TR" dirty="0"/>
              <a:t>Basic Information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AD8E8-B551-779E-C4E1-A7ADDAFA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İsmail </a:t>
            </a:r>
            <a:r>
              <a:rPr lang="en-US" noProof="0" dirty="0" err="1"/>
              <a:t>Hakkı</a:t>
            </a:r>
            <a:r>
              <a:rPr lang="en-US" noProof="0" dirty="0"/>
              <a:t> Parlak</a:t>
            </a:r>
          </a:p>
          <a:p>
            <a:r>
              <a:rPr lang="en-US" dirty="0"/>
              <a:t>ismail.parlak@ibu.edu.tr</a:t>
            </a:r>
            <a:endParaRPr lang="en-US" noProof="0" dirty="0"/>
          </a:p>
          <a:p>
            <a:r>
              <a:rPr lang="en-US" noProof="0" dirty="0"/>
              <a:t>Room: 335</a:t>
            </a:r>
          </a:p>
          <a:p>
            <a:r>
              <a:rPr lang="en-US" noProof="0" dirty="0">
                <a:hlinkClick r:id="rId2"/>
              </a:rPr>
              <a:t>https://github.com/</a:t>
            </a:r>
            <a:r>
              <a:rPr lang="en-US" noProof="0" dirty="0" err="1">
                <a:hlinkClick r:id="rId2"/>
              </a:rPr>
              <a:t>ihpar</a:t>
            </a:r>
            <a:r>
              <a:rPr lang="en-US" noProof="0" dirty="0">
                <a:hlinkClick r:id="rId2"/>
              </a:rPr>
              <a:t>/</a:t>
            </a:r>
            <a:r>
              <a:rPr lang="en-US" noProof="0" dirty="0" err="1">
                <a:hlinkClick r:id="rId2"/>
              </a:rPr>
              <a:t>bit_chem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89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D2A64-A8FE-B954-7B94-534E8A783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F47A-3A60-ACAE-97AF-D40E5FC7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Boolean Algebra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4E7E37-311B-2F41-758A-0FA692ED1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513505"/>
              </p:ext>
            </p:extLst>
          </p:nvPr>
        </p:nvGraphicFramePr>
        <p:xfrm>
          <a:off x="759279" y="1814739"/>
          <a:ext cx="401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888">
                  <a:extLst>
                    <a:ext uri="{9D8B030D-6E8A-4147-A177-3AD203B41FA5}">
                      <a16:colId xmlns:a16="http://schemas.microsoft.com/office/drawing/2014/main" val="4214840927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1446323586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996208343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564705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x </a:t>
                      </a:r>
                      <a:r>
                        <a:rPr lang="tr-TR" dirty="0" err="1"/>
                        <a:t>and</a:t>
                      </a:r>
                      <a:r>
                        <a:rPr lang="tr-T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x </a:t>
                      </a:r>
                      <a:r>
                        <a:rPr lang="tr-TR" dirty="0" err="1"/>
                        <a:t>or</a:t>
                      </a:r>
                      <a:r>
                        <a:rPr lang="tr-TR" dirty="0"/>
                        <a:t>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1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6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90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2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387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C552BCE-BF68-54DC-0E39-4F3DE4687C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51066"/>
              </p:ext>
            </p:extLst>
          </p:nvPr>
        </p:nvGraphicFramePr>
        <p:xfrm>
          <a:off x="759279" y="4187825"/>
          <a:ext cx="20097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888">
                  <a:extLst>
                    <a:ext uri="{9D8B030D-6E8A-4147-A177-3AD203B41FA5}">
                      <a16:colId xmlns:a16="http://schemas.microsoft.com/office/drawing/2014/main" val="4214840927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564705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1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6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90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80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200FA-1593-2175-D7B1-9E70F8B9C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32AC-A53D-E14D-AAAB-71220B18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A03D73-EFFD-095E-8AA6-2F2FC64C6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657164"/>
              </p:ext>
            </p:extLst>
          </p:nvPr>
        </p:nvGraphicFramePr>
        <p:xfrm>
          <a:off x="759279" y="1814739"/>
          <a:ext cx="51843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363">
                  <a:extLst>
                    <a:ext uri="{9D8B030D-6E8A-4147-A177-3AD203B41FA5}">
                      <a16:colId xmlns:a16="http://schemas.microsoft.com/office/drawing/2014/main" val="4214840927"/>
                    </a:ext>
                  </a:extLst>
                </a:gridCol>
                <a:gridCol w="2375418">
                  <a:extLst>
                    <a:ext uri="{9D8B030D-6E8A-4147-A177-3AD203B41FA5}">
                      <a16:colId xmlns:a16="http://schemas.microsoft.com/office/drawing/2014/main" val="1446323586"/>
                    </a:ext>
                  </a:extLst>
                </a:gridCol>
                <a:gridCol w="1553541">
                  <a:extLst>
                    <a:ext uri="{9D8B030D-6E8A-4147-A177-3AD203B41FA5}">
                      <a16:colId xmlns:a16="http://schemas.microsoft.com/office/drawing/2014/main" val="996208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Operator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Example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11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Equal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 ==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6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Not </a:t>
                      </a:r>
                      <a:r>
                        <a:rPr lang="tr-TR" dirty="0" err="1"/>
                        <a:t>equal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 !=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90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Greater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than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 &gt;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2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Less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than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 &lt;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6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Gr. </a:t>
                      </a:r>
                      <a:r>
                        <a:rPr lang="tr-TR" dirty="0" err="1"/>
                        <a:t>th</a:t>
                      </a:r>
                      <a:r>
                        <a:rPr lang="tr-TR" dirty="0"/>
                        <a:t>. </a:t>
                      </a:r>
                      <a:r>
                        <a:rPr lang="tr-TR" dirty="0" err="1"/>
                        <a:t>or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equal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 &gt;=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0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Ls</a:t>
                      </a:r>
                      <a:r>
                        <a:rPr lang="tr-TR" dirty="0"/>
                        <a:t>. </a:t>
                      </a:r>
                      <a:r>
                        <a:rPr lang="tr-TR" dirty="0" err="1"/>
                        <a:t>th</a:t>
                      </a:r>
                      <a:r>
                        <a:rPr lang="tr-TR" dirty="0"/>
                        <a:t>. </a:t>
                      </a:r>
                      <a:r>
                        <a:rPr lang="tr-TR" dirty="0" err="1"/>
                        <a:t>or</a:t>
                      </a:r>
                      <a:r>
                        <a:rPr lang="tr-TR" dirty="0"/>
                        <a:t> </a:t>
                      </a:r>
                      <a:r>
                        <a:rPr lang="tr-TR" dirty="0" err="1"/>
                        <a:t>equal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 &lt;=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249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0CBAC4-9DF1-AC00-A99D-C4F4490A33DE}"/>
              </a:ext>
            </a:extLst>
          </p:cNvPr>
          <p:cNvSpPr txBox="1"/>
          <p:nvPr/>
        </p:nvSpPr>
        <p:spPr>
          <a:xfrm>
            <a:off x="759279" y="4702629"/>
            <a:ext cx="7756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Arithmetic operators have higher precedence than the comparison operators.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Comparison operators have higher precedence than the </a:t>
            </a:r>
            <a:r>
              <a:rPr lang="en-US" noProof="0" dirty="0" err="1"/>
              <a:t>boolean</a:t>
            </a:r>
            <a:r>
              <a:rPr lang="en-US" noProof="0" dirty="0"/>
              <a:t> operators.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Not has higher precedence than and, or operators.</a:t>
            </a:r>
          </a:p>
        </p:txBody>
      </p:sp>
    </p:spTree>
    <p:extLst>
      <p:ext uri="{BB962C8B-B14F-4D97-AF65-F5344CB8AC3E}">
        <p14:creationId xmlns:p14="http://schemas.microsoft.com/office/powerpoint/2010/main" val="28405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FB47-D007-51A9-A3EE-CB59910B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EE57-EAAD-67FB-5368-E672E7F8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Programming exercises on aritmetic and logic operators.</a:t>
            </a:r>
          </a:p>
        </p:txBody>
      </p:sp>
    </p:spTree>
    <p:extLst>
      <p:ext uri="{BB962C8B-B14F-4D97-AF65-F5344CB8AC3E}">
        <p14:creationId xmlns:p14="http://schemas.microsoft.com/office/powerpoint/2010/main" val="296695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34F3-A6B1-696C-8B97-628A7900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D620-9EDF-ABC0-F604-3FB9931A0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2289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/>
              <a:t>In computer science, </a:t>
            </a:r>
            <a:r>
              <a:rPr lang="en-US" b="1" noProof="0" dirty="0"/>
              <a:t>data</a:t>
            </a:r>
            <a:r>
              <a:rPr lang="en-US" noProof="0" dirty="0"/>
              <a:t> is any sequence of one or more symbols. Data requires interpretation to become information. </a:t>
            </a:r>
          </a:p>
          <a:p>
            <a:r>
              <a:rPr lang="en-US" noProof="0" dirty="0"/>
              <a:t>Digital data is data that is represented using the binary number system of 1s and 0s, instead of analog representation. </a:t>
            </a:r>
          </a:p>
          <a:p>
            <a:r>
              <a:rPr lang="en-US" noProof="0" dirty="0"/>
              <a:t>Practically, anything in the computer representation of a solution (for a World problem), which is not an instruction to the CPU, i.e., not an action, can be called data. </a:t>
            </a:r>
          </a:p>
          <a:p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4F248-8376-AB2D-3ECB-79F70B1205F4}"/>
              </a:ext>
            </a:extLst>
          </p:cNvPr>
          <p:cNvSpPr txBox="1"/>
          <p:nvPr/>
        </p:nvSpPr>
        <p:spPr>
          <a:xfrm>
            <a:off x="628650" y="5762850"/>
            <a:ext cx="765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err="1"/>
              <a:t>https</a:t>
            </a:r>
            <a:r>
              <a:rPr lang="tr-TR" sz="1600" dirty="0"/>
              <a:t>://</a:t>
            </a:r>
            <a:r>
              <a:rPr lang="tr-TR" sz="1600" dirty="0" err="1"/>
              <a:t>en.wikipedia.org</a:t>
            </a:r>
            <a:r>
              <a:rPr lang="tr-TR" sz="1600" dirty="0"/>
              <a:t>/wiki/Data_(</a:t>
            </a:r>
            <a:r>
              <a:rPr lang="tr-TR" sz="1600" dirty="0" err="1"/>
              <a:t>computer_science</a:t>
            </a:r>
            <a:r>
              <a:rPr lang="tr-TR" sz="1600" dirty="0"/>
              <a:t>)</a:t>
            </a:r>
          </a:p>
          <a:p>
            <a:r>
              <a:rPr lang="en-US" sz="1600" dirty="0">
                <a:effectLst/>
                <a:latin typeface="Times"/>
              </a:rPr>
              <a:t>Introduction to Programming Concepts with Case Studies in Python, </a:t>
            </a:r>
            <a:r>
              <a:rPr lang="en-US" sz="1600" dirty="0" err="1">
                <a:effectLst/>
                <a:latin typeface="Times"/>
              </a:rPr>
              <a:t>Üçoluk</a:t>
            </a:r>
            <a:r>
              <a:rPr lang="en-US" sz="1600" dirty="0">
                <a:effectLst/>
                <a:latin typeface="Times"/>
              </a:rPr>
              <a:t> G., </a:t>
            </a:r>
            <a:r>
              <a:rPr lang="en-US" sz="1600" dirty="0" err="1">
                <a:effectLst/>
                <a:latin typeface="Times"/>
              </a:rPr>
              <a:t>Kalkan</a:t>
            </a:r>
            <a:r>
              <a:rPr lang="en-US" sz="1600" dirty="0">
                <a:effectLst/>
                <a:latin typeface="Times"/>
              </a:rPr>
              <a:t> 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798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D9101-2DCD-4EEE-E919-404716D00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88A9-312D-2CFC-6674-2C2A07A7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838B-92B6-D9C0-0293-F1CC40CE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22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Numerical:</a:t>
            </a:r>
          </a:p>
          <a:p>
            <a:pPr lvl="1"/>
            <a:r>
              <a:rPr lang="en-US" b="1" dirty="0"/>
              <a:t>Integers</a:t>
            </a:r>
            <a:r>
              <a:rPr lang="en-US" dirty="0"/>
              <a:t>: An integer is the number zero (0), a positive natural number (1, 2, 3, ...), or the negation of a positive natural number (−1, −2, −3, ...).</a:t>
            </a:r>
          </a:p>
          <a:p>
            <a:pPr lvl="1"/>
            <a:r>
              <a:rPr lang="en-US" dirty="0"/>
              <a:t>Floating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Symbolic: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noProof="0" dirty="0"/>
              <a:t>Character</a:t>
            </a:r>
          </a:p>
          <a:p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852A8-B858-FDE1-1131-828CA277316A}"/>
              </a:ext>
            </a:extLst>
          </p:cNvPr>
          <p:cNvSpPr txBox="1"/>
          <p:nvPr/>
        </p:nvSpPr>
        <p:spPr>
          <a:xfrm>
            <a:off x="628650" y="5762850"/>
            <a:ext cx="765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/>
                <a:latin typeface="Times"/>
              </a:rPr>
              <a:t>Introduction to Programming Concepts with Case Studies in Python, </a:t>
            </a:r>
            <a:r>
              <a:rPr lang="en-US" sz="1600" dirty="0" err="1">
                <a:effectLst/>
                <a:latin typeface="Times"/>
              </a:rPr>
              <a:t>Üçoluk</a:t>
            </a:r>
            <a:r>
              <a:rPr lang="en-US" sz="1600" dirty="0">
                <a:effectLst/>
                <a:latin typeface="Times"/>
              </a:rPr>
              <a:t> G., </a:t>
            </a:r>
            <a:r>
              <a:rPr lang="en-US" sz="1600" dirty="0" err="1">
                <a:effectLst/>
                <a:latin typeface="Times"/>
              </a:rPr>
              <a:t>Kalkan</a:t>
            </a:r>
            <a:r>
              <a:rPr lang="en-US" sz="1600" dirty="0">
                <a:effectLst/>
                <a:latin typeface="Times"/>
              </a:rPr>
              <a:t> S.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en.wikipedia.org</a:t>
            </a:r>
            <a:r>
              <a:rPr lang="en-US" sz="1600" dirty="0"/>
              <a:t>/wiki/Integer</a:t>
            </a:r>
          </a:p>
        </p:txBody>
      </p:sp>
    </p:spTree>
    <p:extLst>
      <p:ext uri="{BB962C8B-B14F-4D97-AF65-F5344CB8AC3E}">
        <p14:creationId xmlns:p14="http://schemas.microsoft.com/office/powerpoint/2010/main" val="20131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8423B-3A19-ABB3-0C03-0E431D24D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2EFD-8D5F-C230-9209-9EB16D0A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CFAB-74A1-E51D-A046-3F4AAC2B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22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Numerical: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b="1" dirty="0"/>
              <a:t>Floating points:</a:t>
            </a:r>
            <a:r>
              <a:rPr lang="en-US" dirty="0"/>
              <a:t> A floating point number, is a positive or negative whole number with a decimal point. For example, 5.5, 0.25, and -103.342 are all floating point numbers, while 91, and 0 are not.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Symbolic: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noProof="0" dirty="0"/>
              <a:t>Character</a:t>
            </a:r>
          </a:p>
          <a:p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88AC6-3F1C-72B6-0E21-B14B5BB2B3CB}"/>
              </a:ext>
            </a:extLst>
          </p:cNvPr>
          <p:cNvSpPr txBox="1"/>
          <p:nvPr/>
        </p:nvSpPr>
        <p:spPr>
          <a:xfrm>
            <a:off x="628650" y="5762850"/>
            <a:ext cx="765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/>
                <a:latin typeface="Times"/>
              </a:rPr>
              <a:t>Introduction to Programming Concepts with Case Studies in Python, </a:t>
            </a:r>
            <a:r>
              <a:rPr lang="en-US" sz="1600" dirty="0" err="1">
                <a:effectLst/>
                <a:latin typeface="Times"/>
              </a:rPr>
              <a:t>Üçoluk</a:t>
            </a:r>
            <a:r>
              <a:rPr lang="en-US" sz="1600" dirty="0">
                <a:effectLst/>
                <a:latin typeface="Times"/>
              </a:rPr>
              <a:t> G., </a:t>
            </a:r>
            <a:r>
              <a:rPr lang="en-US" sz="1600" dirty="0" err="1">
                <a:effectLst/>
                <a:latin typeface="Times"/>
              </a:rPr>
              <a:t>Kalkan</a:t>
            </a:r>
            <a:r>
              <a:rPr lang="en-US" sz="1600" dirty="0">
                <a:effectLst/>
                <a:latin typeface="Times"/>
              </a:rPr>
              <a:t> S.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www.freecodecamp.org</a:t>
            </a:r>
            <a:r>
              <a:rPr lang="en-US" sz="1600" dirty="0"/>
              <a:t>/news/floating-point-definition/</a:t>
            </a:r>
          </a:p>
        </p:txBody>
      </p:sp>
    </p:spTree>
    <p:extLst>
      <p:ext uri="{BB962C8B-B14F-4D97-AF65-F5344CB8AC3E}">
        <p14:creationId xmlns:p14="http://schemas.microsoft.com/office/powerpoint/2010/main" val="127772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8279A-CEF0-8303-8A96-C78533763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04AB-2DCC-5D85-5B76-83ADD7CF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B7C5-BA3F-1EAB-B06E-CD02F0F4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22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Numerical: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Symbolic:</a:t>
            </a:r>
          </a:p>
          <a:p>
            <a:pPr lvl="1"/>
            <a:r>
              <a:rPr lang="en-US" b="1" dirty="0"/>
              <a:t>Boolean</a:t>
            </a:r>
            <a:r>
              <a:rPr lang="en-US" dirty="0"/>
              <a:t>: The Boolean (Bool) is a data type that has one of two possible values : true / false.</a:t>
            </a:r>
          </a:p>
          <a:p>
            <a:pPr lvl="1"/>
            <a:r>
              <a:rPr lang="en-US" noProof="0" dirty="0"/>
              <a:t>Character</a:t>
            </a:r>
          </a:p>
          <a:p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55197-2F8F-BC88-77B6-0D50147E81DF}"/>
              </a:ext>
            </a:extLst>
          </p:cNvPr>
          <p:cNvSpPr txBox="1"/>
          <p:nvPr/>
        </p:nvSpPr>
        <p:spPr>
          <a:xfrm>
            <a:off x="628650" y="5762850"/>
            <a:ext cx="765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/>
                <a:latin typeface="Times"/>
              </a:rPr>
              <a:t>Introduction to Programming Concepts with Case Studies in Python, </a:t>
            </a:r>
            <a:r>
              <a:rPr lang="en-US" sz="1600" dirty="0" err="1">
                <a:effectLst/>
                <a:latin typeface="Times"/>
              </a:rPr>
              <a:t>Üçoluk</a:t>
            </a:r>
            <a:r>
              <a:rPr lang="en-US" sz="1600" dirty="0">
                <a:effectLst/>
                <a:latin typeface="Times"/>
              </a:rPr>
              <a:t> G., </a:t>
            </a:r>
            <a:r>
              <a:rPr lang="en-US" sz="1600" dirty="0" err="1">
                <a:effectLst/>
                <a:latin typeface="Times"/>
              </a:rPr>
              <a:t>Kalkan</a:t>
            </a:r>
            <a:r>
              <a:rPr lang="en-US" sz="1600" dirty="0">
                <a:effectLst/>
                <a:latin typeface="Times"/>
              </a:rPr>
              <a:t> S.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en.wikipedia.org</a:t>
            </a:r>
            <a:r>
              <a:rPr lang="en-US" sz="1600" dirty="0"/>
              <a:t>/wiki/</a:t>
            </a:r>
            <a:r>
              <a:rPr lang="en-US" sz="1600" dirty="0" err="1"/>
              <a:t>Boolean_data_type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430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D073F-B052-ED52-687D-1FEAA6EB4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6788-C10B-0028-5669-99E9166A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F905-ED0E-08DE-0264-5F12CFF3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22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Numerical: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Symbolic: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b="1" noProof="0" dirty="0"/>
              <a:t>Character</a:t>
            </a:r>
            <a:r>
              <a:rPr lang="en-US" noProof="0" dirty="0"/>
              <a:t>: 'a', 'b', 'Z', 'W', '*', '_', ... A sequence of characters is called a </a:t>
            </a:r>
            <a:r>
              <a:rPr lang="en-US" b="1" noProof="0" dirty="0"/>
              <a:t>string</a:t>
            </a:r>
            <a:r>
              <a:rPr lang="en-US" noProof="0" dirty="0"/>
              <a:t>. E.g. "Hello world"</a:t>
            </a:r>
          </a:p>
          <a:p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D268D-FCD5-D6E7-6B50-09CDA406F278}"/>
              </a:ext>
            </a:extLst>
          </p:cNvPr>
          <p:cNvSpPr txBox="1"/>
          <p:nvPr/>
        </p:nvSpPr>
        <p:spPr>
          <a:xfrm>
            <a:off x="628650" y="5762850"/>
            <a:ext cx="765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/>
                <a:latin typeface="Times"/>
              </a:rPr>
              <a:t>Introduction to Programming Concepts with Case Studies in Python, </a:t>
            </a:r>
            <a:r>
              <a:rPr lang="en-US" sz="1600" dirty="0" err="1">
                <a:effectLst/>
                <a:latin typeface="Times"/>
              </a:rPr>
              <a:t>Üçoluk</a:t>
            </a:r>
            <a:r>
              <a:rPr lang="en-US" sz="1600" dirty="0">
                <a:effectLst/>
                <a:latin typeface="Times"/>
              </a:rPr>
              <a:t> G., </a:t>
            </a:r>
            <a:r>
              <a:rPr lang="en-US" sz="1600" dirty="0" err="1">
                <a:effectLst/>
                <a:latin typeface="Times"/>
              </a:rPr>
              <a:t>Kalkan</a:t>
            </a:r>
            <a:r>
              <a:rPr lang="en-US" sz="1600" dirty="0">
                <a:effectLst/>
                <a:latin typeface="Times"/>
              </a:rPr>
              <a:t> S.</a:t>
            </a:r>
          </a:p>
        </p:txBody>
      </p:sp>
    </p:spTree>
    <p:extLst>
      <p:ext uri="{BB962C8B-B14F-4D97-AF65-F5344CB8AC3E}">
        <p14:creationId xmlns:p14="http://schemas.microsoft.com/office/powerpoint/2010/main" val="22997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253A-AA52-0AD7-7298-8F04B94C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</a:t>
            </a:r>
            <a:r>
              <a:rPr lang="tr-TR" dirty="0" err="1"/>
              <a:t>Arithmetic</a:t>
            </a:r>
            <a:r>
              <a:rPr lang="tr-TR" dirty="0"/>
              <a:t> </a:t>
            </a:r>
            <a:r>
              <a:rPr lang="tr-TR" dirty="0" err="1"/>
              <a:t>Operators</a:t>
            </a:r>
            <a:endParaRPr lang="tr-TR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9E2ED59-5D22-6602-E55F-DDCE6F901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392246"/>
              </p:ext>
            </p:extLst>
          </p:nvPr>
        </p:nvGraphicFramePr>
        <p:xfrm>
          <a:off x="715736" y="1847397"/>
          <a:ext cx="73505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59">
                  <a:extLst>
                    <a:ext uri="{9D8B030D-6E8A-4147-A177-3AD203B41FA5}">
                      <a16:colId xmlns:a16="http://schemas.microsoft.com/office/drawing/2014/main" val="2826877063"/>
                    </a:ext>
                  </a:extLst>
                </a:gridCol>
                <a:gridCol w="1950326">
                  <a:extLst>
                    <a:ext uri="{9D8B030D-6E8A-4147-A177-3AD203B41FA5}">
                      <a16:colId xmlns:a16="http://schemas.microsoft.com/office/drawing/2014/main" val="3227068360"/>
                    </a:ext>
                  </a:extLst>
                </a:gridCol>
                <a:gridCol w="1950326">
                  <a:extLst>
                    <a:ext uri="{9D8B030D-6E8A-4147-A177-3AD203B41FA5}">
                      <a16:colId xmlns:a16="http://schemas.microsoft.com/office/drawing/2014/main" val="1722430147"/>
                    </a:ext>
                  </a:extLst>
                </a:gridCol>
                <a:gridCol w="2222466">
                  <a:extLst>
                    <a:ext uri="{9D8B030D-6E8A-4147-A177-3AD203B41FA5}">
                      <a16:colId xmlns:a16="http://schemas.microsoft.com/office/drawing/2014/main" val="2113843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12 + 5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7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5 - 9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7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2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15 /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3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12 %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2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Exponentiation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 **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13 //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472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E1979DD-8D26-8071-BE6D-EDE3019CD3E9}"/>
              </a:ext>
            </a:extLst>
          </p:cNvPr>
          <p:cNvSpPr txBox="1"/>
          <p:nvPr/>
        </p:nvSpPr>
        <p:spPr>
          <a:xfrm>
            <a:off x="628650" y="5192485"/>
            <a:ext cx="716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Parentheses have the highest precedence and can be used to force an expression to evaluate in the order you want. </a:t>
            </a:r>
          </a:p>
          <a:p>
            <a:endParaRPr lang="en-US" dirty="0"/>
          </a:p>
          <a:p>
            <a:r>
              <a:rPr lang="en-US" noProof="0" dirty="0"/>
              <a:t>4 * (2 - 1) is 4.</a:t>
            </a:r>
          </a:p>
        </p:txBody>
      </p:sp>
    </p:spTree>
    <p:extLst>
      <p:ext uri="{BB962C8B-B14F-4D97-AF65-F5344CB8AC3E}">
        <p14:creationId xmlns:p14="http://schemas.microsoft.com/office/powerpoint/2010/main" val="22898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8E7D-0881-199A-8CB5-1DE7FE35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8CCB-7ADA-2673-74F7-49329EBEC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/>
          <a:lstStyle/>
          <a:p>
            <a:r>
              <a:rPr lang="en-US" noProof="0" dirty="0"/>
              <a:t>The print() function prints the specified message to the screen, or other standard output device.</a:t>
            </a:r>
          </a:p>
          <a:p>
            <a:r>
              <a:rPr lang="en-US" noProof="0" dirty="0"/>
              <a:t>The message can be a string, or any other object, the object will be converted into a string before written to the screen.</a:t>
            </a:r>
          </a:p>
          <a:p>
            <a:r>
              <a:rPr lang="en-US" noProof="0" dirty="0">
                <a:solidFill>
                  <a:srgbClr val="005CC5"/>
                </a:solidFill>
                <a:effectLst/>
              </a:rPr>
              <a:t>print</a:t>
            </a:r>
            <a:r>
              <a:rPr lang="en-US" noProof="0" dirty="0">
                <a:solidFill>
                  <a:srgbClr val="000000"/>
                </a:solidFill>
                <a:effectLst/>
              </a:rPr>
              <a:t>(</a:t>
            </a:r>
            <a:r>
              <a:rPr lang="en-US" noProof="0" dirty="0">
                <a:solidFill>
                  <a:srgbClr val="008000"/>
                </a:solidFill>
                <a:effectLst/>
              </a:rPr>
              <a:t>"Hello how are you?"</a:t>
            </a:r>
            <a:r>
              <a:rPr lang="en-US" noProof="0" dirty="0">
                <a:solidFill>
                  <a:srgbClr val="000000"/>
                </a:solidFill>
                <a:effectLst/>
              </a:rPr>
              <a:t>) </a:t>
            </a:r>
          </a:p>
          <a:p>
            <a:r>
              <a:rPr lang="en-US" noProof="0" dirty="0">
                <a:solidFill>
                  <a:srgbClr val="005CC5"/>
                </a:solidFill>
                <a:effectLst/>
              </a:rPr>
              <a:t>print</a:t>
            </a:r>
            <a:r>
              <a:rPr lang="en-US" noProof="0" dirty="0">
                <a:solidFill>
                  <a:srgbClr val="000000"/>
                </a:solidFill>
                <a:effectLst/>
              </a:rPr>
              <a:t>(</a:t>
            </a:r>
            <a:r>
              <a:rPr lang="en-US" noProof="0" dirty="0">
                <a:solidFill>
                  <a:srgbClr val="008000"/>
                </a:solidFill>
              </a:rPr>
              <a:t>3 * 5</a:t>
            </a:r>
            <a:r>
              <a:rPr lang="en-US" noProof="0" dirty="0">
                <a:solidFill>
                  <a:srgbClr val="000000"/>
                </a:solidFill>
                <a:effectLst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820CC-73DF-3CA5-7F37-43F6D5807A89}"/>
              </a:ext>
            </a:extLst>
          </p:cNvPr>
          <p:cNvSpPr txBox="1"/>
          <p:nvPr/>
        </p:nvSpPr>
        <p:spPr>
          <a:xfrm>
            <a:off x="628650" y="6123542"/>
            <a:ext cx="569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ref_func_print.asp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564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C1FE-4A1F-F33B-C775-8E2E91F3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7C5A-0CEC-FD3A-0160-AB2554C0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Values can be either True (T) of False (F).</a:t>
            </a:r>
          </a:p>
          <a:p>
            <a:r>
              <a:rPr lang="en-US" noProof="0" dirty="0"/>
              <a:t>In Python there are 3 basic </a:t>
            </a:r>
            <a:r>
              <a:rPr lang="en-US" noProof="0" dirty="0" err="1"/>
              <a:t>boolean</a:t>
            </a:r>
            <a:r>
              <a:rPr lang="en-US" noProof="0" dirty="0"/>
              <a:t> algebra operators: and, or, not.</a:t>
            </a:r>
          </a:p>
          <a:p>
            <a:r>
              <a:rPr lang="en-US" dirty="0"/>
              <a:t>Also, any comparison will evaluate to a </a:t>
            </a:r>
            <a:r>
              <a:rPr lang="en-US" dirty="0" err="1"/>
              <a:t>boolean</a:t>
            </a:r>
            <a:r>
              <a:rPr lang="en-US" dirty="0"/>
              <a:t> value.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25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745</Words>
  <Application>Microsoft Macintosh PowerPoint</Application>
  <PresentationFormat>On-screen Show (4:3)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</vt:lpstr>
      <vt:lpstr>Office Theme</vt:lpstr>
      <vt:lpstr>3407001022021 Basic Information Technologies</vt:lpstr>
      <vt:lpstr>Data</vt:lpstr>
      <vt:lpstr>Data Types</vt:lpstr>
      <vt:lpstr>Data Types</vt:lpstr>
      <vt:lpstr>Data Types</vt:lpstr>
      <vt:lpstr>Data Types</vt:lpstr>
      <vt:lpstr>Python Arithmetic Operators</vt:lpstr>
      <vt:lpstr>Python Print Function</vt:lpstr>
      <vt:lpstr>Boolean Algebra</vt:lpstr>
      <vt:lpstr>Boolean Algebra</vt:lpstr>
      <vt:lpstr>Comparison Operators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26</cp:revision>
  <dcterms:created xsi:type="dcterms:W3CDTF">2025-02-19T10:00:55Z</dcterms:created>
  <dcterms:modified xsi:type="dcterms:W3CDTF">2025-03-04T07:07:17Z</dcterms:modified>
</cp:coreProperties>
</file>