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4"/>
    <p:restoredTop sz="94672"/>
  </p:normalViewPr>
  <p:slideViewPr>
    <p:cSldViewPr snapToGrid="0">
      <p:cViewPr varScale="1">
        <p:scale>
          <a:sx n="193" d="100"/>
          <a:sy n="193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4628-FD63-6D40-ADAF-B18E607582B8}" type="datetimeFigureOut">
              <a:rPr lang="tr-TR" smtClean="0"/>
              <a:t>18.03.2025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CCEE1-7FB0-B948-8595-C159DBB35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8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95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4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7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9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18.03.2025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4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18.03.2025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08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18.03.2025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5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18.03.2025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21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18.03.2025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8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18.03.2025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2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D1FFF-AC32-C349-997F-78463A7EB403}" type="datetimeFigureOut">
              <a:rPr lang="tr-TR" smtClean="0"/>
              <a:t>18.03.2025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9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par/bit_che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6E5-0BDB-BB6C-87C5-406709E3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TR" sz="4400" dirty="0"/>
              <a:t>3407001022021</a:t>
            </a:r>
            <a:br>
              <a:rPr lang="en-TR" dirty="0"/>
            </a:br>
            <a:r>
              <a:rPr lang="tr-TR" dirty="0"/>
              <a:t>Basic Information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AD8E8-B551-779E-C4E1-A7ADDAFA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İsmail </a:t>
            </a:r>
            <a:r>
              <a:rPr lang="en-US" noProof="0" dirty="0" err="1"/>
              <a:t>Hakkı</a:t>
            </a:r>
            <a:r>
              <a:rPr lang="en-US" noProof="0" dirty="0"/>
              <a:t> Parlak</a:t>
            </a:r>
          </a:p>
          <a:p>
            <a:r>
              <a:rPr lang="en-US" dirty="0"/>
              <a:t>ismail.parlak@ibu.edu.tr</a:t>
            </a:r>
            <a:endParaRPr lang="en-US" noProof="0" dirty="0"/>
          </a:p>
          <a:p>
            <a:r>
              <a:rPr lang="en-US" noProof="0" dirty="0"/>
              <a:t>Room: 335</a:t>
            </a:r>
          </a:p>
          <a:p>
            <a:r>
              <a:rPr lang="en-US" noProof="0" dirty="0">
                <a:hlinkClick r:id="rId2"/>
              </a:rPr>
              <a:t>https://github.com/</a:t>
            </a:r>
            <a:r>
              <a:rPr lang="en-US" noProof="0" dirty="0" err="1">
                <a:hlinkClick r:id="rId2"/>
              </a:rPr>
              <a:t>ihpar</a:t>
            </a:r>
            <a:r>
              <a:rPr lang="en-US" noProof="0" dirty="0">
                <a:hlinkClick r:id="rId2"/>
              </a:rPr>
              <a:t>/</a:t>
            </a:r>
            <a:r>
              <a:rPr lang="en-US" noProof="0" dirty="0" err="1">
                <a:hlinkClick r:id="rId2"/>
              </a:rPr>
              <a:t>bit_chem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89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8668-F7D6-B7F2-FB3A-FC91ECEC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2DAD-97A9-181C-3DEE-B7F57F20E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Conditional statements in Python are used to execute certain blocks of code based on specific conditions. </a:t>
            </a:r>
          </a:p>
          <a:p>
            <a:r>
              <a:rPr lang="en-US" noProof="0" dirty="0"/>
              <a:t>If statement is the simplest form of a conditional statement. It executes a block of code if the given condition is true.</a:t>
            </a:r>
          </a:p>
          <a:p>
            <a:endParaRPr lang="en-US" noProof="0" dirty="0"/>
          </a:p>
          <a:p>
            <a:pPr marL="457200" lvl="1" indent="0">
              <a:buNone/>
            </a:pP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age = 20 </a:t>
            </a:r>
          </a:p>
          <a:p>
            <a:pPr marL="457200" lvl="1" indent="0">
              <a:buNone/>
            </a:pP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if age &gt;= 18: </a:t>
            </a:r>
          </a:p>
          <a:p>
            <a:pPr marL="457200" lvl="1" indent="0">
              <a:buNone/>
            </a:pP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print("Eligible to vote.")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7C682-FC7B-9DD3-01CD-C206C8A597A8}"/>
              </a:ext>
            </a:extLst>
          </p:cNvPr>
          <p:cNvSpPr txBox="1"/>
          <p:nvPr/>
        </p:nvSpPr>
        <p:spPr>
          <a:xfrm>
            <a:off x="628650" y="6311899"/>
            <a:ext cx="676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www.geeksforgeeks.org</a:t>
            </a:r>
            <a:r>
              <a:rPr lang="tr-TR" dirty="0"/>
              <a:t>/</a:t>
            </a:r>
            <a:r>
              <a:rPr lang="tr-TR" dirty="0" err="1"/>
              <a:t>conditional</a:t>
            </a:r>
            <a:r>
              <a:rPr lang="tr-TR" dirty="0"/>
              <a:t>-</a:t>
            </a:r>
            <a:r>
              <a:rPr lang="tr-TR" dirty="0" err="1"/>
              <a:t>statements</a:t>
            </a:r>
            <a:r>
              <a:rPr lang="tr-TR" dirty="0"/>
              <a:t>-in-</a:t>
            </a:r>
            <a:r>
              <a:rPr lang="tr-TR" dirty="0" err="1"/>
              <a:t>python</a:t>
            </a:r>
            <a:r>
              <a:rPr lang="tr-T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6694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4631B-B3CF-88CD-C5A1-AC50CC12F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FFEB-FFC2-A609-AF98-AD897E5F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9CC7-A2E5-4FE5-A701-B2EEAAAE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Else allows us to specify a block of code that will execute if the condition(s) associated with an if or </a:t>
            </a:r>
            <a:r>
              <a:rPr lang="en-US" noProof="0" dirty="0" err="1"/>
              <a:t>elif</a:t>
            </a:r>
            <a:r>
              <a:rPr lang="en-US" noProof="0" dirty="0"/>
              <a:t> statement evaluates to False. Else block provides a way to handle all other cases that don't meet the specified conditions.</a:t>
            </a:r>
          </a:p>
          <a:p>
            <a:endParaRPr lang="en-US" noProof="0" dirty="0"/>
          </a:p>
          <a:p>
            <a:pPr marL="457200" lvl="1" indent="0">
              <a:buNone/>
            </a:pP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age = 10 </a:t>
            </a:r>
          </a:p>
          <a:p>
            <a:pPr marL="457200" lvl="1" indent="0">
              <a:buNone/>
            </a:pP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if age &lt;= 12: </a:t>
            </a:r>
          </a:p>
          <a:p>
            <a:pPr marL="457200" lvl="1" indent="0">
              <a:buNone/>
            </a:pPr>
            <a:r>
              <a:rPr lang="en-US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print("Travel for free.") </a:t>
            </a:r>
          </a:p>
          <a:p>
            <a:pPr marL="457200" lvl="1" indent="0">
              <a:buNone/>
            </a:pP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else: </a:t>
            </a:r>
          </a:p>
          <a:p>
            <a:pPr marL="457200" lvl="1" indent="0">
              <a:buNone/>
            </a:pPr>
            <a:r>
              <a:rPr lang="en-US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print("Pay for ticket.")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74E10-1700-7DBE-DF43-F4C7ABEBB868}"/>
              </a:ext>
            </a:extLst>
          </p:cNvPr>
          <p:cNvSpPr txBox="1"/>
          <p:nvPr/>
        </p:nvSpPr>
        <p:spPr>
          <a:xfrm>
            <a:off x="628650" y="6311899"/>
            <a:ext cx="676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www.geeksforgeeks.org</a:t>
            </a:r>
            <a:r>
              <a:rPr lang="tr-TR" dirty="0"/>
              <a:t>/</a:t>
            </a:r>
            <a:r>
              <a:rPr lang="tr-TR" dirty="0" err="1"/>
              <a:t>conditional</a:t>
            </a:r>
            <a:r>
              <a:rPr lang="tr-TR" dirty="0"/>
              <a:t>-</a:t>
            </a:r>
            <a:r>
              <a:rPr lang="tr-TR" dirty="0" err="1"/>
              <a:t>statements</a:t>
            </a:r>
            <a:r>
              <a:rPr lang="tr-TR" dirty="0"/>
              <a:t>-in-</a:t>
            </a:r>
            <a:r>
              <a:rPr lang="tr-TR" dirty="0" err="1"/>
              <a:t>python</a:t>
            </a:r>
            <a:r>
              <a:rPr lang="tr-T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9139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1D95-5141-C1DD-97E9-4C4F93551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2FA5-A94C-DAF1-6478-7F45A781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1FE6-8AC4-0353-E27F-F2D9725F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/>
              <a:t>elif</a:t>
            </a:r>
            <a:r>
              <a:rPr lang="en-US" noProof="0" dirty="0"/>
              <a:t> statement in Python stands for "else if." It allows us to check multiple conditions , providing a way to execute different blocks of code based on which condition is true.</a:t>
            </a:r>
          </a:p>
          <a:p>
            <a:pPr marL="457200" lvl="1" indent="0">
              <a:buNone/>
            </a:pP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age = 25 </a:t>
            </a:r>
          </a:p>
          <a:p>
            <a:pPr marL="457200" lvl="1" indent="0">
              <a:buNone/>
            </a:pP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if age &lt;= 12: </a:t>
            </a:r>
          </a:p>
          <a:p>
            <a:pPr marL="457200" lvl="1" indent="0">
              <a:buNone/>
            </a:pPr>
            <a:r>
              <a:rPr lang="en-US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print("Child.") </a:t>
            </a:r>
          </a:p>
          <a:p>
            <a:pPr marL="457200" lvl="1" indent="0">
              <a:buNone/>
            </a:pPr>
            <a:r>
              <a:rPr lang="en-US" sz="1600" noProof="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elif</a:t>
            </a: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age &lt;= 19: </a:t>
            </a:r>
          </a:p>
          <a:p>
            <a:pPr marL="457200" lvl="1" indent="0">
              <a:buNone/>
            </a:pPr>
            <a:r>
              <a:rPr lang="en-US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print("Teenager.") </a:t>
            </a:r>
          </a:p>
          <a:p>
            <a:pPr marL="457200" lvl="1" indent="0">
              <a:buNone/>
            </a:pPr>
            <a:r>
              <a:rPr lang="en-US" sz="1600" noProof="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elif</a:t>
            </a: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age &lt;= 35: </a:t>
            </a:r>
          </a:p>
          <a:p>
            <a:pPr marL="457200" lvl="1" indent="0">
              <a:buNone/>
            </a:pPr>
            <a:r>
              <a:rPr lang="en-US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print("Young adult.") </a:t>
            </a:r>
          </a:p>
          <a:p>
            <a:pPr marL="457200" lvl="1" indent="0">
              <a:buNone/>
            </a:pP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else: </a:t>
            </a:r>
          </a:p>
          <a:p>
            <a:pPr marL="457200" lvl="1" indent="0">
              <a:buNone/>
            </a:pPr>
            <a:r>
              <a:rPr lang="en-US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1600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print("Adult.")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0DC78-0B6C-0020-6232-AD7BAF778FDF}"/>
              </a:ext>
            </a:extLst>
          </p:cNvPr>
          <p:cNvSpPr txBox="1"/>
          <p:nvPr/>
        </p:nvSpPr>
        <p:spPr>
          <a:xfrm>
            <a:off x="628650" y="6311899"/>
            <a:ext cx="676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www.geeksforgeeks.org</a:t>
            </a:r>
            <a:r>
              <a:rPr lang="tr-TR" dirty="0"/>
              <a:t>/</a:t>
            </a:r>
            <a:r>
              <a:rPr lang="tr-TR" dirty="0" err="1"/>
              <a:t>conditional</a:t>
            </a:r>
            <a:r>
              <a:rPr lang="tr-TR" dirty="0"/>
              <a:t>-</a:t>
            </a:r>
            <a:r>
              <a:rPr lang="tr-TR" dirty="0" err="1"/>
              <a:t>statements</a:t>
            </a:r>
            <a:r>
              <a:rPr lang="tr-TR" dirty="0"/>
              <a:t>-in-</a:t>
            </a:r>
            <a:r>
              <a:rPr lang="tr-TR" dirty="0" err="1"/>
              <a:t>python</a:t>
            </a:r>
            <a:r>
              <a:rPr lang="tr-T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790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9C0B-B2EF-691F-26C3-42295870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E2A2-6D58-0937-AE31-3358EC4C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33053"/>
          </a:xfrm>
        </p:spPr>
        <p:txBody>
          <a:bodyPr/>
          <a:lstStyle/>
          <a:p>
            <a:r>
              <a:rPr lang="en-US" dirty="0"/>
              <a:t>Python allows for user input. That means we are able to ask the user for input.</a:t>
            </a:r>
          </a:p>
          <a:p>
            <a:pPr marL="0" indent="0">
              <a:buNone/>
            </a:pP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username = input("Enter username:")</a:t>
            </a:r>
            <a:b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print("Username is: " + username)</a:t>
            </a:r>
          </a:p>
          <a:p>
            <a:pPr marL="0" indent="0">
              <a:buNone/>
            </a:pPr>
            <a:endParaRPr lang="en-US" sz="20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dirty="0"/>
              <a:t>Note that type of user input is always string (str)!</a:t>
            </a:r>
          </a:p>
          <a:p>
            <a:r>
              <a:rPr lang="en-US" dirty="0"/>
              <a:t>If we want to take integer input, we can do it like:</a:t>
            </a:r>
          </a:p>
          <a:p>
            <a:pPr marL="0" indent="0">
              <a:buNone/>
            </a:pP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age = int(input("Enter your age:"))</a:t>
            </a:r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69B88-1CEC-8C9D-E0ED-0491BC8D2BAD}"/>
              </a:ext>
            </a:extLst>
          </p:cNvPr>
          <p:cNvSpPr txBox="1"/>
          <p:nvPr/>
        </p:nvSpPr>
        <p:spPr>
          <a:xfrm>
            <a:off x="628650" y="6308208"/>
            <a:ext cx="616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python_user_input.asp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556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3FEC-C11A-E037-42ED-A08E5598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0AEB-32FC-14A6-8A4E-10FA97EF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18430"/>
          </a:xfrm>
        </p:spPr>
        <p:txBody>
          <a:bodyPr/>
          <a:lstStyle/>
          <a:p>
            <a:r>
              <a:rPr lang="en-US" noProof="0" dirty="0"/>
              <a:t>An algorithm is a procedure used for solving a problem or performing a computation. </a:t>
            </a:r>
          </a:p>
          <a:p>
            <a:r>
              <a:rPr lang="en-US" noProof="0" dirty="0"/>
              <a:t>Algorithms act as an exact list of instructions that conduct specified actions step by step.</a:t>
            </a:r>
          </a:p>
          <a:p>
            <a:r>
              <a:rPr lang="en-US" noProof="0" dirty="0"/>
              <a:t>Algorithms are widely used throughout all areas of IT. In mathematics, computer programming and computer science, an algorithm usually refers to a small procedure that solves a recurrent problem.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26842-85F3-700C-183F-802F6B837459}"/>
              </a:ext>
            </a:extLst>
          </p:cNvPr>
          <p:cNvSpPr txBox="1"/>
          <p:nvPr/>
        </p:nvSpPr>
        <p:spPr>
          <a:xfrm>
            <a:off x="851338" y="5896303"/>
            <a:ext cx="574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www.techtarget.com</a:t>
            </a:r>
            <a:r>
              <a:rPr lang="tr-TR" dirty="0"/>
              <a:t>/</a:t>
            </a:r>
            <a:r>
              <a:rPr lang="tr-TR" dirty="0" err="1"/>
              <a:t>whatis</a:t>
            </a:r>
            <a:r>
              <a:rPr lang="tr-TR" dirty="0"/>
              <a:t>/</a:t>
            </a:r>
            <a:r>
              <a:rPr lang="tr-TR" dirty="0" err="1"/>
              <a:t>definition</a:t>
            </a:r>
            <a:r>
              <a:rPr lang="tr-TR" dirty="0"/>
              <a:t>/</a:t>
            </a:r>
            <a:r>
              <a:rPr lang="tr-TR" dirty="0" err="1"/>
              <a:t>algorithm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908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C986C-39E9-DCB5-724B-281215494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D235-96E2-5AB4-9E05-AABCC63A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78DE-29C6-07A2-BABE-D85397365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18430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Wash Your Hands:</a:t>
            </a:r>
          </a:p>
          <a:p>
            <a:pPr>
              <a:buFont typeface="+mj-lt"/>
              <a:buAutoNum type="arabicPeriod"/>
            </a:pPr>
            <a:r>
              <a:rPr lang="en-US" dirty="0"/>
              <a:t>Open the water tap.</a:t>
            </a:r>
          </a:p>
          <a:p>
            <a:pPr>
              <a:buFont typeface="+mj-lt"/>
              <a:buAutoNum type="arabicPeriod"/>
            </a:pPr>
            <a:r>
              <a:rPr lang="en-US" dirty="0"/>
              <a:t>Put soap on your hands.</a:t>
            </a:r>
          </a:p>
          <a:p>
            <a:pPr>
              <a:buFont typeface="+mj-lt"/>
              <a:buAutoNum type="arabicPeriod"/>
            </a:pPr>
            <a:r>
              <a:rPr lang="en-US" dirty="0"/>
              <a:t>Clean your hands with water.</a:t>
            </a:r>
          </a:p>
          <a:p>
            <a:pPr>
              <a:buFont typeface="+mj-lt"/>
              <a:buAutoNum type="arabicPeriod"/>
            </a:pPr>
            <a:r>
              <a:rPr lang="en-US" dirty="0"/>
              <a:t>Shut down the water tap.</a:t>
            </a:r>
          </a:p>
          <a:p>
            <a:pPr>
              <a:buFont typeface="+mj-lt"/>
              <a:buAutoNum type="arabicPeriod"/>
            </a:pPr>
            <a:r>
              <a:rPr lang="en-US" dirty="0"/>
              <a:t>Dry your hands.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8946A-FEDA-046D-C7E7-F5D1A5BE109F}"/>
              </a:ext>
            </a:extLst>
          </p:cNvPr>
          <p:cNvSpPr txBox="1"/>
          <p:nvPr/>
        </p:nvSpPr>
        <p:spPr>
          <a:xfrm>
            <a:off x="628650" y="5778991"/>
            <a:ext cx="719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://diana-</a:t>
            </a:r>
            <a:r>
              <a:rPr lang="tr-TR" dirty="0" err="1"/>
              <a:t>vile.medium.com</a:t>
            </a:r>
            <a:r>
              <a:rPr lang="tr-TR" dirty="0"/>
              <a:t>/everyday-routines-to-explain-algorithms-flowcharts-1b17a4415023</a:t>
            </a:r>
          </a:p>
        </p:txBody>
      </p:sp>
    </p:spTree>
    <p:extLst>
      <p:ext uri="{BB962C8B-B14F-4D97-AF65-F5344CB8AC3E}">
        <p14:creationId xmlns:p14="http://schemas.microsoft.com/office/powerpoint/2010/main" val="225427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192B1-712C-185C-1024-B55F0EE37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E6C-BCF0-F215-C986-DB966FB7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0225-4DEB-764C-BCB9-46A4FC99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18430"/>
          </a:xfrm>
        </p:spPr>
        <p:txBody>
          <a:bodyPr/>
          <a:lstStyle/>
          <a:p>
            <a:r>
              <a:rPr lang="en-US" noProof="0" dirty="0"/>
              <a:t>A flowchart is a type of diagram that represents a workflow or process. A flowchart can also be defined as a diagrammatic representation of an algorithm, a step-by-step approach to solving a task. </a:t>
            </a:r>
          </a:p>
          <a:p>
            <a:r>
              <a:rPr lang="en-US" dirty="0"/>
              <a:t>Flowcharts consist of sets of connected symbols.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A255E-9E15-4622-6656-D2492AAB952C}"/>
              </a:ext>
            </a:extLst>
          </p:cNvPr>
          <p:cNvSpPr txBox="1"/>
          <p:nvPr/>
        </p:nvSpPr>
        <p:spPr>
          <a:xfrm>
            <a:off x="628650" y="5778991"/>
            <a:ext cx="719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://diana-</a:t>
            </a:r>
            <a:r>
              <a:rPr lang="tr-TR" dirty="0" err="1"/>
              <a:t>vile.medium.com</a:t>
            </a:r>
            <a:r>
              <a:rPr lang="tr-TR" dirty="0"/>
              <a:t>/everyday-routines-to-explain-algorithms-flowcharts-1b17a4415023</a:t>
            </a:r>
          </a:p>
        </p:txBody>
      </p:sp>
    </p:spTree>
    <p:extLst>
      <p:ext uri="{BB962C8B-B14F-4D97-AF65-F5344CB8AC3E}">
        <p14:creationId xmlns:p14="http://schemas.microsoft.com/office/powerpoint/2010/main" val="259346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5ABA2-73AD-F8BD-7F44-008C02AFC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E79E-067D-F620-31CE-432D86FF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Flowchart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43BC5-C54F-EE46-6E0B-A8F31CC301BF}"/>
              </a:ext>
            </a:extLst>
          </p:cNvPr>
          <p:cNvSpPr txBox="1"/>
          <p:nvPr/>
        </p:nvSpPr>
        <p:spPr>
          <a:xfrm>
            <a:off x="628650" y="5778991"/>
            <a:ext cx="719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www.zenflowchart.com</a:t>
            </a:r>
            <a:r>
              <a:rPr lang="tr-TR" dirty="0"/>
              <a:t>/</a:t>
            </a:r>
            <a:r>
              <a:rPr lang="tr-TR" dirty="0" err="1"/>
              <a:t>flowchart-symbols</a:t>
            </a:r>
            <a:endParaRPr lang="tr-TR" dirty="0"/>
          </a:p>
        </p:txBody>
      </p:sp>
      <p:pic>
        <p:nvPicPr>
          <p:cNvPr id="9" name="Picture 8" descr="A diagram of a flowchart&#10;&#10;AI-generated content may be incorrect.">
            <a:extLst>
              <a:ext uri="{FF2B5EF4-FFF2-40B4-BE49-F238E27FC236}">
                <a16:creationId xmlns:a16="http://schemas.microsoft.com/office/drawing/2014/main" id="{32E25887-0C13-75D6-157A-6F241B7A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1691"/>
            <a:ext cx="7772400" cy="40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4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64347-1F21-E4D1-DA04-AB2942817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4DFA-44E3-7565-1116-BDD7686F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Flowchart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F674F-C410-A4A6-9FAD-668D7F6E3A6B}"/>
              </a:ext>
            </a:extLst>
          </p:cNvPr>
          <p:cNvSpPr txBox="1"/>
          <p:nvPr/>
        </p:nvSpPr>
        <p:spPr>
          <a:xfrm>
            <a:off x="628650" y="5778991"/>
            <a:ext cx="719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www.zenflowchart.com</a:t>
            </a:r>
            <a:r>
              <a:rPr lang="tr-TR" dirty="0"/>
              <a:t>/</a:t>
            </a:r>
            <a:r>
              <a:rPr lang="tr-TR" dirty="0" err="1"/>
              <a:t>flowchart-symbols</a:t>
            </a:r>
            <a:endParaRPr lang="tr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E3016E-2C2D-3783-4D9F-01645F17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1447592"/>
            <a:ext cx="6472223" cy="424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C7E-FFF9-6CC5-DDA5-2696D9E2C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17E6-16C9-DD49-758D-A0FD2408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Flowchart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2CE1-7A2B-19AA-E0F6-29F4E27705B9}"/>
              </a:ext>
            </a:extLst>
          </p:cNvPr>
          <p:cNvSpPr txBox="1"/>
          <p:nvPr/>
        </p:nvSpPr>
        <p:spPr>
          <a:xfrm>
            <a:off x="628650" y="5778991"/>
            <a:ext cx="719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www.zenflowchart.com</a:t>
            </a:r>
            <a:r>
              <a:rPr lang="tr-TR" dirty="0"/>
              <a:t>/</a:t>
            </a:r>
            <a:r>
              <a:rPr lang="tr-TR" dirty="0" err="1"/>
              <a:t>flowchart-symbols</a:t>
            </a:r>
            <a:endParaRPr lang="tr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8516F6-7827-3477-3C05-FE03ECDA6B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2220866"/>
            <a:ext cx="7772400" cy="25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9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08F88-986D-1445-59F5-C6E33FDC5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3E5-EC25-7EBC-01AA-D45C551B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Flowchart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13EB3-5785-FF7F-B03B-3E730A894469}"/>
              </a:ext>
            </a:extLst>
          </p:cNvPr>
          <p:cNvSpPr txBox="1"/>
          <p:nvPr/>
        </p:nvSpPr>
        <p:spPr>
          <a:xfrm>
            <a:off x="628650" y="5778991"/>
            <a:ext cx="719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www.lucidchart.com</a:t>
            </a:r>
            <a:r>
              <a:rPr lang="tr-TR" dirty="0"/>
              <a:t>/blog/</a:t>
            </a:r>
            <a:r>
              <a:rPr lang="tr-TR" dirty="0" err="1"/>
              <a:t>flowchart-templates</a:t>
            </a:r>
            <a:endParaRPr lang="tr-TR" dirty="0"/>
          </a:p>
        </p:txBody>
      </p:sp>
      <p:pic>
        <p:nvPicPr>
          <p:cNvPr id="4" name="Picture 3" descr="A diagram of a flowchart&#10;&#10;AI-generated content may be incorrect.">
            <a:extLst>
              <a:ext uri="{FF2B5EF4-FFF2-40B4-BE49-F238E27FC236}">
                <a16:creationId xmlns:a16="http://schemas.microsoft.com/office/drawing/2014/main" id="{F5C730E3-CA13-40CE-85E8-6E71EA27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70" t="5324" r="5384" b="4372"/>
          <a:stretch/>
        </p:blipFill>
        <p:spPr>
          <a:xfrm>
            <a:off x="3904938" y="365126"/>
            <a:ext cx="4268102" cy="52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2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D4412-8746-D682-4138-72ED577A9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5F9F-ED13-C28E-401D-5CAEB8DA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Flowchart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62DFE-B7A1-7229-6AD8-FBE3CB759A8F}"/>
              </a:ext>
            </a:extLst>
          </p:cNvPr>
          <p:cNvSpPr txBox="1"/>
          <p:nvPr/>
        </p:nvSpPr>
        <p:spPr>
          <a:xfrm>
            <a:off x="628650" y="5778991"/>
            <a:ext cx="719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www.geeksforgeeks.org</a:t>
            </a:r>
            <a:r>
              <a:rPr lang="tr-TR" dirty="0"/>
              <a:t>/an-</a:t>
            </a:r>
            <a:r>
              <a:rPr lang="tr-TR" dirty="0" err="1"/>
              <a:t>introduction</a:t>
            </a:r>
            <a:r>
              <a:rPr lang="tr-TR" dirty="0"/>
              <a:t>-</a:t>
            </a:r>
            <a:r>
              <a:rPr lang="tr-TR" dirty="0" err="1"/>
              <a:t>to-flowcharts</a:t>
            </a:r>
            <a:r>
              <a:rPr lang="tr-TR" dirty="0"/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2AEFD-4526-5765-CE34-8DC56EAF4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9" b="1699"/>
          <a:stretch/>
        </p:blipFill>
        <p:spPr>
          <a:xfrm>
            <a:off x="628650" y="1322250"/>
            <a:ext cx="2668294" cy="42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7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587</Words>
  <Application>Microsoft Macintosh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Fira Code</vt:lpstr>
      <vt:lpstr>Office Theme</vt:lpstr>
      <vt:lpstr>3407001022021 Basic Information Technologies</vt:lpstr>
      <vt:lpstr>Algorithm</vt:lpstr>
      <vt:lpstr>Algorithm</vt:lpstr>
      <vt:lpstr>Flowchart</vt:lpstr>
      <vt:lpstr>Flowchart</vt:lpstr>
      <vt:lpstr>Flowchart</vt:lpstr>
      <vt:lpstr>Flowchart</vt:lpstr>
      <vt:lpstr>Flowchart</vt:lpstr>
      <vt:lpstr>Flowchart</vt:lpstr>
      <vt:lpstr>Conditional Statements</vt:lpstr>
      <vt:lpstr>Conditional Statements</vt:lpstr>
      <vt:lpstr>Conditional Statements</vt:lpstr>
      <vt:lpstr>User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38</cp:revision>
  <dcterms:created xsi:type="dcterms:W3CDTF">2025-02-19T10:00:55Z</dcterms:created>
  <dcterms:modified xsi:type="dcterms:W3CDTF">2025-03-18T08:44:30Z</dcterms:modified>
</cp:coreProperties>
</file>