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19.02.2025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364695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19.02.2025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127679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19.02.2025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133048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19.02.2025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126778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D1FFF-AC32-C349-997F-78463A7EB403}" type="datetimeFigureOut">
              <a:rPr lang="tr-TR" smtClean="0"/>
              <a:t>19.02.2025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287595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D1FFF-AC32-C349-997F-78463A7EB403}" type="datetimeFigureOut">
              <a:rPr lang="tr-TR" smtClean="0"/>
              <a:t>19.02.2025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50340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D1FFF-AC32-C349-997F-78463A7EB403}" type="datetimeFigureOut">
              <a:rPr lang="tr-TR" smtClean="0"/>
              <a:t>19.02.2025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238208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D1FFF-AC32-C349-997F-78463A7EB403}" type="datetimeFigureOut">
              <a:rPr lang="tr-TR" smtClean="0"/>
              <a:t>19.02.2025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23555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D1FFF-AC32-C349-997F-78463A7EB403}" type="datetimeFigureOut">
              <a:rPr lang="tr-TR" smtClean="0"/>
              <a:t>19.02.2025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8152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D1FFF-AC32-C349-997F-78463A7EB403}" type="datetimeFigureOut">
              <a:rPr lang="tr-TR" smtClean="0"/>
              <a:t>19.02.2025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406789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D1FFF-AC32-C349-997F-78463A7EB403}" type="datetimeFigureOut">
              <a:rPr lang="tr-TR" smtClean="0"/>
              <a:t>19.02.2025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389424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9D1FFF-AC32-C349-997F-78463A7EB403}" type="datetimeFigureOut">
              <a:rPr lang="tr-TR" smtClean="0"/>
              <a:t>19.02.2025</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A04F89-1F7B-7C47-BC92-57F4C6E5F0E9}" type="slidenum">
              <a:rPr lang="tr-TR" smtClean="0"/>
              <a:t>‹#›</a:t>
            </a:fld>
            <a:endParaRPr lang="tr-TR"/>
          </a:p>
        </p:txBody>
      </p:sp>
    </p:spTree>
    <p:extLst>
      <p:ext uri="{BB962C8B-B14F-4D97-AF65-F5344CB8AC3E}">
        <p14:creationId xmlns:p14="http://schemas.microsoft.com/office/powerpoint/2010/main" val="66698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ihpar/bit_che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F6E5-0BDB-BB6C-87C5-406709E34338}"/>
              </a:ext>
            </a:extLst>
          </p:cNvPr>
          <p:cNvSpPr>
            <a:spLocks noGrp="1"/>
          </p:cNvSpPr>
          <p:nvPr>
            <p:ph type="ctrTitle"/>
          </p:nvPr>
        </p:nvSpPr>
        <p:spPr/>
        <p:txBody>
          <a:bodyPr>
            <a:normAutofit/>
          </a:bodyPr>
          <a:lstStyle/>
          <a:p>
            <a:r>
              <a:rPr lang="en-TR" sz="4400" dirty="0"/>
              <a:t>3407001022021</a:t>
            </a:r>
            <a:br>
              <a:rPr lang="en-TR" dirty="0"/>
            </a:br>
            <a:r>
              <a:rPr lang="tr-TR" dirty="0"/>
              <a:t>Basic Information Technologies</a:t>
            </a:r>
          </a:p>
        </p:txBody>
      </p:sp>
      <p:sp>
        <p:nvSpPr>
          <p:cNvPr id="3" name="Subtitle 2">
            <a:extLst>
              <a:ext uri="{FF2B5EF4-FFF2-40B4-BE49-F238E27FC236}">
                <a16:creationId xmlns:a16="http://schemas.microsoft.com/office/drawing/2014/main" id="{A4BAD8E8-B551-779E-C4E1-A7ADDAFAC319}"/>
              </a:ext>
            </a:extLst>
          </p:cNvPr>
          <p:cNvSpPr>
            <a:spLocks noGrp="1"/>
          </p:cNvSpPr>
          <p:nvPr>
            <p:ph type="subTitle" idx="1"/>
          </p:nvPr>
        </p:nvSpPr>
        <p:spPr/>
        <p:txBody>
          <a:bodyPr>
            <a:normAutofit lnSpcReduction="10000"/>
          </a:bodyPr>
          <a:lstStyle/>
          <a:p>
            <a:r>
              <a:rPr lang="en-US" noProof="0" dirty="0"/>
              <a:t>İsmail </a:t>
            </a:r>
            <a:r>
              <a:rPr lang="en-US" noProof="0" dirty="0" err="1"/>
              <a:t>Hakkı</a:t>
            </a:r>
            <a:r>
              <a:rPr lang="en-US" noProof="0" dirty="0"/>
              <a:t> Parlak</a:t>
            </a:r>
          </a:p>
          <a:p>
            <a:r>
              <a:rPr lang="en-US" dirty="0"/>
              <a:t>ismail.parlak@ibu.edu.tr</a:t>
            </a:r>
            <a:endParaRPr lang="en-US" noProof="0" dirty="0"/>
          </a:p>
          <a:p>
            <a:r>
              <a:rPr lang="en-US" noProof="0" dirty="0"/>
              <a:t>Room: 335</a:t>
            </a:r>
          </a:p>
          <a:p>
            <a:r>
              <a:rPr lang="en-US" noProof="0" dirty="0">
                <a:hlinkClick r:id="rId2"/>
              </a:rPr>
              <a:t>https://github.com/</a:t>
            </a:r>
            <a:r>
              <a:rPr lang="en-US" noProof="0" dirty="0" err="1">
                <a:hlinkClick r:id="rId2"/>
              </a:rPr>
              <a:t>ihpar</a:t>
            </a:r>
            <a:r>
              <a:rPr lang="en-US" noProof="0" dirty="0">
                <a:hlinkClick r:id="rId2"/>
              </a:rPr>
              <a:t>/</a:t>
            </a:r>
            <a:r>
              <a:rPr lang="en-US" noProof="0" dirty="0" err="1">
                <a:hlinkClick r:id="rId2"/>
              </a:rPr>
              <a:t>bit_chem</a:t>
            </a:r>
            <a:endParaRPr lang="en-US" noProof="0" dirty="0"/>
          </a:p>
          <a:p>
            <a:endParaRPr lang="en-US" noProof="0" dirty="0"/>
          </a:p>
        </p:txBody>
      </p:sp>
    </p:spTree>
    <p:extLst>
      <p:ext uri="{BB962C8B-B14F-4D97-AF65-F5344CB8AC3E}">
        <p14:creationId xmlns:p14="http://schemas.microsoft.com/office/powerpoint/2010/main" val="75589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FEB-3DBB-E3DA-21EA-75AE13599734}"/>
              </a:ext>
            </a:extLst>
          </p:cNvPr>
          <p:cNvSpPr>
            <a:spLocks noGrp="1"/>
          </p:cNvSpPr>
          <p:nvPr>
            <p:ph type="title"/>
          </p:nvPr>
        </p:nvSpPr>
        <p:spPr/>
        <p:txBody>
          <a:bodyPr/>
          <a:lstStyle/>
          <a:p>
            <a:pPr marL="0" indent="0">
              <a:buNone/>
            </a:pPr>
            <a:r>
              <a:rPr lang="en-US" noProof="0" dirty="0"/>
              <a:t>Course Objectives</a:t>
            </a:r>
          </a:p>
        </p:txBody>
      </p:sp>
      <p:sp>
        <p:nvSpPr>
          <p:cNvPr id="3" name="Content Placeholder 2">
            <a:extLst>
              <a:ext uri="{FF2B5EF4-FFF2-40B4-BE49-F238E27FC236}">
                <a16:creationId xmlns:a16="http://schemas.microsoft.com/office/drawing/2014/main" id="{CFF2129D-87D4-A127-3174-97F33A62B7A1}"/>
              </a:ext>
            </a:extLst>
          </p:cNvPr>
          <p:cNvSpPr>
            <a:spLocks noGrp="1"/>
          </p:cNvSpPr>
          <p:nvPr>
            <p:ph idx="1"/>
          </p:nvPr>
        </p:nvSpPr>
        <p:spPr/>
        <p:txBody>
          <a:bodyPr/>
          <a:lstStyle/>
          <a:p>
            <a:r>
              <a:rPr lang="en-US" noProof="0" dirty="0"/>
              <a:t>Learning information technology terms</a:t>
            </a:r>
          </a:p>
          <a:p>
            <a:r>
              <a:rPr lang="en-US" noProof="0" dirty="0"/>
              <a:t>Learning computer concepts</a:t>
            </a:r>
            <a:endParaRPr lang="en-US" dirty="0"/>
          </a:p>
          <a:p>
            <a:r>
              <a:rPr lang="en-US" noProof="0" dirty="0"/>
              <a:t>Learning the Python programming language at a basic level</a:t>
            </a:r>
          </a:p>
        </p:txBody>
      </p:sp>
    </p:spTree>
    <p:extLst>
      <p:ext uri="{BB962C8B-B14F-4D97-AF65-F5344CB8AC3E}">
        <p14:creationId xmlns:p14="http://schemas.microsoft.com/office/powerpoint/2010/main" val="40076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9800D-9BF9-ECF3-CA69-F47A89BAA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A3474-D2E7-4DB7-5339-C2937C55E516}"/>
              </a:ext>
            </a:extLst>
          </p:cNvPr>
          <p:cNvSpPr>
            <a:spLocks noGrp="1"/>
          </p:cNvSpPr>
          <p:nvPr>
            <p:ph type="title"/>
          </p:nvPr>
        </p:nvSpPr>
        <p:spPr/>
        <p:txBody>
          <a:bodyPr/>
          <a:lstStyle/>
          <a:p>
            <a:pPr marL="0" indent="0">
              <a:buNone/>
            </a:pPr>
            <a:r>
              <a:rPr lang="en-US" noProof="0" dirty="0"/>
              <a:t>Computer System</a:t>
            </a:r>
          </a:p>
        </p:txBody>
      </p:sp>
      <p:pic>
        <p:nvPicPr>
          <p:cNvPr id="5" name="Content Placeholder 4" descr="A diagram of a computer&#10;&#10;AI-generated content may be incorrect.">
            <a:extLst>
              <a:ext uri="{FF2B5EF4-FFF2-40B4-BE49-F238E27FC236}">
                <a16:creationId xmlns:a16="http://schemas.microsoft.com/office/drawing/2014/main" id="{BE1CDC71-8EF7-5B41-853B-9D6FD31B3B37}"/>
              </a:ext>
            </a:extLst>
          </p:cNvPr>
          <p:cNvPicPr>
            <a:picLocks noGrp="1" noChangeAspect="1"/>
          </p:cNvPicPr>
          <p:nvPr>
            <p:ph idx="1"/>
          </p:nvPr>
        </p:nvPicPr>
        <p:blipFill rotWithShape="1">
          <a:blip r:embed="rId2"/>
          <a:srcRect l="4746" t="3313" r="4265" b="4762"/>
          <a:stretch/>
        </p:blipFill>
        <p:spPr>
          <a:xfrm>
            <a:off x="628650" y="1690689"/>
            <a:ext cx="6285187" cy="4414346"/>
          </a:xfrm>
        </p:spPr>
      </p:pic>
      <p:sp>
        <p:nvSpPr>
          <p:cNvPr id="6" name="TextBox 5">
            <a:extLst>
              <a:ext uri="{FF2B5EF4-FFF2-40B4-BE49-F238E27FC236}">
                <a16:creationId xmlns:a16="http://schemas.microsoft.com/office/drawing/2014/main" id="{4E5517D8-4002-A4FB-F27C-771EC71373E5}"/>
              </a:ext>
            </a:extLst>
          </p:cNvPr>
          <p:cNvSpPr txBox="1"/>
          <p:nvPr/>
        </p:nvSpPr>
        <p:spPr>
          <a:xfrm>
            <a:off x="628650" y="6338985"/>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110500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64DDD-0E02-3B7E-6227-94F79B68D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9BA30-07C0-9C07-78B7-8EB4DD505A8D}"/>
              </a:ext>
            </a:extLst>
          </p:cNvPr>
          <p:cNvSpPr>
            <a:spLocks noGrp="1"/>
          </p:cNvSpPr>
          <p:nvPr>
            <p:ph type="title"/>
          </p:nvPr>
        </p:nvSpPr>
        <p:spPr/>
        <p:txBody>
          <a:bodyPr/>
          <a:lstStyle/>
          <a:p>
            <a:pPr marL="0" indent="0">
              <a:buNone/>
            </a:pPr>
            <a:r>
              <a:rPr lang="en-US" noProof="0" dirty="0"/>
              <a:t>Hardware</a:t>
            </a:r>
          </a:p>
        </p:txBody>
      </p:sp>
      <p:sp>
        <p:nvSpPr>
          <p:cNvPr id="3" name="Content Placeholder 2">
            <a:extLst>
              <a:ext uri="{FF2B5EF4-FFF2-40B4-BE49-F238E27FC236}">
                <a16:creationId xmlns:a16="http://schemas.microsoft.com/office/drawing/2014/main" id="{24C57E31-4D18-1610-8B72-7218394B17EA}"/>
              </a:ext>
            </a:extLst>
          </p:cNvPr>
          <p:cNvSpPr>
            <a:spLocks noGrp="1"/>
          </p:cNvSpPr>
          <p:nvPr>
            <p:ph idx="1"/>
          </p:nvPr>
        </p:nvSpPr>
        <p:spPr>
          <a:xfrm>
            <a:off x="628650" y="1825625"/>
            <a:ext cx="7886700" cy="3187809"/>
          </a:xfrm>
        </p:spPr>
        <p:txBody>
          <a:bodyPr>
            <a:normAutofit fontScale="70000" lnSpcReduction="20000"/>
          </a:bodyPr>
          <a:lstStyle/>
          <a:p>
            <a:pPr marL="0" indent="0">
              <a:lnSpc>
                <a:spcPct val="160000"/>
              </a:lnSpc>
              <a:buNone/>
            </a:pPr>
            <a:r>
              <a:rPr lang="en-US" b="1" noProof="0" dirty="0"/>
              <a:t>CPU</a:t>
            </a:r>
            <a:r>
              <a:rPr lang="en-US" noProof="0" dirty="0"/>
              <a:t>: The central processing unit (CPU) is the electronic circuitry within a computer that carries out the instructions of a computer program by performing the basic arithmetic, logical, control and input/output (I/O) operations specified by the instructions.</a:t>
            </a:r>
            <a:endParaRPr lang="en-US" dirty="0"/>
          </a:p>
          <a:p>
            <a:pPr marL="0" indent="0">
              <a:lnSpc>
                <a:spcPct val="160000"/>
              </a:lnSpc>
              <a:buNone/>
            </a:pPr>
            <a:r>
              <a:rPr lang="en-US" noProof="0" dirty="0"/>
              <a:t>The fundamental operation of most CPUs is to execute a sequence of stored instructions that is called a </a:t>
            </a:r>
            <a:r>
              <a:rPr lang="en-US" b="1" noProof="0" dirty="0"/>
              <a:t>program</a:t>
            </a:r>
            <a:r>
              <a:rPr lang="en-US" noProof="0" dirty="0"/>
              <a:t>. The instructions to be executed are kept in some kind of computer memory. </a:t>
            </a:r>
          </a:p>
        </p:txBody>
      </p:sp>
      <p:sp>
        <p:nvSpPr>
          <p:cNvPr id="4" name="TextBox 3">
            <a:extLst>
              <a:ext uri="{FF2B5EF4-FFF2-40B4-BE49-F238E27FC236}">
                <a16:creationId xmlns:a16="http://schemas.microsoft.com/office/drawing/2014/main" id="{A58B7E63-EFC3-4C9D-E5A8-32576BB86F49}"/>
              </a:ext>
            </a:extLst>
          </p:cNvPr>
          <p:cNvSpPr txBox="1"/>
          <p:nvPr/>
        </p:nvSpPr>
        <p:spPr>
          <a:xfrm>
            <a:off x="628650" y="5969654"/>
            <a:ext cx="6538713" cy="523220"/>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a:p>
            <a:r>
              <a:rPr lang="tr-TR" sz="1400" dirty="0" err="1"/>
              <a:t>https</a:t>
            </a:r>
            <a:r>
              <a:rPr lang="tr-TR" sz="1400" dirty="0"/>
              <a:t>://</a:t>
            </a:r>
            <a:r>
              <a:rPr lang="tr-TR" sz="1400" dirty="0" err="1"/>
              <a:t>en.wikipedia.org</a:t>
            </a:r>
            <a:r>
              <a:rPr lang="tr-TR" sz="1400" dirty="0"/>
              <a:t>/wiki/</a:t>
            </a:r>
            <a:r>
              <a:rPr lang="tr-TR" sz="1400" dirty="0" err="1"/>
              <a:t>Central_processing_unit</a:t>
            </a:r>
            <a:endParaRPr lang="tr-TR" sz="1400" dirty="0"/>
          </a:p>
        </p:txBody>
      </p:sp>
    </p:spTree>
    <p:extLst>
      <p:ext uri="{BB962C8B-B14F-4D97-AF65-F5344CB8AC3E}">
        <p14:creationId xmlns:p14="http://schemas.microsoft.com/office/powerpoint/2010/main" val="221524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2FA66-E74F-27C9-767E-ADCB9009C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A83A-0A9C-EE0A-98C2-BBBE0B8C887A}"/>
              </a:ext>
            </a:extLst>
          </p:cNvPr>
          <p:cNvSpPr>
            <a:spLocks noGrp="1"/>
          </p:cNvSpPr>
          <p:nvPr>
            <p:ph type="title"/>
          </p:nvPr>
        </p:nvSpPr>
        <p:spPr/>
        <p:txBody>
          <a:bodyPr/>
          <a:lstStyle/>
          <a:p>
            <a:pPr marL="0" indent="0">
              <a:buNone/>
            </a:pPr>
            <a:r>
              <a:rPr lang="en-US" noProof="0" dirty="0"/>
              <a:t>Hardware</a:t>
            </a:r>
          </a:p>
        </p:txBody>
      </p:sp>
      <p:sp>
        <p:nvSpPr>
          <p:cNvPr id="3" name="Content Placeholder 2">
            <a:extLst>
              <a:ext uri="{FF2B5EF4-FFF2-40B4-BE49-F238E27FC236}">
                <a16:creationId xmlns:a16="http://schemas.microsoft.com/office/drawing/2014/main" id="{81C52AF6-8EB2-BA9F-BE4D-8DA716B54941}"/>
              </a:ext>
            </a:extLst>
          </p:cNvPr>
          <p:cNvSpPr>
            <a:spLocks noGrp="1"/>
          </p:cNvSpPr>
          <p:nvPr>
            <p:ph idx="1"/>
          </p:nvPr>
        </p:nvSpPr>
        <p:spPr>
          <a:xfrm>
            <a:off x="628650" y="1825625"/>
            <a:ext cx="7886700" cy="3187809"/>
          </a:xfrm>
        </p:spPr>
        <p:txBody>
          <a:bodyPr>
            <a:normAutofit fontScale="92500" lnSpcReduction="10000"/>
          </a:bodyPr>
          <a:lstStyle/>
          <a:p>
            <a:pPr marL="0" indent="0">
              <a:lnSpc>
                <a:spcPct val="160000"/>
              </a:lnSpc>
              <a:buNone/>
            </a:pPr>
            <a:r>
              <a:rPr lang="en-US" b="1" noProof="0" dirty="0"/>
              <a:t>Memory</a:t>
            </a:r>
            <a:r>
              <a:rPr lang="en-US" noProof="0" dirty="0"/>
              <a:t>: </a:t>
            </a:r>
            <a:r>
              <a:rPr lang="en-US" dirty="0"/>
              <a:t>Memory refers to the computer hardware integrated circuits that store information for immediate use in a computer.</a:t>
            </a:r>
          </a:p>
          <a:p>
            <a:pPr marL="0" indent="0">
              <a:lnSpc>
                <a:spcPct val="160000"/>
              </a:lnSpc>
              <a:buNone/>
            </a:pPr>
            <a:r>
              <a:rPr lang="en-US" noProof="0" dirty="0"/>
              <a:t>The term memory is often synonymous with the terms </a:t>
            </a:r>
            <a:r>
              <a:rPr lang="en-US" b="1" noProof="0" dirty="0"/>
              <a:t>RAM</a:t>
            </a:r>
            <a:r>
              <a:rPr lang="en-US" noProof="0" dirty="0"/>
              <a:t>, main memory, or primary storage.</a:t>
            </a:r>
          </a:p>
        </p:txBody>
      </p:sp>
      <p:sp>
        <p:nvSpPr>
          <p:cNvPr id="4" name="TextBox 3">
            <a:extLst>
              <a:ext uri="{FF2B5EF4-FFF2-40B4-BE49-F238E27FC236}">
                <a16:creationId xmlns:a16="http://schemas.microsoft.com/office/drawing/2014/main" id="{89BDFD53-7CC7-2C5D-894B-BF3339E9065F}"/>
              </a:ext>
            </a:extLst>
          </p:cNvPr>
          <p:cNvSpPr txBox="1"/>
          <p:nvPr/>
        </p:nvSpPr>
        <p:spPr>
          <a:xfrm>
            <a:off x="628650" y="5969654"/>
            <a:ext cx="6538713" cy="523220"/>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a:p>
            <a:r>
              <a:rPr lang="tr-TR" sz="1400" dirty="0" err="1"/>
              <a:t>https</a:t>
            </a:r>
            <a:r>
              <a:rPr lang="tr-TR" sz="1400" dirty="0"/>
              <a:t>://</a:t>
            </a:r>
            <a:r>
              <a:rPr lang="tr-TR" sz="1400" dirty="0" err="1"/>
              <a:t>en.wikipedia.org</a:t>
            </a:r>
            <a:r>
              <a:rPr lang="tr-TR" sz="1400" dirty="0"/>
              <a:t>/wiki/</a:t>
            </a:r>
            <a:r>
              <a:rPr lang="tr-TR" sz="1400" dirty="0" err="1"/>
              <a:t>Computer_memory</a:t>
            </a:r>
            <a:endParaRPr lang="tr-TR" sz="1400" dirty="0"/>
          </a:p>
        </p:txBody>
      </p:sp>
    </p:spTree>
    <p:extLst>
      <p:ext uri="{BB962C8B-B14F-4D97-AF65-F5344CB8AC3E}">
        <p14:creationId xmlns:p14="http://schemas.microsoft.com/office/powerpoint/2010/main" val="82320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DF2B8-DEC5-CA4F-75EF-D11747ABA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9C0A2-A830-602F-C7C7-0D7CFBCDF04D}"/>
              </a:ext>
            </a:extLst>
          </p:cNvPr>
          <p:cNvSpPr>
            <a:spLocks noGrp="1"/>
          </p:cNvSpPr>
          <p:nvPr>
            <p:ph type="title"/>
          </p:nvPr>
        </p:nvSpPr>
        <p:spPr/>
        <p:txBody>
          <a:bodyPr/>
          <a:lstStyle/>
          <a:p>
            <a:pPr marL="0" indent="0">
              <a:buNone/>
            </a:pPr>
            <a:r>
              <a:rPr lang="en-US" noProof="0" dirty="0"/>
              <a:t>Hardware</a:t>
            </a:r>
          </a:p>
        </p:txBody>
      </p:sp>
      <p:sp>
        <p:nvSpPr>
          <p:cNvPr id="3" name="Content Placeholder 2">
            <a:extLst>
              <a:ext uri="{FF2B5EF4-FFF2-40B4-BE49-F238E27FC236}">
                <a16:creationId xmlns:a16="http://schemas.microsoft.com/office/drawing/2014/main" id="{A41502CB-DBA0-34C1-D5BF-6B9BD07381D1}"/>
              </a:ext>
            </a:extLst>
          </p:cNvPr>
          <p:cNvSpPr>
            <a:spLocks noGrp="1"/>
          </p:cNvSpPr>
          <p:nvPr>
            <p:ph idx="1"/>
          </p:nvPr>
        </p:nvSpPr>
        <p:spPr>
          <a:xfrm>
            <a:off x="628650" y="1825625"/>
            <a:ext cx="7886700" cy="3187809"/>
          </a:xfrm>
        </p:spPr>
        <p:txBody>
          <a:bodyPr>
            <a:normAutofit/>
          </a:bodyPr>
          <a:lstStyle/>
          <a:p>
            <a:pPr marL="0" indent="0">
              <a:lnSpc>
                <a:spcPct val="160000"/>
              </a:lnSpc>
              <a:buNone/>
            </a:pPr>
            <a:r>
              <a:rPr lang="en-US" sz="2000" b="1" noProof="0" dirty="0"/>
              <a:t>Input/Output (I/O)</a:t>
            </a:r>
            <a:r>
              <a:rPr lang="en-US" sz="2000" noProof="0" dirty="0"/>
              <a:t>: </a:t>
            </a:r>
            <a:r>
              <a:rPr lang="en-US" sz="2000" dirty="0"/>
              <a:t>I/O is the communication between a computer, and the outside world, possibly a human or another information processing system. </a:t>
            </a:r>
          </a:p>
          <a:p>
            <a:pPr marL="0" indent="0">
              <a:lnSpc>
                <a:spcPct val="160000"/>
              </a:lnSpc>
              <a:buNone/>
            </a:pPr>
            <a:r>
              <a:rPr lang="en-US" sz="2000" dirty="0"/>
              <a:t>Inputs are the signals or data received by the system and outputs are the signals or data sent from it. </a:t>
            </a:r>
            <a:endParaRPr lang="en-US" sz="2000" noProof="0" dirty="0"/>
          </a:p>
        </p:txBody>
      </p:sp>
      <p:sp>
        <p:nvSpPr>
          <p:cNvPr id="4" name="TextBox 3">
            <a:extLst>
              <a:ext uri="{FF2B5EF4-FFF2-40B4-BE49-F238E27FC236}">
                <a16:creationId xmlns:a16="http://schemas.microsoft.com/office/drawing/2014/main" id="{81BD45D2-8CCF-DA01-B082-24C2FBBE5009}"/>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298422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75E6D-96F4-3E8B-FFAC-00018194E3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56B1B-62C4-3D4F-2FAA-E94B472BD226}"/>
              </a:ext>
            </a:extLst>
          </p:cNvPr>
          <p:cNvSpPr>
            <a:spLocks noGrp="1"/>
          </p:cNvSpPr>
          <p:nvPr>
            <p:ph type="title"/>
          </p:nvPr>
        </p:nvSpPr>
        <p:spPr/>
        <p:txBody>
          <a:bodyPr/>
          <a:lstStyle/>
          <a:p>
            <a:pPr marL="0" indent="0">
              <a:buNone/>
            </a:pPr>
            <a:r>
              <a:rPr lang="en-US" noProof="0" dirty="0"/>
              <a:t>Hardware</a:t>
            </a:r>
          </a:p>
        </p:txBody>
      </p:sp>
      <p:sp>
        <p:nvSpPr>
          <p:cNvPr id="4" name="TextBox 3">
            <a:extLst>
              <a:ext uri="{FF2B5EF4-FFF2-40B4-BE49-F238E27FC236}">
                <a16:creationId xmlns:a16="http://schemas.microsoft.com/office/drawing/2014/main" id="{593CC954-F16D-A18D-EED9-C9DB6A17B71D}"/>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pic>
        <p:nvPicPr>
          <p:cNvPr id="8" name="Picture 7" descr="A diagram of a computer&#10;&#10;AI-generated content may be incorrect.">
            <a:extLst>
              <a:ext uri="{FF2B5EF4-FFF2-40B4-BE49-F238E27FC236}">
                <a16:creationId xmlns:a16="http://schemas.microsoft.com/office/drawing/2014/main" id="{0CF3A90E-3F9A-6E85-0DFF-C1E83B8770C6}"/>
              </a:ext>
            </a:extLst>
          </p:cNvPr>
          <p:cNvPicPr>
            <a:picLocks noChangeAspect="1"/>
          </p:cNvPicPr>
          <p:nvPr/>
        </p:nvPicPr>
        <p:blipFill>
          <a:blip r:embed="rId2"/>
          <a:srcRect l="2170" t="2138" r="2741" b="2216"/>
          <a:stretch/>
        </p:blipFill>
        <p:spPr>
          <a:xfrm>
            <a:off x="628650" y="1690689"/>
            <a:ext cx="7791040" cy="4494408"/>
          </a:xfrm>
          <a:prstGeom prst="rect">
            <a:avLst/>
          </a:prstGeom>
        </p:spPr>
      </p:pic>
    </p:spTree>
    <p:extLst>
      <p:ext uri="{BB962C8B-B14F-4D97-AF65-F5344CB8AC3E}">
        <p14:creationId xmlns:p14="http://schemas.microsoft.com/office/powerpoint/2010/main" val="420327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52C8C-05AF-707C-AA6B-76F298C2B5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AE5F2-835E-346B-0B17-AA28740C07F9}"/>
              </a:ext>
            </a:extLst>
          </p:cNvPr>
          <p:cNvSpPr>
            <a:spLocks noGrp="1"/>
          </p:cNvSpPr>
          <p:nvPr>
            <p:ph type="title"/>
          </p:nvPr>
        </p:nvSpPr>
        <p:spPr/>
        <p:txBody>
          <a:bodyPr/>
          <a:lstStyle/>
          <a:p>
            <a:pPr marL="0" indent="0">
              <a:buNone/>
            </a:pPr>
            <a:r>
              <a:rPr lang="en-US" noProof="0" dirty="0"/>
              <a:t>Software</a:t>
            </a:r>
          </a:p>
        </p:txBody>
      </p:sp>
      <p:sp>
        <p:nvSpPr>
          <p:cNvPr id="3" name="Content Placeholder 2">
            <a:extLst>
              <a:ext uri="{FF2B5EF4-FFF2-40B4-BE49-F238E27FC236}">
                <a16:creationId xmlns:a16="http://schemas.microsoft.com/office/drawing/2014/main" id="{00B3DF1B-6AEB-A8B2-6399-08053CC59714}"/>
              </a:ext>
            </a:extLst>
          </p:cNvPr>
          <p:cNvSpPr>
            <a:spLocks noGrp="1"/>
          </p:cNvSpPr>
          <p:nvPr>
            <p:ph idx="1"/>
          </p:nvPr>
        </p:nvSpPr>
        <p:spPr>
          <a:xfrm>
            <a:off x="628650" y="1825625"/>
            <a:ext cx="7886700" cy="4133741"/>
          </a:xfrm>
        </p:spPr>
        <p:txBody>
          <a:bodyPr>
            <a:normAutofit/>
          </a:bodyPr>
          <a:lstStyle/>
          <a:p>
            <a:pPr marL="0" indent="0">
              <a:lnSpc>
                <a:spcPct val="160000"/>
              </a:lnSpc>
              <a:buNone/>
            </a:pPr>
            <a:r>
              <a:rPr lang="en-US" sz="2000" b="1" noProof="0" dirty="0"/>
              <a:t>Operating system</a:t>
            </a:r>
            <a:r>
              <a:rPr lang="en-US" sz="2000" noProof="0" dirty="0"/>
              <a:t>: </a:t>
            </a:r>
            <a:r>
              <a:rPr lang="en-US" sz="2000" dirty="0"/>
              <a:t>An operating system (OS) is system software that manages computer hardware and software resources and provides common services for computer programs. The OS controls the hardware and coordinates its use among the various application programs for the various user. </a:t>
            </a:r>
          </a:p>
          <a:p>
            <a:pPr marL="0" indent="0">
              <a:lnSpc>
                <a:spcPct val="160000"/>
              </a:lnSpc>
              <a:buNone/>
            </a:pPr>
            <a:r>
              <a:rPr lang="en-US" sz="2000" dirty="0"/>
              <a:t>Examples: Windows, MacOS, Linux</a:t>
            </a:r>
          </a:p>
          <a:p>
            <a:pPr marL="0" indent="0">
              <a:lnSpc>
                <a:spcPct val="160000"/>
              </a:lnSpc>
              <a:buNone/>
            </a:pPr>
            <a:endParaRPr lang="en-US" sz="2000" noProof="0" dirty="0"/>
          </a:p>
        </p:txBody>
      </p:sp>
      <p:sp>
        <p:nvSpPr>
          <p:cNvPr id="4" name="TextBox 3">
            <a:extLst>
              <a:ext uri="{FF2B5EF4-FFF2-40B4-BE49-F238E27FC236}">
                <a16:creationId xmlns:a16="http://schemas.microsoft.com/office/drawing/2014/main" id="{BBA1F032-4A74-6EA4-4851-060254D18DDA}"/>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332696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E1B35-893B-3C14-7CB6-20888F929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A6B830-2F7A-F27A-A1D8-867971C8C209}"/>
              </a:ext>
            </a:extLst>
          </p:cNvPr>
          <p:cNvSpPr>
            <a:spLocks noGrp="1"/>
          </p:cNvSpPr>
          <p:nvPr>
            <p:ph type="title"/>
          </p:nvPr>
        </p:nvSpPr>
        <p:spPr/>
        <p:txBody>
          <a:bodyPr/>
          <a:lstStyle/>
          <a:p>
            <a:pPr marL="0" indent="0">
              <a:buNone/>
            </a:pPr>
            <a:r>
              <a:rPr lang="en-US" noProof="0" dirty="0"/>
              <a:t>Software</a:t>
            </a:r>
          </a:p>
        </p:txBody>
      </p:sp>
      <p:sp>
        <p:nvSpPr>
          <p:cNvPr id="3" name="Content Placeholder 2">
            <a:extLst>
              <a:ext uri="{FF2B5EF4-FFF2-40B4-BE49-F238E27FC236}">
                <a16:creationId xmlns:a16="http://schemas.microsoft.com/office/drawing/2014/main" id="{BF0719F0-7BA9-90D8-97E2-E553992250B1}"/>
              </a:ext>
            </a:extLst>
          </p:cNvPr>
          <p:cNvSpPr>
            <a:spLocks noGrp="1"/>
          </p:cNvSpPr>
          <p:nvPr>
            <p:ph idx="1"/>
          </p:nvPr>
        </p:nvSpPr>
        <p:spPr>
          <a:xfrm>
            <a:off x="628650" y="1825625"/>
            <a:ext cx="7886700" cy="4133741"/>
          </a:xfrm>
        </p:spPr>
        <p:txBody>
          <a:bodyPr>
            <a:normAutofit fontScale="92500" lnSpcReduction="20000"/>
          </a:bodyPr>
          <a:lstStyle/>
          <a:p>
            <a:pPr marL="0" indent="0">
              <a:lnSpc>
                <a:spcPct val="160000"/>
              </a:lnSpc>
              <a:buNone/>
            </a:pPr>
            <a:r>
              <a:rPr lang="en-US" sz="2000" b="1" noProof="0" dirty="0"/>
              <a:t>Program</a:t>
            </a:r>
            <a:r>
              <a:rPr lang="en-US" sz="2000" noProof="0" dirty="0"/>
              <a:t>: A set of instructions which is in human readable format. A passive entity stored on secondary storage. </a:t>
            </a:r>
          </a:p>
          <a:p>
            <a:pPr marL="0" indent="0">
              <a:lnSpc>
                <a:spcPct val="160000"/>
              </a:lnSpc>
              <a:buNone/>
            </a:pPr>
            <a:r>
              <a:rPr lang="en-US" sz="2000" b="1" noProof="0" dirty="0"/>
              <a:t>Executable</a:t>
            </a:r>
            <a:r>
              <a:rPr lang="en-US" sz="2000" noProof="0" dirty="0"/>
              <a:t>: A compiled form of a program including machine instructions and static data that a computer can load and execute. A passive entity stored on secondary storage. </a:t>
            </a:r>
          </a:p>
          <a:p>
            <a:pPr marL="0" indent="0">
              <a:lnSpc>
                <a:spcPct val="160000"/>
              </a:lnSpc>
              <a:buNone/>
            </a:pPr>
            <a:r>
              <a:rPr lang="en-US" sz="2000" b="1" noProof="0" dirty="0"/>
              <a:t>Process</a:t>
            </a:r>
            <a:r>
              <a:rPr lang="en-US" sz="2000" noProof="0" dirty="0"/>
              <a:t>: A program loaded into memory and executing or waiting. A process typically executes for only a short time before it either finishes or needs to perform I/O (waiting). A process is an active entity and needs resources such as CPU time, memory etc. to execute. </a:t>
            </a:r>
          </a:p>
        </p:txBody>
      </p:sp>
      <p:sp>
        <p:nvSpPr>
          <p:cNvPr id="4" name="TextBox 3">
            <a:extLst>
              <a:ext uri="{FF2B5EF4-FFF2-40B4-BE49-F238E27FC236}">
                <a16:creationId xmlns:a16="http://schemas.microsoft.com/office/drawing/2014/main" id="{3DFD6F35-730D-2507-172F-A4587FE7F367}"/>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2478489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586</Words>
  <Application>Microsoft Macintosh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3407001022021 Basic Information Technologies</vt:lpstr>
      <vt:lpstr>Course Objectives</vt:lpstr>
      <vt:lpstr>Computer System</vt:lpstr>
      <vt:lpstr>Hardware</vt:lpstr>
      <vt:lpstr>Hardware</vt:lpstr>
      <vt:lpstr>Hardware</vt:lpstr>
      <vt:lpstr>Hardware</vt:lpstr>
      <vt:lpstr>Software</vt:lpstr>
      <vt:lpstr>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İsmail Hakkı Parlak</dc:creator>
  <cp:lastModifiedBy>İsmail Hakkı Parlak</cp:lastModifiedBy>
  <cp:revision>9</cp:revision>
  <dcterms:created xsi:type="dcterms:W3CDTF">2025-02-19T10:00:55Z</dcterms:created>
  <dcterms:modified xsi:type="dcterms:W3CDTF">2025-02-19T12:35:49Z</dcterms:modified>
</cp:coreProperties>
</file>