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4628-FD63-6D40-ADAF-B18E607582B8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CEE1-7FB0-B948-8595-C159DBB35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7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5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2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1FFF-AC32-C349-997F-78463A7EB403}" type="datetimeFigureOut">
              <a:rPr lang="tr-TR" smtClean="0"/>
              <a:t>12.03.2025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par/bit_che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keyword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6E5-0BDB-BB6C-87C5-406709E3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R" sz="4400" dirty="0"/>
              <a:t>3407001022021</a:t>
            </a:r>
            <a:br>
              <a:rPr lang="en-TR" dirty="0"/>
            </a:br>
            <a:r>
              <a:rPr lang="tr-TR" dirty="0"/>
              <a:t>Basic Information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D8E8-B551-779E-C4E1-A7ADDAFA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İsmail </a:t>
            </a:r>
            <a:r>
              <a:rPr lang="en-US" noProof="0" dirty="0" err="1"/>
              <a:t>Hakkı</a:t>
            </a:r>
            <a:r>
              <a:rPr lang="en-US" noProof="0" dirty="0"/>
              <a:t> Parlak</a:t>
            </a:r>
          </a:p>
          <a:p>
            <a:r>
              <a:rPr lang="en-US" dirty="0"/>
              <a:t>ismail.parlak@ibu.edu.tr</a:t>
            </a:r>
            <a:endParaRPr lang="en-US" noProof="0" dirty="0"/>
          </a:p>
          <a:p>
            <a:r>
              <a:rPr lang="en-US" noProof="0" dirty="0"/>
              <a:t>Room: 335</a:t>
            </a:r>
          </a:p>
          <a:p>
            <a:r>
              <a:rPr lang="en-US" noProof="0" dirty="0">
                <a:hlinkClick r:id="rId2"/>
              </a:rPr>
              <a:t>https://github.com/</a:t>
            </a:r>
            <a:r>
              <a:rPr lang="en-US" noProof="0" dirty="0" err="1">
                <a:hlinkClick r:id="rId2"/>
              </a:rPr>
              <a:t>ihpar</a:t>
            </a:r>
            <a:r>
              <a:rPr lang="en-US" noProof="0" dirty="0">
                <a:hlinkClick r:id="rId2"/>
              </a:rPr>
              <a:t>/</a:t>
            </a:r>
            <a:r>
              <a:rPr lang="en-US" noProof="0" dirty="0" err="1">
                <a:hlinkClick r:id="rId2"/>
              </a:rPr>
              <a:t>bit_chem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0A182-63BC-C7F0-FDA5-83B7255E0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099-5644-E120-201B-0799E044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AE54-258A-70C5-6BB6-2FA36098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get the length of a string, use the </a:t>
            </a:r>
            <a:r>
              <a:rPr lang="en-US" sz="2400" dirty="0" err="1"/>
              <a:t>len</a:t>
            </a:r>
            <a:r>
              <a:rPr lang="en-US" sz="2400" dirty="0"/>
              <a:t>() function.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a = </a:t>
            </a:r>
            <a:r>
              <a:rPr lang="en-US" sz="2400" dirty="0">
                <a:solidFill>
                  <a:srgbClr val="008000"/>
                </a:solidFill>
                <a:effectLst/>
              </a:rPr>
              <a:t>"Hello, World!"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5CC5"/>
                </a:solidFill>
                <a:effectLst/>
              </a:rPr>
              <a:t>len</a:t>
            </a:r>
            <a:r>
              <a:rPr lang="en-US" sz="2400" dirty="0">
                <a:solidFill>
                  <a:srgbClr val="000000"/>
                </a:solidFill>
                <a:effectLst/>
              </a:rPr>
              <a:t>(a))</a:t>
            </a:r>
          </a:p>
          <a:p>
            <a:r>
              <a:rPr lang="en-US" sz="2400" dirty="0"/>
              <a:t>To check if a certain phrase or character is present in a string, we can use the keyword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txt = </a:t>
            </a:r>
            <a:r>
              <a:rPr lang="en-US" sz="2400" dirty="0">
                <a:solidFill>
                  <a:srgbClr val="008000"/>
                </a:solidFill>
                <a:effectLst/>
              </a:rPr>
              <a:t>"The best things in life are free!"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8000"/>
                </a:solidFill>
                <a:effectLst/>
              </a:rPr>
              <a:t>"free"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5CC5"/>
                </a:solidFill>
                <a:effectLst/>
              </a:rPr>
              <a:t>in</a:t>
            </a:r>
            <a:r>
              <a:rPr lang="en-US" sz="2400" dirty="0">
                <a:solidFill>
                  <a:srgbClr val="000000"/>
                </a:solidFill>
                <a:effectLst/>
              </a:rPr>
              <a:t> txt)</a:t>
            </a:r>
          </a:p>
          <a:p>
            <a:r>
              <a:rPr lang="en-US" sz="2400" dirty="0"/>
              <a:t>To check if a certain phrase or character is NOT present in a string, we can use the keyword </a:t>
            </a:r>
            <a:r>
              <a:rPr lang="en-US" sz="2400" dirty="0">
                <a:solidFill>
                  <a:srgbClr val="FF0000"/>
                </a:solidFill>
              </a:rPr>
              <a:t>not in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txt = </a:t>
            </a:r>
            <a:r>
              <a:rPr lang="en-US" sz="2400" dirty="0">
                <a:solidFill>
                  <a:srgbClr val="008000"/>
                </a:solidFill>
                <a:effectLst/>
              </a:rPr>
              <a:t>"The best things in life are free!"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8000"/>
                </a:solidFill>
                <a:effectLst/>
              </a:rPr>
              <a:t>"expensive"</a:t>
            </a:r>
            <a:r>
              <a:rPr lang="en-US" sz="2400" dirty="0">
                <a:solidFill>
                  <a:srgbClr val="000000"/>
                </a:solidFill>
                <a:effectLst/>
              </a:rPr>
              <a:t> not </a:t>
            </a:r>
            <a:r>
              <a:rPr lang="en-US" sz="2400" dirty="0">
                <a:solidFill>
                  <a:srgbClr val="005CC5"/>
                </a:solidFill>
                <a:effectLst/>
              </a:rPr>
              <a:t>in</a:t>
            </a:r>
            <a:r>
              <a:rPr lang="en-US" sz="2400" dirty="0">
                <a:solidFill>
                  <a:srgbClr val="000000"/>
                </a:solidFill>
                <a:effectLst/>
              </a:rPr>
              <a:t> txt)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E9647-0CFD-278E-DC72-FF410F182F52}"/>
              </a:ext>
            </a:extLst>
          </p:cNvPr>
          <p:cNvSpPr txBox="1"/>
          <p:nvPr/>
        </p:nvSpPr>
        <p:spPr>
          <a:xfrm>
            <a:off x="628650" y="6311899"/>
            <a:ext cx="57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python_strings.asp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696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CD1-13EE-6BF5-23A5-90F22565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C9ED-F834-B113-45D7-159121E7F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Variables are containers for storing data values.</a:t>
            </a:r>
          </a:p>
          <a:p>
            <a:r>
              <a:rPr lang="en-US" dirty="0"/>
              <a:t>Python 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  <a:p>
            <a:r>
              <a:rPr lang="en-US" noProof="0" dirty="0"/>
              <a:t>x = 4</a:t>
            </a:r>
          </a:p>
          <a:p>
            <a:pPr lvl="1"/>
            <a:r>
              <a:rPr lang="en-US" dirty="0"/>
              <a:t>Creates a variable named x. Stores 4 in x.  </a:t>
            </a:r>
          </a:p>
          <a:p>
            <a:pPr lvl="1"/>
            <a:r>
              <a:rPr lang="en-US" noProof="0" dirty="0"/>
              <a:t>= operator should not be confused with == operator.</a:t>
            </a:r>
          </a:p>
          <a:p>
            <a:pPr lvl="1"/>
            <a:r>
              <a:rPr lang="en-US" dirty="0"/>
              <a:t>= is the assignment operator. Whereas == is the equality check operator.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D5F39-2BBB-A4B6-8AE0-B873B5106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C88D-B886-C125-6587-7C2AAE11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2205-F71D-9ADB-B5D9-718D8256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type(x) returns the type of the variable x.</a:t>
            </a:r>
          </a:p>
          <a:p>
            <a:r>
              <a:rPr lang="en-US" dirty="0"/>
              <a:t>Variables can store any data type and be updated as many times as needed.</a:t>
            </a:r>
          </a:p>
          <a:p>
            <a:r>
              <a:rPr lang="en-US" noProof="0" dirty="0"/>
              <a:t>x = 5</a:t>
            </a:r>
          </a:p>
          <a:p>
            <a:r>
              <a:rPr lang="en-US" dirty="0"/>
              <a:t>x = 7</a:t>
            </a:r>
          </a:p>
          <a:p>
            <a:r>
              <a:rPr lang="en-US" noProof="0" dirty="0"/>
              <a:t>x = x + 2</a:t>
            </a:r>
          </a:p>
          <a:p>
            <a:r>
              <a:rPr lang="en-US" dirty="0"/>
              <a:t>y = "Hello world!"</a:t>
            </a:r>
          </a:p>
          <a:p>
            <a:r>
              <a:rPr lang="en-US" noProof="0" dirty="0"/>
              <a:t>z = y</a:t>
            </a:r>
          </a:p>
        </p:txBody>
      </p:sp>
    </p:spTree>
    <p:extLst>
      <p:ext uri="{BB962C8B-B14F-4D97-AF65-F5344CB8AC3E}">
        <p14:creationId xmlns:p14="http://schemas.microsoft.com/office/powerpoint/2010/main" val="70112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33D97-48A9-E2CE-D1BE-26990BC32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A63-0A0C-4E08-9867-A7D40634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10540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A55E1-6EA6-9C98-0197-AB670A290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3EF4-6241-BD46-9F27-D27B082B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178D-431B-1D73-A16C-881A24CF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</a:t>
            </a:r>
          </a:p>
          <a:p>
            <a:r>
              <a:rPr lang="en-US" dirty="0"/>
              <a:t>Rules for Python variables:</a:t>
            </a:r>
          </a:p>
          <a:p>
            <a:pPr lvl="1"/>
            <a:r>
              <a:rPr lang="en-US" dirty="0"/>
              <a:t>A variable name must start with a letter or the underscore character</a:t>
            </a:r>
          </a:p>
          <a:p>
            <a:pPr lvl="1"/>
            <a:r>
              <a:rPr lang="en-US" dirty="0"/>
              <a:t>A variable name cannot start with a number</a:t>
            </a:r>
          </a:p>
          <a:p>
            <a:pPr lvl="1"/>
            <a:r>
              <a:rPr lang="en-US" dirty="0"/>
              <a:t>A variable name can only contain alpha-numeric characters and underscores (A-z, 0-9, and _ )</a:t>
            </a:r>
          </a:p>
          <a:p>
            <a:pPr lvl="1"/>
            <a:r>
              <a:rPr lang="en-US" dirty="0"/>
              <a:t>Variable names are case-sensitive (age, Age and AGE are three different variables)</a:t>
            </a:r>
          </a:p>
          <a:p>
            <a:pPr lvl="1"/>
            <a:r>
              <a:rPr lang="en-US" dirty="0"/>
              <a:t>A variable name cannot be any of the </a:t>
            </a:r>
            <a:r>
              <a:rPr lang="en-US" dirty="0">
                <a:hlinkClick r:id="rId2"/>
              </a:rPr>
              <a:t>Python keywords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1BA46-6BB8-3FE9-64C1-8F7526F9306B}"/>
              </a:ext>
            </a:extLst>
          </p:cNvPr>
          <p:cNvSpPr txBox="1"/>
          <p:nvPr/>
        </p:nvSpPr>
        <p:spPr>
          <a:xfrm>
            <a:off x="628650" y="6311899"/>
            <a:ext cx="67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python_variables_names.asp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04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FEBF-0313-BCA4-CAB8-1E850379D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138E-561A-3CEB-00C1-30644D44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79FD-5364-453C-3DE5-F51BF5F3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 with more than one word can be difficult to read.</a:t>
            </a:r>
          </a:p>
          <a:p>
            <a:r>
              <a:rPr lang="en-US" dirty="0"/>
              <a:t>There are several techniques you can use to make them more readable:</a:t>
            </a:r>
          </a:p>
          <a:p>
            <a:pPr lvl="1"/>
            <a:r>
              <a:rPr lang="en-US" b="1" dirty="0"/>
              <a:t>Camel Case</a:t>
            </a:r>
          </a:p>
          <a:p>
            <a:pPr lvl="2"/>
            <a:r>
              <a:rPr lang="en-US" dirty="0"/>
              <a:t>Each word, except the first, starts with a capital letter: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</a:rPr>
              <a:t>myVariableName</a:t>
            </a:r>
            <a:r>
              <a:rPr lang="en-US" dirty="0">
                <a:solidFill>
                  <a:srgbClr val="000000"/>
                </a:solidFill>
                <a:effectLst/>
              </a:rPr>
              <a:t> = </a:t>
            </a:r>
            <a:r>
              <a:rPr lang="en-US" dirty="0">
                <a:solidFill>
                  <a:srgbClr val="008000"/>
                </a:solidFill>
                <a:effectLst/>
              </a:rPr>
              <a:t>"John"</a:t>
            </a:r>
            <a:r>
              <a:rPr lang="en-US" dirty="0">
                <a:solidFill>
                  <a:srgbClr val="990055"/>
                </a:solidFill>
                <a:effectLst/>
              </a:rPr>
              <a:t> </a:t>
            </a:r>
            <a:endParaRPr lang="en-US" dirty="0"/>
          </a:p>
          <a:p>
            <a:pPr lvl="1"/>
            <a:r>
              <a:rPr lang="en-US" b="1" dirty="0"/>
              <a:t>Pascal Case</a:t>
            </a:r>
          </a:p>
          <a:p>
            <a:pPr lvl="2"/>
            <a:r>
              <a:rPr lang="en-US" dirty="0"/>
              <a:t>Each word starts with a capital letter: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</a:rPr>
              <a:t>MyVariableName</a:t>
            </a:r>
            <a:r>
              <a:rPr lang="en-US" dirty="0">
                <a:solidFill>
                  <a:srgbClr val="000000"/>
                </a:solidFill>
                <a:effectLst/>
              </a:rPr>
              <a:t> = </a:t>
            </a:r>
            <a:r>
              <a:rPr lang="en-US" dirty="0">
                <a:solidFill>
                  <a:srgbClr val="008000"/>
                </a:solidFill>
                <a:effectLst/>
              </a:rPr>
              <a:t>"John"</a:t>
            </a:r>
            <a:r>
              <a:rPr lang="en-US" dirty="0">
                <a:solidFill>
                  <a:srgbClr val="990055"/>
                </a:solidFill>
                <a:effectLst/>
              </a:rPr>
              <a:t> </a:t>
            </a:r>
            <a:endParaRPr lang="en-US" dirty="0"/>
          </a:p>
          <a:p>
            <a:pPr lvl="1"/>
            <a:r>
              <a:rPr lang="en-US" b="1" dirty="0"/>
              <a:t>Snake Case</a:t>
            </a:r>
          </a:p>
          <a:p>
            <a:pPr lvl="2"/>
            <a:r>
              <a:rPr lang="en-US" dirty="0"/>
              <a:t>Each word is separated by an underscore character: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</a:rPr>
              <a:t>my_variable_name</a:t>
            </a:r>
            <a:r>
              <a:rPr lang="en-US" dirty="0">
                <a:solidFill>
                  <a:srgbClr val="000000"/>
                </a:solidFill>
                <a:effectLst/>
              </a:rPr>
              <a:t> = </a:t>
            </a:r>
            <a:r>
              <a:rPr lang="en-US" dirty="0">
                <a:solidFill>
                  <a:srgbClr val="008000"/>
                </a:solidFill>
                <a:effectLst/>
              </a:rPr>
              <a:t>"John"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57DA5-8227-BBB4-1A24-ADFABDD4E967}"/>
              </a:ext>
            </a:extLst>
          </p:cNvPr>
          <p:cNvSpPr txBox="1"/>
          <p:nvPr/>
        </p:nvSpPr>
        <p:spPr>
          <a:xfrm>
            <a:off x="628650" y="6311899"/>
            <a:ext cx="67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python_variables_names.asp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053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869C5-4837-438A-3A0D-520F862E3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34EB-A2E0-F732-B767-4D8155E4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F2DD-3A4F-418E-1DA3-8328BCA3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Python print() function is often used to output variables.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x = </a:t>
            </a:r>
            <a:r>
              <a:rPr lang="en-US" dirty="0">
                <a:solidFill>
                  <a:srgbClr val="008000"/>
                </a:solidFill>
                <a:effectLst/>
              </a:rPr>
              <a:t>"Python is awesome"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5CC5"/>
                </a:solidFill>
                <a:effectLst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</a:rPr>
              <a:t>(x)</a:t>
            </a:r>
          </a:p>
          <a:p>
            <a:r>
              <a:rPr lang="en-US" dirty="0"/>
              <a:t>In the print() function, you output multiple variables, separated by a comma: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x = </a:t>
            </a:r>
            <a:r>
              <a:rPr lang="en-US" dirty="0">
                <a:solidFill>
                  <a:srgbClr val="008000"/>
                </a:solidFill>
                <a:effectLst/>
              </a:rPr>
              <a:t>"Python"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y = </a:t>
            </a:r>
            <a:r>
              <a:rPr lang="en-US" dirty="0">
                <a:solidFill>
                  <a:srgbClr val="008000"/>
                </a:solidFill>
                <a:effectLst/>
              </a:rPr>
              <a:t>"is"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z = </a:t>
            </a:r>
            <a:r>
              <a:rPr lang="en-US" dirty="0">
                <a:solidFill>
                  <a:srgbClr val="008000"/>
                </a:solidFill>
                <a:effectLst/>
              </a:rPr>
              <a:t>"awesome"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5CC5"/>
                </a:solidFill>
                <a:effectLst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</a:rPr>
              <a:t>(x, y, z)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4ACB6-7FA4-D43A-FFC6-6E3D5E2301FA}"/>
              </a:ext>
            </a:extLst>
          </p:cNvPr>
          <p:cNvSpPr txBox="1"/>
          <p:nvPr/>
        </p:nvSpPr>
        <p:spPr>
          <a:xfrm>
            <a:off x="628650" y="6311899"/>
            <a:ext cx="67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python_variables_output.asp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60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9D7D-24CC-A712-03D3-B1F21E18C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3D75-3D96-4A88-122F-3243246F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11BF-C7AC-FB24-3198-F515F6CE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in python are surrounded by either single quotation marks, or double quotation marks.</a:t>
            </a:r>
          </a:p>
          <a:p>
            <a:r>
              <a:rPr lang="en-US" dirty="0"/>
              <a:t>'hello' is the same as "hello".</a:t>
            </a:r>
          </a:p>
          <a:p>
            <a:r>
              <a:rPr lang="en-US" dirty="0"/>
              <a:t>You can display a string literal with the print() function:</a:t>
            </a:r>
          </a:p>
          <a:p>
            <a:r>
              <a:rPr lang="en-US" dirty="0">
                <a:solidFill>
                  <a:srgbClr val="005CC5"/>
                </a:solidFill>
                <a:effectLst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8000"/>
                </a:solidFill>
                <a:effectLst/>
              </a:rPr>
              <a:t>"Hello"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5CC5"/>
                </a:solidFill>
                <a:effectLst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8000"/>
                </a:solidFill>
                <a:effectLst/>
              </a:rPr>
              <a:t>'Hello'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2C696-0A4A-5EE8-4928-E919C5AD0A07}"/>
              </a:ext>
            </a:extLst>
          </p:cNvPr>
          <p:cNvSpPr txBox="1"/>
          <p:nvPr/>
        </p:nvSpPr>
        <p:spPr>
          <a:xfrm>
            <a:off x="628650" y="6311899"/>
            <a:ext cx="57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python_strings.asp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896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1F9D5-C650-6050-AA51-3B5B3965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A913-1FBA-2C92-C42E-674F6428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33D6-779A-2A7C-B2CA-1DB5E3E5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use quotes inside a string, as long as they don't match the quotes surrounding the string:</a:t>
            </a:r>
          </a:p>
          <a:p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8000"/>
                </a:solidFill>
                <a:effectLst/>
              </a:rPr>
              <a:t>"It's alright"</a:t>
            </a:r>
            <a:r>
              <a:rPr lang="en-US" sz="2400" dirty="0">
                <a:solidFill>
                  <a:srgbClr val="000000"/>
                </a:solidFill>
                <a:effectLst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8000"/>
                </a:solidFill>
                <a:effectLst/>
              </a:rPr>
              <a:t>"He is called 'Johnny'"</a:t>
            </a:r>
            <a:r>
              <a:rPr lang="en-US" sz="2400" dirty="0">
                <a:solidFill>
                  <a:srgbClr val="000000"/>
                </a:solidFill>
                <a:effectLst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8000"/>
                </a:solidFill>
                <a:effectLst/>
              </a:rPr>
              <a:t>'He is called "Johnny"'</a:t>
            </a:r>
            <a:r>
              <a:rPr lang="en-US" sz="240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z="2400" dirty="0"/>
              <a:t>You can assign a multiline string to a variable by using three quotes: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a = </a:t>
            </a:r>
            <a:r>
              <a:rPr lang="en-US" sz="2400" dirty="0">
                <a:solidFill>
                  <a:srgbClr val="008000"/>
                </a:solidFill>
                <a:effectLst/>
              </a:rPr>
              <a:t>"""Lorem ipsum dolor sit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amet</a:t>
            </a:r>
            <a:r>
              <a:rPr lang="en-US" sz="2400" dirty="0">
                <a:solidFill>
                  <a:srgbClr val="008000"/>
                </a:solidFill>
                <a:effectLst/>
              </a:rPr>
              <a:t>,</a:t>
            </a:r>
            <a:br>
              <a:rPr lang="en-US" sz="2400" dirty="0">
                <a:solidFill>
                  <a:srgbClr val="008000"/>
                </a:solidFill>
                <a:effectLst/>
              </a:rPr>
            </a:br>
            <a:r>
              <a:rPr lang="en-US" sz="2400" dirty="0" err="1">
                <a:solidFill>
                  <a:srgbClr val="008000"/>
                </a:solidFill>
                <a:effectLst/>
              </a:rPr>
              <a:t>consectetur</a:t>
            </a:r>
            <a:r>
              <a:rPr lang="en-US" sz="2400" dirty="0">
                <a:solidFill>
                  <a:srgbClr val="008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adipiscing</a:t>
            </a:r>
            <a:r>
              <a:rPr lang="en-US" sz="2400" dirty="0">
                <a:solidFill>
                  <a:srgbClr val="008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elit</a:t>
            </a:r>
            <a:r>
              <a:rPr lang="en-US" sz="2400" dirty="0">
                <a:solidFill>
                  <a:srgbClr val="008000"/>
                </a:solidFill>
                <a:effectLst/>
              </a:rPr>
              <a:t>,</a:t>
            </a:r>
            <a:br>
              <a:rPr lang="en-US" sz="2400" dirty="0">
                <a:solidFill>
                  <a:srgbClr val="008000"/>
                </a:solidFill>
                <a:effectLst/>
              </a:rPr>
            </a:br>
            <a:r>
              <a:rPr lang="en-US" sz="2400" dirty="0">
                <a:solidFill>
                  <a:srgbClr val="008000"/>
                </a:solidFill>
                <a:effectLst/>
              </a:rPr>
              <a:t>sed do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eiusmod</a:t>
            </a:r>
            <a:r>
              <a:rPr lang="en-US" sz="2400" dirty="0">
                <a:solidFill>
                  <a:srgbClr val="008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tempor</a:t>
            </a:r>
            <a:r>
              <a:rPr lang="en-US" sz="2400" dirty="0">
                <a:solidFill>
                  <a:srgbClr val="008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incididunt</a:t>
            </a:r>
            <a:r>
              <a:rPr lang="en-US" sz="2400" dirty="0">
                <a:solidFill>
                  <a:srgbClr val="008000"/>
                </a:solidFill>
                <a:effectLst/>
              </a:rPr>
              <a:t>."""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(a) 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389D7-7A3E-235E-26B2-E8253C9A4DC8}"/>
              </a:ext>
            </a:extLst>
          </p:cNvPr>
          <p:cNvSpPr txBox="1"/>
          <p:nvPr/>
        </p:nvSpPr>
        <p:spPr>
          <a:xfrm>
            <a:off x="628650" y="6311899"/>
            <a:ext cx="57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python_strings.asp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333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734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3407001022021 Basic Information Technologies</vt:lpstr>
      <vt:lpstr>Variables</vt:lpstr>
      <vt:lpstr>Variables</vt:lpstr>
      <vt:lpstr>Variables</vt:lpstr>
      <vt:lpstr>Variables</vt:lpstr>
      <vt:lpstr>Variables</vt:lpstr>
      <vt:lpstr>Variables</vt:lpstr>
      <vt:lpstr>Strings</vt:lpstr>
      <vt:lpstr>Strings</vt:lpstr>
      <vt:lpstr>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31</cp:revision>
  <dcterms:created xsi:type="dcterms:W3CDTF">2025-02-19T10:00:55Z</dcterms:created>
  <dcterms:modified xsi:type="dcterms:W3CDTF">2025-03-12T06:29:10Z</dcterms:modified>
</cp:coreProperties>
</file>