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8"/>
  </p:normalViewPr>
  <p:slideViewPr>
    <p:cSldViewPr snapToGrid="0">
      <p:cViewPr varScale="1">
        <p:scale>
          <a:sx n="117" d="100"/>
          <a:sy n="117" d="100"/>
        </p:scale>
        <p:origin x="14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04628-FD63-6D40-ADAF-B18E607582B8}" type="datetimeFigureOut">
              <a:rPr lang="tr-TR" smtClean="0"/>
              <a:t>25.02.2025</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CCEE1-7FB0-B948-8595-C159DBB35A4E}" type="slidenum">
              <a:rPr lang="tr-TR" smtClean="0"/>
              <a:t>‹#›</a:t>
            </a:fld>
            <a:endParaRPr lang="tr-TR"/>
          </a:p>
        </p:txBody>
      </p:sp>
    </p:spTree>
    <p:extLst>
      <p:ext uri="{BB962C8B-B14F-4D97-AF65-F5344CB8AC3E}">
        <p14:creationId xmlns:p14="http://schemas.microsoft.com/office/powerpoint/2010/main" val="3385986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3809A-31F0-3401-A3DC-F24CFE3653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A07552-877D-5367-27DB-7DC56B7C15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10B43-98CC-936A-8FDC-2C2D36680A92}"/>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2C6DFEE7-6098-94B3-9893-13F7887917C4}"/>
              </a:ext>
            </a:extLst>
          </p:cNvPr>
          <p:cNvSpPr>
            <a:spLocks noGrp="1"/>
          </p:cNvSpPr>
          <p:nvPr>
            <p:ph type="sldNum" sz="quarter" idx="5"/>
          </p:nvPr>
        </p:nvSpPr>
        <p:spPr/>
        <p:txBody>
          <a:bodyPr/>
          <a:lstStyle/>
          <a:p>
            <a:fld id="{8E6CCEE1-7FB0-B948-8595-C159DBB35A4E}" type="slidenum">
              <a:rPr lang="tr-TR" smtClean="0"/>
              <a:t>10</a:t>
            </a:fld>
            <a:endParaRPr lang="tr-TR"/>
          </a:p>
        </p:txBody>
      </p:sp>
    </p:spTree>
    <p:extLst>
      <p:ext uri="{BB962C8B-B14F-4D97-AF65-F5344CB8AC3E}">
        <p14:creationId xmlns:p14="http://schemas.microsoft.com/office/powerpoint/2010/main" val="256196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54882-5D7C-FE10-FCB9-D633A4B867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643429-1F86-5043-E61A-EC85DCC6C4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8EEAF2-3049-DF49-9514-4F6B680766A1}"/>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F9B1E373-DD97-EC1F-46B3-1D2B4B98E845}"/>
              </a:ext>
            </a:extLst>
          </p:cNvPr>
          <p:cNvSpPr>
            <a:spLocks noGrp="1"/>
          </p:cNvSpPr>
          <p:nvPr>
            <p:ph type="sldNum" sz="quarter" idx="5"/>
          </p:nvPr>
        </p:nvSpPr>
        <p:spPr/>
        <p:txBody>
          <a:bodyPr/>
          <a:lstStyle/>
          <a:p>
            <a:fld id="{8E6CCEE1-7FB0-B948-8595-C159DBB35A4E}" type="slidenum">
              <a:rPr lang="tr-TR" smtClean="0"/>
              <a:t>11</a:t>
            </a:fld>
            <a:endParaRPr lang="tr-TR"/>
          </a:p>
        </p:txBody>
      </p:sp>
    </p:spTree>
    <p:extLst>
      <p:ext uri="{BB962C8B-B14F-4D97-AF65-F5344CB8AC3E}">
        <p14:creationId xmlns:p14="http://schemas.microsoft.com/office/powerpoint/2010/main" val="339562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E9930-FC3F-67C7-EC42-C2027DEDCF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5CD847-E18B-2449-D988-1C8F0248D3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6A32DE-B07E-F11A-9F42-769ACA152DFF}"/>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8C64C21B-F29B-4BBD-EBD3-68DE250CC1F5}"/>
              </a:ext>
            </a:extLst>
          </p:cNvPr>
          <p:cNvSpPr>
            <a:spLocks noGrp="1"/>
          </p:cNvSpPr>
          <p:nvPr>
            <p:ph type="sldNum" sz="quarter" idx="5"/>
          </p:nvPr>
        </p:nvSpPr>
        <p:spPr/>
        <p:txBody>
          <a:bodyPr/>
          <a:lstStyle/>
          <a:p>
            <a:fld id="{8E6CCEE1-7FB0-B948-8595-C159DBB35A4E}" type="slidenum">
              <a:rPr lang="tr-TR" smtClean="0"/>
              <a:t>12</a:t>
            </a:fld>
            <a:endParaRPr lang="tr-TR"/>
          </a:p>
        </p:txBody>
      </p:sp>
    </p:spTree>
    <p:extLst>
      <p:ext uri="{BB962C8B-B14F-4D97-AF65-F5344CB8AC3E}">
        <p14:creationId xmlns:p14="http://schemas.microsoft.com/office/powerpoint/2010/main" val="2257482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30BBF-D033-2AE8-78D4-7B3C2D10FE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F726C-2EB1-D7F1-E7BA-5DA25DEDF6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B32DF-F86D-41AF-DFFE-4098F94B99E6}"/>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241FD3E6-56E3-0515-AA89-92A2803E3559}"/>
              </a:ext>
            </a:extLst>
          </p:cNvPr>
          <p:cNvSpPr>
            <a:spLocks noGrp="1"/>
          </p:cNvSpPr>
          <p:nvPr>
            <p:ph type="sldNum" sz="quarter" idx="5"/>
          </p:nvPr>
        </p:nvSpPr>
        <p:spPr/>
        <p:txBody>
          <a:bodyPr/>
          <a:lstStyle/>
          <a:p>
            <a:fld id="{8E6CCEE1-7FB0-B948-8595-C159DBB35A4E}" type="slidenum">
              <a:rPr lang="tr-TR" smtClean="0"/>
              <a:t>13</a:t>
            </a:fld>
            <a:endParaRPr lang="tr-TR"/>
          </a:p>
        </p:txBody>
      </p:sp>
    </p:spTree>
    <p:extLst>
      <p:ext uri="{BB962C8B-B14F-4D97-AF65-F5344CB8AC3E}">
        <p14:creationId xmlns:p14="http://schemas.microsoft.com/office/powerpoint/2010/main" val="38436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25.02.2025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364695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25.02.2025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127679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25.02.2025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133048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9D1FFF-AC32-C349-997F-78463A7EB403}" type="datetimeFigureOut">
              <a:rPr lang="tr-TR" smtClean="0"/>
              <a:t>25.02.2025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126778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9D1FFF-AC32-C349-997F-78463A7EB403}" type="datetimeFigureOut">
              <a:rPr lang="tr-TR" smtClean="0"/>
              <a:t>25.02.2025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287595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9D1FFF-AC32-C349-997F-78463A7EB403}" type="datetimeFigureOut">
              <a:rPr lang="tr-TR" smtClean="0"/>
              <a:t>25.02.2025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503401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9D1FFF-AC32-C349-997F-78463A7EB403}" type="datetimeFigureOut">
              <a:rPr lang="tr-TR" smtClean="0"/>
              <a:t>25.02.2025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238208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9D1FFF-AC32-C349-997F-78463A7EB403}" type="datetimeFigureOut">
              <a:rPr lang="tr-TR" smtClean="0"/>
              <a:t>25.02.2025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235557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D1FFF-AC32-C349-997F-78463A7EB403}" type="datetimeFigureOut">
              <a:rPr lang="tr-TR" smtClean="0"/>
              <a:t>25.02.2025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8152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D1FFF-AC32-C349-997F-78463A7EB403}" type="datetimeFigureOut">
              <a:rPr lang="tr-TR" smtClean="0"/>
              <a:t>25.02.2025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406789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9D1FFF-AC32-C349-997F-78463A7EB403}" type="datetimeFigureOut">
              <a:rPr lang="tr-TR" smtClean="0"/>
              <a:t>25.02.2025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7A04F89-1F7B-7C47-BC92-57F4C6E5F0E9}" type="slidenum">
              <a:rPr lang="tr-TR" smtClean="0"/>
              <a:t>‹#›</a:t>
            </a:fld>
            <a:endParaRPr lang="tr-TR"/>
          </a:p>
        </p:txBody>
      </p:sp>
    </p:spTree>
    <p:extLst>
      <p:ext uri="{BB962C8B-B14F-4D97-AF65-F5344CB8AC3E}">
        <p14:creationId xmlns:p14="http://schemas.microsoft.com/office/powerpoint/2010/main" val="389424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9D1FFF-AC32-C349-997F-78463A7EB403}" type="datetimeFigureOut">
              <a:rPr lang="tr-TR" smtClean="0"/>
              <a:t>25.02.2025</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A04F89-1F7B-7C47-BC92-57F4C6E5F0E9}" type="slidenum">
              <a:rPr lang="tr-TR" smtClean="0"/>
              <a:t>‹#›</a:t>
            </a:fld>
            <a:endParaRPr lang="tr-TR"/>
          </a:p>
        </p:txBody>
      </p:sp>
    </p:spTree>
    <p:extLst>
      <p:ext uri="{BB962C8B-B14F-4D97-AF65-F5344CB8AC3E}">
        <p14:creationId xmlns:p14="http://schemas.microsoft.com/office/powerpoint/2010/main" val="66698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ihpar/bit_che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apidtables.com/convert/number/how-binary-to-decimal.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F6E5-0BDB-BB6C-87C5-406709E34338}"/>
              </a:ext>
            </a:extLst>
          </p:cNvPr>
          <p:cNvSpPr>
            <a:spLocks noGrp="1"/>
          </p:cNvSpPr>
          <p:nvPr>
            <p:ph type="ctrTitle"/>
          </p:nvPr>
        </p:nvSpPr>
        <p:spPr/>
        <p:txBody>
          <a:bodyPr>
            <a:normAutofit/>
          </a:bodyPr>
          <a:lstStyle/>
          <a:p>
            <a:r>
              <a:rPr lang="en-TR" sz="4400" dirty="0"/>
              <a:t>3407001022021</a:t>
            </a:r>
            <a:br>
              <a:rPr lang="en-TR" dirty="0"/>
            </a:br>
            <a:r>
              <a:rPr lang="tr-TR" dirty="0"/>
              <a:t>Basic Information Technologies</a:t>
            </a:r>
          </a:p>
        </p:txBody>
      </p:sp>
      <p:sp>
        <p:nvSpPr>
          <p:cNvPr id="3" name="Subtitle 2">
            <a:extLst>
              <a:ext uri="{FF2B5EF4-FFF2-40B4-BE49-F238E27FC236}">
                <a16:creationId xmlns:a16="http://schemas.microsoft.com/office/drawing/2014/main" id="{A4BAD8E8-B551-779E-C4E1-A7ADDAFAC319}"/>
              </a:ext>
            </a:extLst>
          </p:cNvPr>
          <p:cNvSpPr>
            <a:spLocks noGrp="1"/>
          </p:cNvSpPr>
          <p:nvPr>
            <p:ph type="subTitle" idx="1"/>
          </p:nvPr>
        </p:nvSpPr>
        <p:spPr/>
        <p:txBody>
          <a:bodyPr>
            <a:normAutofit lnSpcReduction="10000"/>
          </a:bodyPr>
          <a:lstStyle/>
          <a:p>
            <a:r>
              <a:rPr lang="en-US" noProof="0" dirty="0"/>
              <a:t>İsmail </a:t>
            </a:r>
            <a:r>
              <a:rPr lang="en-US" noProof="0" dirty="0" err="1"/>
              <a:t>Hakkı</a:t>
            </a:r>
            <a:r>
              <a:rPr lang="en-US" noProof="0" dirty="0"/>
              <a:t> Parlak</a:t>
            </a:r>
          </a:p>
          <a:p>
            <a:r>
              <a:rPr lang="en-US" dirty="0"/>
              <a:t>ismail.parlak@ibu.edu.tr</a:t>
            </a:r>
            <a:endParaRPr lang="en-US" noProof="0" dirty="0"/>
          </a:p>
          <a:p>
            <a:r>
              <a:rPr lang="en-US" noProof="0" dirty="0"/>
              <a:t>Room: 335</a:t>
            </a:r>
          </a:p>
          <a:p>
            <a:r>
              <a:rPr lang="en-US" noProof="0" dirty="0">
                <a:hlinkClick r:id="rId2"/>
              </a:rPr>
              <a:t>https://github.com/</a:t>
            </a:r>
            <a:r>
              <a:rPr lang="en-US" noProof="0" dirty="0" err="1">
                <a:hlinkClick r:id="rId2"/>
              </a:rPr>
              <a:t>ihpar</a:t>
            </a:r>
            <a:r>
              <a:rPr lang="en-US" noProof="0" dirty="0">
                <a:hlinkClick r:id="rId2"/>
              </a:rPr>
              <a:t>/</a:t>
            </a:r>
            <a:r>
              <a:rPr lang="en-US" noProof="0" dirty="0" err="1">
                <a:hlinkClick r:id="rId2"/>
              </a:rPr>
              <a:t>bit_chem</a:t>
            </a:r>
            <a:endParaRPr lang="en-US" noProof="0" dirty="0"/>
          </a:p>
          <a:p>
            <a:endParaRPr lang="en-US" noProof="0" dirty="0"/>
          </a:p>
        </p:txBody>
      </p:sp>
    </p:spTree>
    <p:extLst>
      <p:ext uri="{BB962C8B-B14F-4D97-AF65-F5344CB8AC3E}">
        <p14:creationId xmlns:p14="http://schemas.microsoft.com/office/powerpoint/2010/main" val="755896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DEE35-4BD8-91D6-9690-914C46DD9D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445AD-CA2F-CCCD-E4F1-543478F5A3D0}"/>
              </a:ext>
            </a:extLst>
          </p:cNvPr>
          <p:cNvSpPr>
            <a:spLocks noGrp="1"/>
          </p:cNvSpPr>
          <p:nvPr>
            <p:ph type="title"/>
          </p:nvPr>
        </p:nvSpPr>
        <p:spPr/>
        <p:txBody>
          <a:bodyPr/>
          <a:lstStyle/>
          <a:p>
            <a:r>
              <a:rPr lang="en-US" noProof="0" dirty="0"/>
              <a:t>Bits &amp; Bytes</a:t>
            </a:r>
          </a:p>
        </p:txBody>
      </p:sp>
      <p:sp>
        <p:nvSpPr>
          <p:cNvPr id="3" name="Content Placeholder 2">
            <a:extLst>
              <a:ext uri="{FF2B5EF4-FFF2-40B4-BE49-F238E27FC236}">
                <a16:creationId xmlns:a16="http://schemas.microsoft.com/office/drawing/2014/main" id="{953353E6-1C10-A89E-7DAE-9748365EE2F8}"/>
              </a:ext>
            </a:extLst>
          </p:cNvPr>
          <p:cNvSpPr>
            <a:spLocks noGrp="1"/>
          </p:cNvSpPr>
          <p:nvPr>
            <p:ph idx="1"/>
          </p:nvPr>
        </p:nvSpPr>
        <p:spPr/>
        <p:txBody>
          <a:bodyPr>
            <a:normAutofit/>
          </a:bodyPr>
          <a:lstStyle/>
          <a:p>
            <a:r>
              <a:rPr lang="en-US" noProof="0" dirty="0"/>
              <a:t>At the smallest scale in the computer, information is stored as bits and bytes. </a:t>
            </a:r>
          </a:p>
          <a:p>
            <a:r>
              <a:rPr lang="en-US" noProof="0" dirty="0"/>
              <a:t>A "bit" is the smallest unit of storage and stores just a 0 </a:t>
            </a:r>
            <a:r>
              <a:rPr lang="en-US" b="1" noProof="0" dirty="0"/>
              <a:t>or</a:t>
            </a:r>
            <a:r>
              <a:rPr lang="en-US" noProof="0" dirty="0"/>
              <a:t> 1 </a:t>
            </a:r>
          </a:p>
          <a:p>
            <a:r>
              <a:rPr lang="en-US" noProof="0" dirty="0"/>
              <a:t>A bit is too small to be much use </a:t>
            </a:r>
          </a:p>
          <a:p>
            <a:r>
              <a:rPr lang="en-US" noProof="0" dirty="0"/>
              <a:t>Group 8 bits together to make 1 byte </a:t>
            </a:r>
          </a:p>
          <a:p>
            <a:r>
              <a:rPr lang="en-US" noProof="0" dirty="0"/>
              <a:t>One byte = collection of 8 bits e.g. 01011010 </a:t>
            </a:r>
          </a:p>
        </p:txBody>
      </p:sp>
      <p:sp>
        <p:nvSpPr>
          <p:cNvPr id="4" name="TextBox 3">
            <a:extLst>
              <a:ext uri="{FF2B5EF4-FFF2-40B4-BE49-F238E27FC236}">
                <a16:creationId xmlns:a16="http://schemas.microsoft.com/office/drawing/2014/main" id="{88715ADA-2086-26F0-74C6-CBF63DD28034}"/>
              </a:ext>
            </a:extLst>
          </p:cNvPr>
          <p:cNvSpPr txBox="1"/>
          <p:nvPr/>
        </p:nvSpPr>
        <p:spPr>
          <a:xfrm>
            <a:off x="628650" y="6131533"/>
            <a:ext cx="5518498" cy="369332"/>
          </a:xfrm>
          <a:prstGeom prst="rect">
            <a:avLst/>
          </a:prstGeom>
          <a:noFill/>
        </p:spPr>
        <p:txBody>
          <a:bodyPr wrap="none" rtlCol="0">
            <a:spAutoFit/>
          </a:bodyPr>
          <a:lstStyle/>
          <a:p>
            <a:r>
              <a:rPr lang="tr-TR" dirty="0" err="1"/>
              <a:t>https</a:t>
            </a:r>
            <a:r>
              <a:rPr lang="tr-TR" dirty="0"/>
              <a:t>://</a:t>
            </a:r>
            <a:r>
              <a:rPr lang="tr-TR" dirty="0" err="1"/>
              <a:t>web.stanford.edu</a:t>
            </a:r>
            <a:r>
              <a:rPr lang="tr-TR" dirty="0"/>
              <a:t>/</a:t>
            </a:r>
            <a:r>
              <a:rPr lang="tr-TR" dirty="0" err="1"/>
              <a:t>class</a:t>
            </a:r>
            <a:r>
              <a:rPr lang="tr-TR" dirty="0"/>
              <a:t>/cs101/</a:t>
            </a:r>
            <a:r>
              <a:rPr lang="tr-TR" dirty="0" err="1"/>
              <a:t>bits-bytes.html</a:t>
            </a:r>
            <a:endParaRPr lang="tr-TR" dirty="0"/>
          </a:p>
        </p:txBody>
      </p:sp>
    </p:spTree>
    <p:extLst>
      <p:ext uri="{BB962C8B-B14F-4D97-AF65-F5344CB8AC3E}">
        <p14:creationId xmlns:p14="http://schemas.microsoft.com/office/powerpoint/2010/main" val="428841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F3AB-296D-742D-DFEA-A8E799FFAD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58DA65-CCC7-30DC-0E0B-5DD9EDA7BB9B}"/>
              </a:ext>
            </a:extLst>
          </p:cNvPr>
          <p:cNvSpPr>
            <a:spLocks noGrp="1"/>
          </p:cNvSpPr>
          <p:nvPr>
            <p:ph type="title"/>
          </p:nvPr>
        </p:nvSpPr>
        <p:spPr/>
        <p:txBody>
          <a:bodyPr/>
          <a:lstStyle/>
          <a:p>
            <a:r>
              <a:rPr lang="en-US" noProof="0" dirty="0"/>
              <a:t>Bits &amp; Bytes</a:t>
            </a:r>
          </a:p>
        </p:txBody>
      </p:sp>
      <p:sp>
        <p:nvSpPr>
          <p:cNvPr id="4" name="TextBox 3">
            <a:extLst>
              <a:ext uri="{FF2B5EF4-FFF2-40B4-BE49-F238E27FC236}">
                <a16:creationId xmlns:a16="http://schemas.microsoft.com/office/drawing/2014/main" id="{32B32B48-3BCF-1831-E52B-A650F3F0A14C}"/>
              </a:ext>
            </a:extLst>
          </p:cNvPr>
          <p:cNvSpPr txBox="1"/>
          <p:nvPr/>
        </p:nvSpPr>
        <p:spPr>
          <a:xfrm>
            <a:off x="628650" y="6131533"/>
            <a:ext cx="5518498" cy="369332"/>
          </a:xfrm>
          <a:prstGeom prst="rect">
            <a:avLst/>
          </a:prstGeom>
          <a:noFill/>
        </p:spPr>
        <p:txBody>
          <a:bodyPr wrap="none" rtlCol="0">
            <a:spAutoFit/>
          </a:bodyPr>
          <a:lstStyle/>
          <a:p>
            <a:r>
              <a:rPr lang="tr-TR" dirty="0" err="1"/>
              <a:t>https</a:t>
            </a:r>
            <a:r>
              <a:rPr lang="tr-TR" dirty="0"/>
              <a:t>://</a:t>
            </a:r>
            <a:r>
              <a:rPr lang="tr-TR" dirty="0" err="1"/>
              <a:t>web.stanford.edu</a:t>
            </a:r>
            <a:r>
              <a:rPr lang="tr-TR" dirty="0"/>
              <a:t>/</a:t>
            </a:r>
            <a:r>
              <a:rPr lang="tr-TR" dirty="0" err="1"/>
              <a:t>class</a:t>
            </a:r>
            <a:r>
              <a:rPr lang="tr-TR" dirty="0"/>
              <a:t>/cs101/</a:t>
            </a:r>
            <a:r>
              <a:rPr lang="tr-TR" dirty="0" err="1"/>
              <a:t>bits-bytes.html</a:t>
            </a:r>
            <a:endParaRPr lang="tr-TR"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6F3B5F7-D6B5-A174-788D-2A7E70C7A4C4}"/>
                  </a:ext>
                </a:extLst>
              </p:cNvPr>
              <p:cNvGraphicFramePr>
                <a:graphicFrameLocks noGrp="1"/>
              </p:cNvGraphicFramePr>
              <p:nvPr>
                <p:extLst>
                  <p:ext uri="{D42A27DB-BD31-4B8C-83A1-F6EECF244321}">
                    <p14:modId xmlns:p14="http://schemas.microsoft.com/office/powerpoint/2010/main" val="2574290929"/>
                  </p:ext>
                </p:extLst>
              </p:nvPr>
            </p:nvGraphicFramePr>
            <p:xfrm>
              <a:off x="628650" y="1686071"/>
              <a:ext cx="5046936" cy="2865120"/>
            </p:xfrm>
            <a:graphic>
              <a:graphicData uri="http://schemas.openxmlformats.org/drawingml/2006/table">
                <a:tbl>
                  <a:tblPr firstRow="1" bandRow="1">
                    <a:tableStyleId>{5C22544A-7EE6-4342-B048-85BDC9FD1C3A}</a:tableStyleId>
                  </a:tblPr>
                  <a:tblGrid>
                    <a:gridCol w="2093529">
                      <a:extLst>
                        <a:ext uri="{9D8B030D-6E8A-4147-A177-3AD203B41FA5}">
                          <a16:colId xmlns:a16="http://schemas.microsoft.com/office/drawing/2014/main" val="73335169"/>
                        </a:ext>
                      </a:extLst>
                    </a:gridCol>
                    <a:gridCol w="2953407">
                      <a:extLst>
                        <a:ext uri="{9D8B030D-6E8A-4147-A177-3AD203B41FA5}">
                          <a16:colId xmlns:a16="http://schemas.microsoft.com/office/drawing/2014/main" val="2825158939"/>
                        </a:ext>
                      </a:extLst>
                    </a:gridCol>
                  </a:tblGrid>
                  <a:tr h="370840">
                    <a:tc>
                      <a:txBody>
                        <a:bodyPr/>
                        <a:lstStyle/>
                        <a:p>
                          <a:r>
                            <a:rPr lang="en-US" noProof="0" dirty="0"/>
                            <a:t>Number of bits</a:t>
                          </a:r>
                        </a:p>
                      </a:txBody>
                      <a:tcPr/>
                    </a:tc>
                    <a:tc>
                      <a:txBody>
                        <a:bodyPr/>
                        <a:lstStyle/>
                        <a:p>
                          <a:r>
                            <a:rPr lang="en-US" noProof="0" dirty="0"/>
                            <a:t>Different patterns</a:t>
                          </a:r>
                        </a:p>
                      </a:txBody>
                      <a:tcPr/>
                    </a:tc>
                    <a:extLst>
                      <a:ext uri="{0D108BD9-81ED-4DB2-BD59-A6C34878D82A}">
                        <a16:rowId xmlns:a16="http://schemas.microsoft.com/office/drawing/2014/main" val="612852848"/>
                      </a:ext>
                    </a:extLst>
                  </a:tr>
                  <a:tr h="370840">
                    <a:tc>
                      <a:txBody>
                        <a:bodyPr/>
                        <a:lstStyle/>
                        <a:p>
                          <a:r>
                            <a:rPr lang="en-US" noProof="0" dirty="0"/>
                            <a:t>1</a:t>
                          </a:r>
                        </a:p>
                      </a:txBody>
                      <a:tcPr/>
                    </a:tc>
                    <a:tc>
                      <a:txBody>
                        <a:bodyPr/>
                        <a:lstStyle/>
                        <a:p>
                          <a:r>
                            <a:rPr lang="en-US" noProof="0" dirty="0"/>
                            <a:t>0, 1</a:t>
                          </a:r>
                        </a:p>
                      </a:txBody>
                      <a:tcPr/>
                    </a:tc>
                    <a:extLst>
                      <a:ext uri="{0D108BD9-81ED-4DB2-BD59-A6C34878D82A}">
                        <a16:rowId xmlns:a16="http://schemas.microsoft.com/office/drawing/2014/main" val="780287423"/>
                      </a:ext>
                    </a:extLst>
                  </a:tr>
                  <a:tr h="370840">
                    <a:tc>
                      <a:txBody>
                        <a:bodyPr/>
                        <a:lstStyle/>
                        <a:p>
                          <a:r>
                            <a:rPr lang="en-US" noProof="0" dirty="0"/>
                            <a:t>2</a:t>
                          </a:r>
                        </a:p>
                      </a:txBody>
                      <a:tcPr/>
                    </a:tc>
                    <a:tc>
                      <a:txBody>
                        <a:bodyPr/>
                        <a:lstStyle/>
                        <a:p>
                          <a:r>
                            <a:rPr lang="en-US" noProof="0" dirty="0"/>
                            <a:t>00, 01, 10, 11</a:t>
                          </a:r>
                        </a:p>
                      </a:txBody>
                      <a:tcPr/>
                    </a:tc>
                    <a:extLst>
                      <a:ext uri="{0D108BD9-81ED-4DB2-BD59-A6C34878D82A}">
                        <a16:rowId xmlns:a16="http://schemas.microsoft.com/office/drawing/2014/main" val="568572440"/>
                      </a:ext>
                    </a:extLst>
                  </a:tr>
                  <a:tr h="370840">
                    <a:tc>
                      <a:txBody>
                        <a:bodyPr/>
                        <a:lstStyle/>
                        <a:p>
                          <a:r>
                            <a:rPr lang="en-US" noProof="0" dirty="0"/>
                            <a:t>3</a:t>
                          </a:r>
                        </a:p>
                      </a:txBody>
                      <a:tcPr/>
                    </a:tc>
                    <a:tc>
                      <a:txBody>
                        <a:bodyPr/>
                        <a:lstStyle/>
                        <a:p>
                          <a:r>
                            <a:rPr lang="en-US" noProof="0" dirty="0"/>
                            <a:t>000, 001, 010, 011,</a:t>
                          </a:r>
                        </a:p>
                        <a:p>
                          <a:r>
                            <a:rPr lang="en-US" noProof="0" dirty="0"/>
                            <a:t>100, 101, 110, 111</a:t>
                          </a:r>
                        </a:p>
                      </a:txBody>
                      <a:tcPr/>
                    </a:tc>
                    <a:extLst>
                      <a:ext uri="{0D108BD9-81ED-4DB2-BD59-A6C34878D82A}">
                        <a16:rowId xmlns:a16="http://schemas.microsoft.com/office/drawing/2014/main" val="1221355047"/>
                      </a:ext>
                    </a:extLst>
                  </a:tr>
                  <a:tr h="370840">
                    <a:tc>
                      <a:txBody>
                        <a:bodyPr/>
                        <a:lstStyle/>
                        <a:p>
                          <a:r>
                            <a:rPr lang="en-US" noProof="0" dirty="0"/>
                            <a:t>...</a:t>
                          </a:r>
                        </a:p>
                      </a:txBody>
                      <a:tcPr/>
                    </a:tc>
                    <a:tc>
                      <a:txBody>
                        <a:bodyPr/>
                        <a:lstStyle/>
                        <a:p>
                          <a:endParaRPr lang="en-US" noProof="0" dirty="0"/>
                        </a:p>
                      </a:txBody>
                      <a:tcPr/>
                    </a:tc>
                    <a:extLst>
                      <a:ext uri="{0D108BD9-81ED-4DB2-BD59-A6C34878D82A}">
                        <a16:rowId xmlns:a16="http://schemas.microsoft.com/office/drawing/2014/main" val="2840244926"/>
                      </a:ext>
                    </a:extLst>
                  </a:tr>
                  <a:tr h="370840">
                    <a:tc>
                      <a:txBody>
                        <a:bodyPr/>
                        <a:lstStyle/>
                        <a:p>
                          <a:r>
                            <a:rPr lang="en-US" noProof="0" dirty="0"/>
                            <a:t>8</a:t>
                          </a:r>
                        </a:p>
                      </a:txBody>
                      <a:tcPr/>
                    </a:tc>
                    <a:tc>
                      <a:txBody>
                        <a:bodyPr/>
                        <a:lstStyle/>
                        <a:p>
                          <a:r>
                            <a:rPr lang="en-US" noProof="0" dirty="0"/>
                            <a:t>256 different patterns</a:t>
                          </a:r>
                        </a:p>
                      </a:txBody>
                      <a:tcPr/>
                    </a:tc>
                    <a:extLst>
                      <a:ext uri="{0D108BD9-81ED-4DB2-BD59-A6C34878D82A}">
                        <a16:rowId xmlns:a16="http://schemas.microsoft.com/office/drawing/2014/main" val="2176644674"/>
                      </a:ext>
                    </a:extLst>
                  </a:tr>
                  <a:tr h="370840">
                    <a:tc>
                      <a:txBody>
                        <a:bodyPr/>
                        <a:lstStyle/>
                        <a:p>
                          <a:r>
                            <a:rPr lang="en-US" noProof="0" dirty="0"/>
                            <a:t>n</a:t>
                          </a:r>
                        </a:p>
                      </a:txBody>
                      <a:tcPr/>
                    </a:tc>
                    <a:tc>
                      <a:txBody>
                        <a:bodyPr/>
                        <a:lstStyle/>
                        <a:p>
                          <a:pPr/>
                          <a14:m>
                            <m:oMathPara xmlns:m="http://schemas.openxmlformats.org/officeDocument/2006/math">
                              <m:oMathParaPr>
                                <m:jc m:val="left"/>
                              </m:oMathParaPr>
                              <m:oMath xmlns:m="http://schemas.openxmlformats.org/officeDocument/2006/math">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2</m:t>
                                    </m:r>
                                  </m:e>
                                  <m:sup>
                                    <m:r>
                                      <a:rPr lang="en-US" b="0" i="1" noProof="0" smtClean="0">
                                        <a:latin typeface="Cambria Math" panose="02040503050406030204" pitchFamily="18" charset="0"/>
                                      </a:rPr>
                                      <m:t>𝑛</m:t>
                                    </m:r>
                                  </m:sup>
                                </m:sSup>
                              </m:oMath>
                            </m:oMathPara>
                          </a14:m>
                          <a:endParaRPr lang="en-US" noProof="0" dirty="0"/>
                        </a:p>
                      </a:txBody>
                      <a:tcPr/>
                    </a:tc>
                    <a:extLst>
                      <a:ext uri="{0D108BD9-81ED-4DB2-BD59-A6C34878D82A}">
                        <a16:rowId xmlns:a16="http://schemas.microsoft.com/office/drawing/2014/main" val="766524757"/>
                      </a:ext>
                    </a:extLst>
                  </a:tr>
                </a:tbl>
              </a:graphicData>
            </a:graphic>
          </p:graphicFrame>
        </mc:Choice>
        <mc:Fallback xmlns="">
          <p:graphicFrame>
            <p:nvGraphicFramePr>
              <p:cNvPr id="7" name="Table 6">
                <a:extLst>
                  <a:ext uri="{FF2B5EF4-FFF2-40B4-BE49-F238E27FC236}">
                    <a16:creationId xmlns:a16="http://schemas.microsoft.com/office/drawing/2014/main" id="{16F3B5F7-D6B5-A174-788D-2A7E70C7A4C4}"/>
                  </a:ext>
                </a:extLst>
              </p:cNvPr>
              <p:cNvGraphicFramePr>
                <a:graphicFrameLocks noGrp="1"/>
              </p:cNvGraphicFramePr>
              <p:nvPr>
                <p:extLst>
                  <p:ext uri="{D42A27DB-BD31-4B8C-83A1-F6EECF244321}">
                    <p14:modId xmlns:p14="http://schemas.microsoft.com/office/powerpoint/2010/main" val="2574290929"/>
                  </p:ext>
                </p:extLst>
              </p:nvPr>
            </p:nvGraphicFramePr>
            <p:xfrm>
              <a:off x="628650" y="1686071"/>
              <a:ext cx="5046936" cy="2865120"/>
            </p:xfrm>
            <a:graphic>
              <a:graphicData uri="http://schemas.openxmlformats.org/drawingml/2006/table">
                <a:tbl>
                  <a:tblPr firstRow="1" bandRow="1">
                    <a:tableStyleId>{5C22544A-7EE6-4342-B048-85BDC9FD1C3A}</a:tableStyleId>
                  </a:tblPr>
                  <a:tblGrid>
                    <a:gridCol w="2093529">
                      <a:extLst>
                        <a:ext uri="{9D8B030D-6E8A-4147-A177-3AD203B41FA5}">
                          <a16:colId xmlns:a16="http://schemas.microsoft.com/office/drawing/2014/main" val="73335169"/>
                        </a:ext>
                      </a:extLst>
                    </a:gridCol>
                    <a:gridCol w="2953407">
                      <a:extLst>
                        <a:ext uri="{9D8B030D-6E8A-4147-A177-3AD203B41FA5}">
                          <a16:colId xmlns:a16="http://schemas.microsoft.com/office/drawing/2014/main" val="2825158939"/>
                        </a:ext>
                      </a:extLst>
                    </a:gridCol>
                  </a:tblGrid>
                  <a:tr h="370840">
                    <a:tc>
                      <a:txBody>
                        <a:bodyPr/>
                        <a:lstStyle/>
                        <a:p>
                          <a:r>
                            <a:rPr lang="en-US" noProof="0" dirty="0"/>
                            <a:t>Number of bits</a:t>
                          </a:r>
                        </a:p>
                      </a:txBody>
                      <a:tcPr/>
                    </a:tc>
                    <a:tc>
                      <a:txBody>
                        <a:bodyPr/>
                        <a:lstStyle/>
                        <a:p>
                          <a:r>
                            <a:rPr lang="en-US" noProof="0" dirty="0"/>
                            <a:t>Different patterns</a:t>
                          </a:r>
                        </a:p>
                      </a:txBody>
                      <a:tcPr/>
                    </a:tc>
                    <a:extLst>
                      <a:ext uri="{0D108BD9-81ED-4DB2-BD59-A6C34878D82A}">
                        <a16:rowId xmlns:a16="http://schemas.microsoft.com/office/drawing/2014/main" val="612852848"/>
                      </a:ext>
                    </a:extLst>
                  </a:tr>
                  <a:tr h="370840">
                    <a:tc>
                      <a:txBody>
                        <a:bodyPr/>
                        <a:lstStyle/>
                        <a:p>
                          <a:r>
                            <a:rPr lang="en-US" noProof="0" dirty="0"/>
                            <a:t>1</a:t>
                          </a:r>
                        </a:p>
                      </a:txBody>
                      <a:tcPr/>
                    </a:tc>
                    <a:tc>
                      <a:txBody>
                        <a:bodyPr/>
                        <a:lstStyle/>
                        <a:p>
                          <a:r>
                            <a:rPr lang="en-US" noProof="0" dirty="0"/>
                            <a:t>0, 1</a:t>
                          </a:r>
                        </a:p>
                      </a:txBody>
                      <a:tcPr/>
                    </a:tc>
                    <a:extLst>
                      <a:ext uri="{0D108BD9-81ED-4DB2-BD59-A6C34878D82A}">
                        <a16:rowId xmlns:a16="http://schemas.microsoft.com/office/drawing/2014/main" val="780287423"/>
                      </a:ext>
                    </a:extLst>
                  </a:tr>
                  <a:tr h="370840">
                    <a:tc>
                      <a:txBody>
                        <a:bodyPr/>
                        <a:lstStyle/>
                        <a:p>
                          <a:r>
                            <a:rPr lang="en-US" noProof="0" dirty="0"/>
                            <a:t>2</a:t>
                          </a:r>
                        </a:p>
                      </a:txBody>
                      <a:tcPr/>
                    </a:tc>
                    <a:tc>
                      <a:txBody>
                        <a:bodyPr/>
                        <a:lstStyle/>
                        <a:p>
                          <a:r>
                            <a:rPr lang="en-US" noProof="0" dirty="0"/>
                            <a:t>00, 01, 10, 11</a:t>
                          </a:r>
                        </a:p>
                      </a:txBody>
                      <a:tcPr/>
                    </a:tc>
                    <a:extLst>
                      <a:ext uri="{0D108BD9-81ED-4DB2-BD59-A6C34878D82A}">
                        <a16:rowId xmlns:a16="http://schemas.microsoft.com/office/drawing/2014/main" val="568572440"/>
                      </a:ext>
                    </a:extLst>
                  </a:tr>
                  <a:tr h="640080">
                    <a:tc>
                      <a:txBody>
                        <a:bodyPr/>
                        <a:lstStyle/>
                        <a:p>
                          <a:r>
                            <a:rPr lang="en-US" noProof="0" dirty="0"/>
                            <a:t>3</a:t>
                          </a:r>
                        </a:p>
                      </a:txBody>
                      <a:tcPr/>
                    </a:tc>
                    <a:tc>
                      <a:txBody>
                        <a:bodyPr/>
                        <a:lstStyle/>
                        <a:p>
                          <a:r>
                            <a:rPr lang="en-US" noProof="0" dirty="0"/>
                            <a:t>000, 001, 010, 011,</a:t>
                          </a:r>
                        </a:p>
                        <a:p>
                          <a:r>
                            <a:rPr lang="en-US" noProof="0" dirty="0"/>
                            <a:t>100, 101, 110, 111</a:t>
                          </a:r>
                        </a:p>
                      </a:txBody>
                      <a:tcPr/>
                    </a:tc>
                    <a:extLst>
                      <a:ext uri="{0D108BD9-81ED-4DB2-BD59-A6C34878D82A}">
                        <a16:rowId xmlns:a16="http://schemas.microsoft.com/office/drawing/2014/main" val="1221355047"/>
                      </a:ext>
                    </a:extLst>
                  </a:tr>
                  <a:tr h="370840">
                    <a:tc>
                      <a:txBody>
                        <a:bodyPr/>
                        <a:lstStyle/>
                        <a:p>
                          <a:r>
                            <a:rPr lang="en-US" noProof="0" dirty="0"/>
                            <a:t>...</a:t>
                          </a:r>
                        </a:p>
                      </a:txBody>
                      <a:tcPr/>
                    </a:tc>
                    <a:tc>
                      <a:txBody>
                        <a:bodyPr/>
                        <a:lstStyle/>
                        <a:p>
                          <a:endParaRPr lang="en-US" noProof="0" dirty="0"/>
                        </a:p>
                      </a:txBody>
                      <a:tcPr/>
                    </a:tc>
                    <a:extLst>
                      <a:ext uri="{0D108BD9-81ED-4DB2-BD59-A6C34878D82A}">
                        <a16:rowId xmlns:a16="http://schemas.microsoft.com/office/drawing/2014/main" val="2840244926"/>
                      </a:ext>
                    </a:extLst>
                  </a:tr>
                  <a:tr h="370840">
                    <a:tc>
                      <a:txBody>
                        <a:bodyPr/>
                        <a:lstStyle/>
                        <a:p>
                          <a:r>
                            <a:rPr lang="en-US" noProof="0" dirty="0"/>
                            <a:t>8</a:t>
                          </a:r>
                        </a:p>
                      </a:txBody>
                      <a:tcPr/>
                    </a:tc>
                    <a:tc>
                      <a:txBody>
                        <a:bodyPr/>
                        <a:lstStyle/>
                        <a:p>
                          <a:r>
                            <a:rPr lang="en-US" noProof="0" dirty="0"/>
                            <a:t>256 different patterns</a:t>
                          </a:r>
                        </a:p>
                      </a:txBody>
                      <a:tcPr/>
                    </a:tc>
                    <a:extLst>
                      <a:ext uri="{0D108BD9-81ED-4DB2-BD59-A6C34878D82A}">
                        <a16:rowId xmlns:a16="http://schemas.microsoft.com/office/drawing/2014/main" val="2176644674"/>
                      </a:ext>
                    </a:extLst>
                  </a:tr>
                  <a:tr h="370840">
                    <a:tc>
                      <a:txBody>
                        <a:bodyPr/>
                        <a:lstStyle/>
                        <a:p>
                          <a:r>
                            <a:rPr lang="en-US" noProof="0" dirty="0"/>
                            <a:t>n</a:t>
                          </a:r>
                        </a:p>
                      </a:txBody>
                      <a:tcPr/>
                    </a:tc>
                    <a:tc>
                      <a:txBody>
                        <a:bodyPr/>
                        <a:lstStyle/>
                        <a:p>
                          <a:endParaRPr lang="en-TR"/>
                        </a:p>
                      </a:txBody>
                      <a:tcPr>
                        <a:blipFill>
                          <a:blip r:embed="rId3"/>
                          <a:stretch>
                            <a:fillRect l="-71245" t="-689655" r="-1288" b="-27586"/>
                          </a:stretch>
                        </a:blipFill>
                      </a:tcPr>
                    </a:tc>
                    <a:extLst>
                      <a:ext uri="{0D108BD9-81ED-4DB2-BD59-A6C34878D82A}">
                        <a16:rowId xmlns:a16="http://schemas.microsoft.com/office/drawing/2014/main" val="766524757"/>
                      </a:ext>
                    </a:extLst>
                  </a:tr>
                </a:tbl>
              </a:graphicData>
            </a:graphic>
          </p:graphicFrame>
        </mc:Fallback>
      </mc:AlternateContent>
    </p:spTree>
    <p:extLst>
      <p:ext uri="{BB962C8B-B14F-4D97-AF65-F5344CB8AC3E}">
        <p14:creationId xmlns:p14="http://schemas.microsoft.com/office/powerpoint/2010/main" val="1067728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49907-346E-6DE4-765C-6DFD863596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0BC0D-E0BC-D17A-67CE-3710600C572D}"/>
              </a:ext>
            </a:extLst>
          </p:cNvPr>
          <p:cNvSpPr>
            <a:spLocks noGrp="1"/>
          </p:cNvSpPr>
          <p:nvPr>
            <p:ph type="title"/>
          </p:nvPr>
        </p:nvSpPr>
        <p:spPr/>
        <p:txBody>
          <a:bodyPr/>
          <a:lstStyle/>
          <a:p>
            <a:r>
              <a:rPr lang="en-US" noProof="0" dirty="0"/>
              <a:t>Bits &amp; Bytes</a:t>
            </a:r>
          </a:p>
        </p:txBody>
      </p:sp>
      <p:sp>
        <p:nvSpPr>
          <p:cNvPr id="4" name="TextBox 3">
            <a:extLst>
              <a:ext uri="{FF2B5EF4-FFF2-40B4-BE49-F238E27FC236}">
                <a16:creationId xmlns:a16="http://schemas.microsoft.com/office/drawing/2014/main" id="{173383C0-8A95-5701-97EA-3A0F55D0AA02}"/>
              </a:ext>
            </a:extLst>
          </p:cNvPr>
          <p:cNvSpPr txBox="1"/>
          <p:nvPr/>
        </p:nvSpPr>
        <p:spPr>
          <a:xfrm>
            <a:off x="628650" y="6131533"/>
            <a:ext cx="5518498" cy="369332"/>
          </a:xfrm>
          <a:prstGeom prst="rect">
            <a:avLst/>
          </a:prstGeom>
          <a:noFill/>
        </p:spPr>
        <p:txBody>
          <a:bodyPr wrap="none" rtlCol="0">
            <a:spAutoFit/>
          </a:bodyPr>
          <a:lstStyle/>
          <a:p>
            <a:r>
              <a:rPr lang="tr-TR" dirty="0" err="1"/>
              <a:t>https</a:t>
            </a:r>
            <a:r>
              <a:rPr lang="tr-TR" dirty="0"/>
              <a:t>://</a:t>
            </a:r>
            <a:r>
              <a:rPr lang="tr-TR" dirty="0" err="1"/>
              <a:t>web.stanford.edu</a:t>
            </a:r>
            <a:r>
              <a:rPr lang="tr-TR" dirty="0"/>
              <a:t>/</a:t>
            </a:r>
            <a:r>
              <a:rPr lang="tr-TR" dirty="0" err="1"/>
              <a:t>class</a:t>
            </a:r>
            <a:r>
              <a:rPr lang="tr-TR" dirty="0"/>
              <a:t>/cs101/</a:t>
            </a:r>
            <a:r>
              <a:rPr lang="tr-TR" dirty="0" err="1"/>
              <a:t>bits-bytes.html</a:t>
            </a:r>
            <a:endParaRPr lang="tr-TR" dirty="0"/>
          </a:p>
        </p:txBody>
      </p:sp>
      <p:sp>
        <p:nvSpPr>
          <p:cNvPr id="3" name="TextBox 2">
            <a:extLst>
              <a:ext uri="{FF2B5EF4-FFF2-40B4-BE49-F238E27FC236}">
                <a16:creationId xmlns:a16="http://schemas.microsoft.com/office/drawing/2014/main" id="{F2FF7A71-9585-4785-422F-0C3B8D9CE062}"/>
              </a:ext>
            </a:extLst>
          </p:cNvPr>
          <p:cNvSpPr txBox="1"/>
          <p:nvPr/>
        </p:nvSpPr>
        <p:spPr>
          <a:xfrm>
            <a:off x="628649" y="1690689"/>
            <a:ext cx="7886700" cy="371467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tr-TR" sz="3200" dirty="0"/>
              <a:t>1 Byte (B) = 8 </a:t>
            </a:r>
            <a:r>
              <a:rPr lang="tr-TR" sz="3200" dirty="0" err="1"/>
              <a:t>Bits</a:t>
            </a:r>
            <a:endParaRPr lang="tr-TR" sz="3200" dirty="0"/>
          </a:p>
          <a:p>
            <a:pPr marL="457200" indent="-457200">
              <a:lnSpc>
                <a:spcPct val="150000"/>
              </a:lnSpc>
              <a:buFont typeface="Arial" panose="020B0604020202020204" pitchFamily="34" charset="0"/>
              <a:buChar char="•"/>
            </a:pPr>
            <a:r>
              <a:rPr lang="tr-TR" sz="3200" dirty="0"/>
              <a:t>1 KB = 1024 </a:t>
            </a:r>
            <a:r>
              <a:rPr lang="tr-TR" sz="3200" dirty="0" err="1"/>
              <a:t>Bs</a:t>
            </a:r>
            <a:endParaRPr lang="tr-TR" sz="3200" dirty="0"/>
          </a:p>
          <a:p>
            <a:pPr marL="457200" indent="-457200">
              <a:lnSpc>
                <a:spcPct val="150000"/>
              </a:lnSpc>
              <a:buFont typeface="Arial" panose="020B0604020202020204" pitchFamily="34" charset="0"/>
              <a:buChar char="•"/>
            </a:pPr>
            <a:r>
              <a:rPr lang="tr-TR" sz="3200" dirty="0"/>
              <a:t>1 MB = 1024 </a:t>
            </a:r>
            <a:r>
              <a:rPr lang="tr-TR" sz="3200" dirty="0" err="1"/>
              <a:t>KBs</a:t>
            </a:r>
            <a:endParaRPr lang="tr-TR" sz="3200" dirty="0"/>
          </a:p>
          <a:p>
            <a:pPr marL="457200" indent="-457200">
              <a:lnSpc>
                <a:spcPct val="150000"/>
              </a:lnSpc>
              <a:buFont typeface="Arial" panose="020B0604020202020204" pitchFamily="34" charset="0"/>
              <a:buChar char="•"/>
            </a:pPr>
            <a:r>
              <a:rPr lang="tr-TR" sz="3200" dirty="0"/>
              <a:t>1 GB = 1024 </a:t>
            </a:r>
            <a:r>
              <a:rPr lang="tr-TR" sz="3200" dirty="0" err="1"/>
              <a:t>MBs</a:t>
            </a:r>
            <a:endParaRPr lang="tr-TR" sz="3200" dirty="0"/>
          </a:p>
          <a:p>
            <a:pPr marL="457200" indent="-457200">
              <a:lnSpc>
                <a:spcPct val="150000"/>
              </a:lnSpc>
              <a:buFont typeface="Arial" panose="020B0604020202020204" pitchFamily="34" charset="0"/>
              <a:buChar char="•"/>
            </a:pPr>
            <a:r>
              <a:rPr lang="tr-TR" sz="3200" dirty="0"/>
              <a:t>1 TB = 1024 </a:t>
            </a:r>
            <a:r>
              <a:rPr lang="tr-TR" sz="3200" dirty="0" err="1"/>
              <a:t>GBs</a:t>
            </a:r>
            <a:endParaRPr lang="tr-TR" sz="3200" dirty="0"/>
          </a:p>
        </p:txBody>
      </p:sp>
    </p:spTree>
    <p:extLst>
      <p:ext uri="{BB962C8B-B14F-4D97-AF65-F5344CB8AC3E}">
        <p14:creationId xmlns:p14="http://schemas.microsoft.com/office/powerpoint/2010/main" val="179464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FF333-CAEE-019D-901B-0312B3C0D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CAA0A-E276-79F2-7C0A-F9D8D0941C9D}"/>
              </a:ext>
            </a:extLst>
          </p:cNvPr>
          <p:cNvSpPr>
            <a:spLocks noGrp="1"/>
          </p:cNvSpPr>
          <p:nvPr>
            <p:ph type="title"/>
          </p:nvPr>
        </p:nvSpPr>
        <p:spPr/>
        <p:txBody>
          <a:bodyPr/>
          <a:lstStyle/>
          <a:p>
            <a:r>
              <a:rPr lang="en-US" noProof="0" dirty="0"/>
              <a:t>Bits &amp; Bytes</a:t>
            </a:r>
          </a:p>
        </p:txBody>
      </p:sp>
      <p:sp>
        <p:nvSpPr>
          <p:cNvPr id="3" name="TextBox 2">
            <a:extLst>
              <a:ext uri="{FF2B5EF4-FFF2-40B4-BE49-F238E27FC236}">
                <a16:creationId xmlns:a16="http://schemas.microsoft.com/office/drawing/2014/main" id="{46C62B2C-DD01-7720-859D-C4CBC81F37A9}"/>
              </a:ext>
            </a:extLst>
          </p:cNvPr>
          <p:cNvSpPr txBox="1"/>
          <p:nvPr/>
        </p:nvSpPr>
        <p:spPr>
          <a:xfrm>
            <a:off x="628649" y="1690689"/>
            <a:ext cx="7886700" cy="3714671"/>
          </a:xfrm>
          <a:prstGeom prst="rect">
            <a:avLst/>
          </a:prstGeom>
          <a:noFill/>
        </p:spPr>
        <p:txBody>
          <a:bodyPr wrap="square" rtlCol="0">
            <a:spAutoFit/>
          </a:bodyPr>
          <a:lstStyle/>
          <a:p>
            <a:pPr>
              <a:lnSpc>
                <a:spcPct val="150000"/>
              </a:lnSpc>
            </a:pPr>
            <a:r>
              <a:rPr lang="tr-TR" sz="3200" dirty="0" err="1"/>
              <a:t>Decimal</a:t>
            </a:r>
            <a:r>
              <a:rPr lang="tr-TR" sz="3200" dirty="0"/>
              <a:t> </a:t>
            </a:r>
            <a:r>
              <a:rPr lang="en-TR" sz="3200" dirty="0"/>
              <a:t>↔ </a:t>
            </a:r>
            <a:r>
              <a:rPr lang="tr-TR" sz="3200" dirty="0" err="1"/>
              <a:t>Binary</a:t>
            </a:r>
            <a:r>
              <a:rPr lang="tr-TR" sz="3200" dirty="0"/>
              <a:t> </a:t>
            </a:r>
            <a:r>
              <a:rPr lang="tr-TR" sz="3200" dirty="0" err="1"/>
              <a:t>conversion</a:t>
            </a:r>
            <a:r>
              <a:rPr lang="tr-TR" sz="3200" dirty="0"/>
              <a:t>:</a:t>
            </a:r>
          </a:p>
          <a:p>
            <a:pPr>
              <a:lnSpc>
                <a:spcPct val="150000"/>
              </a:lnSpc>
            </a:pPr>
            <a:endParaRPr lang="tr-TR" sz="3200" dirty="0"/>
          </a:p>
          <a:p>
            <a:pPr>
              <a:lnSpc>
                <a:spcPct val="150000"/>
              </a:lnSpc>
            </a:pPr>
            <a:r>
              <a:rPr lang="tr-TR" sz="3200" dirty="0" err="1">
                <a:hlinkClick r:id="rId3"/>
              </a:rPr>
              <a:t>https</a:t>
            </a:r>
            <a:r>
              <a:rPr lang="tr-TR" sz="3200" dirty="0">
                <a:hlinkClick r:id="rId3"/>
              </a:rPr>
              <a:t>://</a:t>
            </a:r>
            <a:r>
              <a:rPr lang="tr-TR" sz="3200" dirty="0" err="1">
                <a:hlinkClick r:id="rId3"/>
              </a:rPr>
              <a:t>www.rapidtables.com</a:t>
            </a:r>
            <a:r>
              <a:rPr lang="tr-TR" sz="3200" dirty="0">
                <a:hlinkClick r:id="rId3"/>
              </a:rPr>
              <a:t>/</a:t>
            </a:r>
            <a:r>
              <a:rPr lang="tr-TR" sz="3200" dirty="0" err="1">
                <a:hlinkClick r:id="rId3"/>
              </a:rPr>
              <a:t>convert</a:t>
            </a:r>
            <a:r>
              <a:rPr lang="tr-TR" sz="3200" dirty="0">
                <a:hlinkClick r:id="rId3"/>
              </a:rPr>
              <a:t>/</a:t>
            </a:r>
            <a:r>
              <a:rPr lang="tr-TR" sz="3200" dirty="0" err="1">
                <a:hlinkClick r:id="rId3"/>
              </a:rPr>
              <a:t>number</a:t>
            </a:r>
            <a:r>
              <a:rPr lang="tr-TR" sz="3200" dirty="0">
                <a:hlinkClick r:id="rId3"/>
              </a:rPr>
              <a:t>/how-</a:t>
            </a:r>
            <a:r>
              <a:rPr lang="tr-TR" sz="3200" dirty="0" err="1">
                <a:hlinkClick r:id="rId3"/>
              </a:rPr>
              <a:t>binary</a:t>
            </a:r>
            <a:r>
              <a:rPr lang="tr-TR" sz="3200" dirty="0">
                <a:hlinkClick r:id="rId3"/>
              </a:rPr>
              <a:t>-</a:t>
            </a:r>
            <a:r>
              <a:rPr lang="tr-TR" sz="3200" dirty="0" err="1">
                <a:hlinkClick r:id="rId3"/>
              </a:rPr>
              <a:t>to-decimal.html</a:t>
            </a:r>
            <a:endParaRPr lang="tr-TR" sz="3200" dirty="0"/>
          </a:p>
          <a:p>
            <a:pPr>
              <a:lnSpc>
                <a:spcPct val="150000"/>
              </a:lnSpc>
            </a:pPr>
            <a:endParaRPr lang="tr-TR" sz="3200" dirty="0"/>
          </a:p>
        </p:txBody>
      </p:sp>
    </p:spTree>
    <p:extLst>
      <p:ext uri="{BB962C8B-B14F-4D97-AF65-F5344CB8AC3E}">
        <p14:creationId xmlns:p14="http://schemas.microsoft.com/office/powerpoint/2010/main" val="1096461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0FEB-3DBB-E3DA-21EA-75AE13599734}"/>
              </a:ext>
            </a:extLst>
          </p:cNvPr>
          <p:cNvSpPr>
            <a:spLocks noGrp="1"/>
          </p:cNvSpPr>
          <p:nvPr>
            <p:ph type="title"/>
          </p:nvPr>
        </p:nvSpPr>
        <p:spPr/>
        <p:txBody>
          <a:bodyPr/>
          <a:lstStyle/>
          <a:p>
            <a:pPr marL="0" indent="0">
              <a:buNone/>
            </a:pPr>
            <a:r>
              <a:rPr lang="en-US" noProof="0" dirty="0"/>
              <a:t>Course Objectives</a:t>
            </a:r>
          </a:p>
        </p:txBody>
      </p:sp>
      <p:sp>
        <p:nvSpPr>
          <p:cNvPr id="3" name="Content Placeholder 2">
            <a:extLst>
              <a:ext uri="{FF2B5EF4-FFF2-40B4-BE49-F238E27FC236}">
                <a16:creationId xmlns:a16="http://schemas.microsoft.com/office/drawing/2014/main" id="{CFF2129D-87D4-A127-3174-97F33A62B7A1}"/>
              </a:ext>
            </a:extLst>
          </p:cNvPr>
          <p:cNvSpPr>
            <a:spLocks noGrp="1"/>
          </p:cNvSpPr>
          <p:nvPr>
            <p:ph idx="1"/>
          </p:nvPr>
        </p:nvSpPr>
        <p:spPr/>
        <p:txBody>
          <a:bodyPr/>
          <a:lstStyle/>
          <a:p>
            <a:r>
              <a:rPr lang="en-US" noProof="0" dirty="0"/>
              <a:t>Learning information technology terms</a:t>
            </a:r>
          </a:p>
          <a:p>
            <a:r>
              <a:rPr lang="en-US" noProof="0" dirty="0"/>
              <a:t>Learning computer concepts</a:t>
            </a:r>
            <a:endParaRPr lang="en-US" dirty="0"/>
          </a:p>
          <a:p>
            <a:r>
              <a:rPr lang="en-US" noProof="0" dirty="0"/>
              <a:t>Learning the Python programming language at a basic level</a:t>
            </a:r>
          </a:p>
        </p:txBody>
      </p:sp>
    </p:spTree>
    <p:extLst>
      <p:ext uri="{BB962C8B-B14F-4D97-AF65-F5344CB8AC3E}">
        <p14:creationId xmlns:p14="http://schemas.microsoft.com/office/powerpoint/2010/main" val="4007697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9800D-9BF9-ECF3-CA69-F47A89BAA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A3474-D2E7-4DB7-5339-C2937C55E516}"/>
              </a:ext>
            </a:extLst>
          </p:cNvPr>
          <p:cNvSpPr>
            <a:spLocks noGrp="1"/>
          </p:cNvSpPr>
          <p:nvPr>
            <p:ph type="title"/>
          </p:nvPr>
        </p:nvSpPr>
        <p:spPr/>
        <p:txBody>
          <a:bodyPr/>
          <a:lstStyle/>
          <a:p>
            <a:pPr marL="0" indent="0">
              <a:buNone/>
            </a:pPr>
            <a:r>
              <a:rPr lang="en-US" noProof="0" dirty="0"/>
              <a:t>Computer System</a:t>
            </a:r>
          </a:p>
        </p:txBody>
      </p:sp>
      <p:pic>
        <p:nvPicPr>
          <p:cNvPr id="5" name="Content Placeholder 4" descr="A diagram of a computer&#10;&#10;AI-generated content may be incorrect.">
            <a:extLst>
              <a:ext uri="{FF2B5EF4-FFF2-40B4-BE49-F238E27FC236}">
                <a16:creationId xmlns:a16="http://schemas.microsoft.com/office/drawing/2014/main" id="{BE1CDC71-8EF7-5B41-853B-9D6FD31B3B37}"/>
              </a:ext>
            </a:extLst>
          </p:cNvPr>
          <p:cNvPicPr>
            <a:picLocks noGrp="1" noChangeAspect="1"/>
          </p:cNvPicPr>
          <p:nvPr>
            <p:ph idx="1"/>
          </p:nvPr>
        </p:nvPicPr>
        <p:blipFill rotWithShape="1">
          <a:blip r:embed="rId2"/>
          <a:srcRect l="4746" t="3313" r="4265" b="4762"/>
          <a:stretch/>
        </p:blipFill>
        <p:spPr>
          <a:xfrm>
            <a:off x="628650" y="1690689"/>
            <a:ext cx="6285187" cy="4414346"/>
          </a:xfrm>
        </p:spPr>
      </p:pic>
      <p:sp>
        <p:nvSpPr>
          <p:cNvPr id="6" name="TextBox 5">
            <a:extLst>
              <a:ext uri="{FF2B5EF4-FFF2-40B4-BE49-F238E27FC236}">
                <a16:creationId xmlns:a16="http://schemas.microsoft.com/office/drawing/2014/main" id="{4E5517D8-4002-A4FB-F27C-771EC71373E5}"/>
              </a:ext>
            </a:extLst>
          </p:cNvPr>
          <p:cNvSpPr txBox="1"/>
          <p:nvPr/>
        </p:nvSpPr>
        <p:spPr>
          <a:xfrm>
            <a:off x="628650" y="6338985"/>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1105005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64DDD-0E02-3B7E-6227-94F79B68D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9BA30-07C0-9C07-78B7-8EB4DD505A8D}"/>
              </a:ext>
            </a:extLst>
          </p:cNvPr>
          <p:cNvSpPr>
            <a:spLocks noGrp="1"/>
          </p:cNvSpPr>
          <p:nvPr>
            <p:ph type="title"/>
          </p:nvPr>
        </p:nvSpPr>
        <p:spPr/>
        <p:txBody>
          <a:bodyPr/>
          <a:lstStyle/>
          <a:p>
            <a:pPr marL="0" indent="0">
              <a:buNone/>
            </a:pPr>
            <a:r>
              <a:rPr lang="en-US" noProof="0" dirty="0"/>
              <a:t>Hardware</a:t>
            </a:r>
          </a:p>
        </p:txBody>
      </p:sp>
      <p:sp>
        <p:nvSpPr>
          <p:cNvPr id="3" name="Content Placeholder 2">
            <a:extLst>
              <a:ext uri="{FF2B5EF4-FFF2-40B4-BE49-F238E27FC236}">
                <a16:creationId xmlns:a16="http://schemas.microsoft.com/office/drawing/2014/main" id="{24C57E31-4D18-1610-8B72-7218394B17EA}"/>
              </a:ext>
            </a:extLst>
          </p:cNvPr>
          <p:cNvSpPr>
            <a:spLocks noGrp="1"/>
          </p:cNvSpPr>
          <p:nvPr>
            <p:ph idx="1"/>
          </p:nvPr>
        </p:nvSpPr>
        <p:spPr>
          <a:xfrm>
            <a:off x="628650" y="1825625"/>
            <a:ext cx="7886700" cy="3187809"/>
          </a:xfrm>
        </p:spPr>
        <p:txBody>
          <a:bodyPr>
            <a:normAutofit fontScale="70000" lnSpcReduction="20000"/>
          </a:bodyPr>
          <a:lstStyle/>
          <a:p>
            <a:pPr marL="0" indent="0">
              <a:lnSpc>
                <a:spcPct val="160000"/>
              </a:lnSpc>
              <a:buNone/>
            </a:pPr>
            <a:r>
              <a:rPr lang="en-US" b="1" noProof="0" dirty="0"/>
              <a:t>CPU</a:t>
            </a:r>
            <a:r>
              <a:rPr lang="en-US" noProof="0" dirty="0"/>
              <a:t>: The central processing unit (CPU) is the electronic circuitry within a computer that carries out the instructions of a computer program by performing the basic arithmetic, logical, control and input/output (I/O) operations specified by the instructions.</a:t>
            </a:r>
            <a:endParaRPr lang="en-US" dirty="0"/>
          </a:p>
          <a:p>
            <a:pPr marL="0" indent="0">
              <a:lnSpc>
                <a:spcPct val="160000"/>
              </a:lnSpc>
              <a:buNone/>
            </a:pPr>
            <a:r>
              <a:rPr lang="en-US" noProof="0" dirty="0"/>
              <a:t>The fundamental operation of most CPUs is to execute a sequence of stored instructions that is called a </a:t>
            </a:r>
            <a:r>
              <a:rPr lang="en-US" b="1" noProof="0" dirty="0"/>
              <a:t>program</a:t>
            </a:r>
            <a:r>
              <a:rPr lang="en-US" noProof="0" dirty="0"/>
              <a:t>. The instructions to be executed are kept in some kind of computer memory. </a:t>
            </a:r>
          </a:p>
        </p:txBody>
      </p:sp>
      <p:sp>
        <p:nvSpPr>
          <p:cNvPr id="4" name="TextBox 3">
            <a:extLst>
              <a:ext uri="{FF2B5EF4-FFF2-40B4-BE49-F238E27FC236}">
                <a16:creationId xmlns:a16="http://schemas.microsoft.com/office/drawing/2014/main" id="{A58B7E63-EFC3-4C9D-E5A8-32576BB86F49}"/>
              </a:ext>
            </a:extLst>
          </p:cNvPr>
          <p:cNvSpPr txBox="1"/>
          <p:nvPr/>
        </p:nvSpPr>
        <p:spPr>
          <a:xfrm>
            <a:off x="628650" y="5969654"/>
            <a:ext cx="6538713" cy="523220"/>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a:p>
            <a:r>
              <a:rPr lang="tr-TR" sz="1400" dirty="0" err="1"/>
              <a:t>https</a:t>
            </a:r>
            <a:r>
              <a:rPr lang="tr-TR" sz="1400" dirty="0"/>
              <a:t>://</a:t>
            </a:r>
            <a:r>
              <a:rPr lang="tr-TR" sz="1400" dirty="0" err="1"/>
              <a:t>en.wikipedia.org</a:t>
            </a:r>
            <a:r>
              <a:rPr lang="tr-TR" sz="1400" dirty="0"/>
              <a:t>/wiki/</a:t>
            </a:r>
            <a:r>
              <a:rPr lang="tr-TR" sz="1400" dirty="0" err="1"/>
              <a:t>Central_processing_unit</a:t>
            </a:r>
            <a:endParaRPr lang="tr-TR" sz="1400" dirty="0"/>
          </a:p>
        </p:txBody>
      </p:sp>
    </p:spTree>
    <p:extLst>
      <p:ext uri="{BB962C8B-B14F-4D97-AF65-F5344CB8AC3E}">
        <p14:creationId xmlns:p14="http://schemas.microsoft.com/office/powerpoint/2010/main" val="221524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2FA66-E74F-27C9-767E-ADCB9009C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AA83A-0A9C-EE0A-98C2-BBBE0B8C887A}"/>
              </a:ext>
            </a:extLst>
          </p:cNvPr>
          <p:cNvSpPr>
            <a:spLocks noGrp="1"/>
          </p:cNvSpPr>
          <p:nvPr>
            <p:ph type="title"/>
          </p:nvPr>
        </p:nvSpPr>
        <p:spPr/>
        <p:txBody>
          <a:bodyPr/>
          <a:lstStyle/>
          <a:p>
            <a:pPr marL="0" indent="0">
              <a:buNone/>
            </a:pPr>
            <a:r>
              <a:rPr lang="en-US" noProof="0" dirty="0"/>
              <a:t>Hardware</a:t>
            </a:r>
          </a:p>
        </p:txBody>
      </p:sp>
      <p:sp>
        <p:nvSpPr>
          <p:cNvPr id="3" name="Content Placeholder 2">
            <a:extLst>
              <a:ext uri="{FF2B5EF4-FFF2-40B4-BE49-F238E27FC236}">
                <a16:creationId xmlns:a16="http://schemas.microsoft.com/office/drawing/2014/main" id="{81C52AF6-8EB2-BA9F-BE4D-8DA716B54941}"/>
              </a:ext>
            </a:extLst>
          </p:cNvPr>
          <p:cNvSpPr>
            <a:spLocks noGrp="1"/>
          </p:cNvSpPr>
          <p:nvPr>
            <p:ph idx="1"/>
          </p:nvPr>
        </p:nvSpPr>
        <p:spPr>
          <a:xfrm>
            <a:off x="628650" y="1825625"/>
            <a:ext cx="7886700" cy="3187809"/>
          </a:xfrm>
        </p:spPr>
        <p:txBody>
          <a:bodyPr>
            <a:normAutofit fontScale="92500" lnSpcReduction="10000"/>
          </a:bodyPr>
          <a:lstStyle/>
          <a:p>
            <a:pPr marL="0" indent="0">
              <a:lnSpc>
                <a:spcPct val="160000"/>
              </a:lnSpc>
              <a:buNone/>
            </a:pPr>
            <a:r>
              <a:rPr lang="en-US" b="1" noProof="0" dirty="0"/>
              <a:t>Memory</a:t>
            </a:r>
            <a:r>
              <a:rPr lang="en-US" noProof="0" dirty="0"/>
              <a:t>: </a:t>
            </a:r>
            <a:r>
              <a:rPr lang="en-US" dirty="0"/>
              <a:t>Memory refers to the computer hardware integrated circuits that store information for immediate use in a computer.</a:t>
            </a:r>
          </a:p>
          <a:p>
            <a:pPr marL="0" indent="0">
              <a:lnSpc>
                <a:spcPct val="160000"/>
              </a:lnSpc>
              <a:buNone/>
            </a:pPr>
            <a:r>
              <a:rPr lang="en-US" noProof="0" dirty="0"/>
              <a:t>The term memory is often synonymous with the terms </a:t>
            </a:r>
            <a:r>
              <a:rPr lang="en-US" b="1" noProof="0" dirty="0"/>
              <a:t>RAM</a:t>
            </a:r>
            <a:r>
              <a:rPr lang="en-US" noProof="0" dirty="0"/>
              <a:t>, main memory, or primary storage.</a:t>
            </a:r>
          </a:p>
        </p:txBody>
      </p:sp>
      <p:sp>
        <p:nvSpPr>
          <p:cNvPr id="4" name="TextBox 3">
            <a:extLst>
              <a:ext uri="{FF2B5EF4-FFF2-40B4-BE49-F238E27FC236}">
                <a16:creationId xmlns:a16="http://schemas.microsoft.com/office/drawing/2014/main" id="{89BDFD53-7CC7-2C5D-894B-BF3339E9065F}"/>
              </a:ext>
            </a:extLst>
          </p:cNvPr>
          <p:cNvSpPr txBox="1"/>
          <p:nvPr/>
        </p:nvSpPr>
        <p:spPr>
          <a:xfrm>
            <a:off x="628650" y="5969654"/>
            <a:ext cx="6538713" cy="523220"/>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a:p>
            <a:r>
              <a:rPr lang="tr-TR" sz="1400" dirty="0" err="1"/>
              <a:t>https</a:t>
            </a:r>
            <a:r>
              <a:rPr lang="tr-TR" sz="1400" dirty="0"/>
              <a:t>://</a:t>
            </a:r>
            <a:r>
              <a:rPr lang="tr-TR" sz="1400" dirty="0" err="1"/>
              <a:t>en.wikipedia.org</a:t>
            </a:r>
            <a:r>
              <a:rPr lang="tr-TR" sz="1400" dirty="0"/>
              <a:t>/wiki/</a:t>
            </a:r>
            <a:r>
              <a:rPr lang="tr-TR" sz="1400" dirty="0" err="1"/>
              <a:t>Computer_memory</a:t>
            </a:r>
            <a:endParaRPr lang="tr-TR" sz="1400" dirty="0"/>
          </a:p>
        </p:txBody>
      </p:sp>
    </p:spTree>
    <p:extLst>
      <p:ext uri="{BB962C8B-B14F-4D97-AF65-F5344CB8AC3E}">
        <p14:creationId xmlns:p14="http://schemas.microsoft.com/office/powerpoint/2010/main" val="823206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DF2B8-DEC5-CA4F-75EF-D11747ABA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9C0A2-A830-602F-C7C7-0D7CFBCDF04D}"/>
              </a:ext>
            </a:extLst>
          </p:cNvPr>
          <p:cNvSpPr>
            <a:spLocks noGrp="1"/>
          </p:cNvSpPr>
          <p:nvPr>
            <p:ph type="title"/>
          </p:nvPr>
        </p:nvSpPr>
        <p:spPr/>
        <p:txBody>
          <a:bodyPr/>
          <a:lstStyle/>
          <a:p>
            <a:pPr marL="0" indent="0">
              <a:buNone/>
            </a:pPr>
            <a:r>
              <a:rPr lang="en-US" noProof="0" dirty="0"/>
              <a:t>Hardware</a:t>
            </a:r>
          </a:p>
        </p:txBody>
      </p:sp>
      <p:sp>
        <p:nvSpPr>
          <p:cNvPr id="3" name="Content Placeholder 2">
            <a:extLst>
              <a:ext uri="{FF2B5EF4-FFF2-40B4-BE49-F238E27FC236}">
                <a16:creationId xmlns:a16="http://schemas.microsoft.com/office/drawing/2014/main" id="{A41502CB-DBA0-34C1-D5BF-6B9BD07381D1}"/>
              </a:ext>
            </a:extLst>
          </p:cNvPr>
          <p:cNvSpPr>
            <a:spLocks noGrp="1"/>
          </p:cNvSpPr>
          <p:nvPr>
            <p:ph idx="1"/>
          </p:nvPr>
        </p:nvSpPr>
        <p:spPr>
          <a:xfrm>
            <a:off x="628650" y="1825625"/>
            <a:ext cx="7886700" cy="3187809"/>
          </a:xfrm>
        </p:spPr>
        <p:txBody>
          <a:bodyPr>
            <a:normAutofit/>
          </a:bodyPr>
          <a:lstStyle/>
          <a:p>
            <a:pPr marL="0" indent="0">
              <a:lnSpc>
                <a:spcPct val="160000"/>
              </a:lnSpc>
              <a:buNone/>
            </a:pPr>
            <a:r>
              <a:rPr lang="en-US" sz="2000" b="1" noProof="0" dirty="0"/>
              <a:t>Input/Output (I/O)</a:t>
            </a:r>
            <a:r>
              <a:rPr lang="en-US" sz="2000" noProof="0" dirty="0"/>
              <a:t>: </a:t>
            </a:r>
            <a:r>
              <a:rPr lang="en-US" sz="2000" dirty="0"/>
              <a:t>I/O is the communication between a computer, and the outside world, possibly a human or another information processing system. </a:t>
            </a:r>
          </a:p>
          <a:p>
            <a:pPr marL="0" indent="0">
              <a:lnSpc>
                <a:spcPct val="160000"/>
              </a:lnSpc>
              <a:buNone/>
            </a:pPr>
            <a:r>
              <a:rPr lang="en-US" sz="2000" dirty="0"/>
              <a:t>Inputs are the signals or data received by the system and outputs are the signals or data sent from it. </a:t>
            </a:r>
            <a:endParaRPr lang="en-US" sz="2000" noProof="0" dirty="0"/>
          </a:p>
        </p:txBody>
      </p:sp>
      <p:sp>
        <p:nvSpPr>
          <p:cNvPr id="4" name="TextBox 3">
            <a:extLst>
              <a:ext uri="{FF2B5EF4-FFF2-40B4-BE49-F238E27FC236}">
                <a16:creationId xmlns:a16="http://schemas.microsoft.com/office/drawing/2014/main" id="{81BD45D2-8CCF-DA01-B082-24C2FBBE5009}"/>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2984223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75E6D-96F4-3E8B-FFAC-00018194E3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56B1B-62C4-3D4F-2FAA-E94B472BD226}"/>
              </a:ext>
            </a:extLst>
          </p:cNvPr>
          <p:cNvSpPr>
            <a:spLocks noGrp="1"/>
          </p:cNvSpPr>
          <p:nvPr>
            <p:ph type="title"/>
          </p:nvPr>
        </p:nvSpPr>
        <p:spPr/>
        <p:txBody>
          <a:bodyPr/>
          <a:lstStyle/>
          <a:p>
            <a:pPr marL="0" indent="0">
              <a:buNone/>
            </a:pPr>
            <a:r>
              <a:rPr lang="en-US" noProof="0" dirty="0"/>
              <a:t>Hardware</a:t>
            </a:r>
          </a:p>
        </p:txBody>
      </p:sp>
      <p:sp>
        <p:nvSpPr>
          <p:cNvPr id="4" name="TextBox 3">
            <a:extLst>
              <a:ext uri="{FF2B5EF4-FFF2-40B4-BE49-F238E27FC236}">
                <a16:creationId xmlns:a16="http://schemas.microsoft.com/office/drawing/2014/main" id="{593CC954-F16D-A18D-EED9-C9DB6A17B71D}"/>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pic>
        <p:nvPicPr>
          <p:cNvPr id="8" name="Picture 7" descr="A diagram of a computer&#10;&#10;AI-generated content may be incorrect.">
            <a:extLst>
              <a:ext uri="{FF2B5EF4-FFF2-40B4-BE49-F238E27FC236}">
                <a16:creationId xmlns:a16="http://schemas.microsoft.com/office/drawing/2014/main" id="{0CF3A90E-3F9A-6E85-0DFF-C1E83B8770C6}"/>
              </a:ext>
            </a:extLst>
          </p:cNvPr>
          <p:cNvPicPr>
            <a:picLocks noChangeAspect="1"/>
          </p:cNvPicPr>
          <p:nvPr/>
        </p:nvPicPr>
        <p:blipFill>
          <a:blip r:embed="rId2"/>
          <a:srcRect l="2170" t="2138" r="2741" b="2216"/>
          <a:stretch/>
        </p:blipFill>
        <p:spPr>
          <a:xfrm>
            <a:off x="628650" y="1690689"/>
            <a:ext cx="7791040" cy="4494408"/>
          </a:xfrm>
          <a:prstGeom prst="rect">
            <a:avLst/>
          </a:prstGeom>
        </p:spPr>
      </p:pic>
    </p:spTree>
    <p:extLst>
      <p:ext uri="{BB962C8B-B14F-4D97-AF65-F5344CB8AC3E}">
        <p14:creationId xmlns:p14="http://schemas.microsoft.com/office/powerpoint/2010/main" val="420327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52C8C-05AF-707C-AA6B-76F298C2B5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AE5F2-835E-346B-0B17-AA28740C07F9}"/>
              </a:ext>
            </a:extLst>
          </p:cNvPr>
          <p:cNvSpPr>
            <a:spLocks noGrp="1"/>
          </p:cNvSpPr>
          <p:nvPr>
            <p:ph type="title"/>
          </p:nvPr>
        </p:nvSpPr>
        <p:spPr/>
        <p:txBody>
          <a:bodyPr/>
          <a:lstStyle/>
          <a:p>
            <a:pPr marL="0" indent="0">
              <a:buNone/>
            </a:pPr>
            <a:r>
              <a:rPr lang="en-US" noProof="0" dirty="0"/>
              <a:t>Software</a:t>
            </a:r>
          </a:p>
        </p:txBody>
      </p:sp>
      <p:sp>
        <p:nvSpPr>
          <p:cNvPr id="3" name="Content Placeholder 2">
            <a:extLst>
              <a:ext uri="{FF2B5EF4-FFF2-40B4-BE49-F238E27FC236}">
                <a16:creationId xmlns:a16="http://schemas.microsoft.com/office/drawing/2014/main" id="{00B3DF1B-6AEB-A8B2-6399-08053CC59714}"/>
              </a:ext>
            </a:extLst>
          </p:cNvPr>
          <p:cNvSpPr>
            <a:spLocks noGrp="1"/>
          </p:cNvSpPr>
          <p:nvPr>
            <p:ph idx="1"/>
          </p:nvPr>
        </p:nvSpPr>
        <p:spPr>
          <a:xfrm>
            <a:off x="628650" y="1825625"/>
            <a:ext cx="7886700" cy="4133741"/>
          </a:xfrm>
        </p:spPr>
        <p:txBody>
          <a:bodyPr>
            <a:normAutofit/>
          </a:bodyPr>
          <a:lstStyle/>
          <a:p>
            <a:pPr marL="0" indent="0">
              <a:lnSpc>
                <a:spcPct val="160000"/>
              </a:lnSpc>
              <a:buNone/>
            </a:pPr>
            <a:r>
              <a:rPr lang="en-US" sz="2000" b="1" noProof="0" dirty="0"/>
              <a:t>Operating system</a:t>
            </a:r>
            <a:r>
              <a:rPr lang="en-US" sz="2000" noProof="0" dirty="0"/>
              <a:t>: </a:t>
            </a:r>
            <a:r>
              <a:rPr lang="en-US" sz="2000" dirty="0"/>
              <a:t>An operating system (OS) is system software that manages computer hardware and software resources and provides common services for computer programs. The OS controls the hardware and coordinates its use among the various application programs for the various user. </a:t>
            </a:r>
          </a:p>
          <a:p>
            <a:pPr marL="0" indent="0">
              <a:lnSpc>
                <a:spcPct val="160000"/>
              </a:lnSpc>
              <a:buNone/>
            </a:pPr>
            <a:r>
              <a:rPr lang="en-US" sz="2000" dirty="0"/>
              <a:t>Examples: Windows, MacOS, Linux</a:t>
            </a:r>
          </a:p>
          <a:p>
            <a:pPr marL="0" indent="0">
              <a:lnSpc>
                <a:spcPct val="160000"/>
              </a:lnSpc>
              <a:buNone/>
            </a:pPr>
            <a:endParaRPr lang="en-US" sz="2000" noProof="0" dirty="0"/>
          </a:p>
        </p:txBody>
      </p:sp>
      <p:sp>
        <p:nvSpPr>
          <p:cNvPr id="4" name="TextBox 3">
            <a:extLst>
              <a:ext uri="{FF2B5EF4-FFF2-40B4-BE49-F238E27FC236}">
                <a16:creationId xmlns:a16="http://schemas.microsoft.com/office/drawing/2014/main" id="{BBA1F032-4A74-6EA4-4851-060254D18DDA}"/>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332696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E1B35-893B-3C14-7CB6-20888F929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A6B830-2F7A-F27A-A1D8-867971C8C209}"/>
              </a:ext>
            </a:extLst>
          </p:cNvPr>
          <p:cNvSpPr>
            <a:spLocks noGrp="1"/>
          </p:cNvSpPr>
          <p:nvPr>
            <p:ph type="title"/>
          </p:nvPr>
        </p:nvSpPr>
        <p:spPr/>
        <p:txBody>
          <a:bodyPr/>
          <a:lstStyle/>
          <a:p>
            <a:pPr marL="0" indent="0">
              <a:buNone/>
            </a:pPr>
            <a:r>
              <a:rPr lang="en-US" noProof="0" dirty="0"/>
              <a:t>Software</a:t>
            </a:r>
          </a:p>
        </p:txBody>
      </p:sp>
      <p:sp>
        <p:nvSpPr>
          <p:cNvPr id="3" name="Content Placeholder 2">
            <a:extLst>
              <a:ext uri="{FF2B5EF4-FFF2-40B4-BE49-F238E27FC236}">
                <a16:creationId xmlns:a16="http://schemas.microsoft.com/office/drawing/2014/main" id="{BF0719F0-7BA9-90D8-97E2-E553992250B1}"/>
              </a:ext>
            </a:extLst>
          </p:cNvPr>
          <p:cNvSpPr>
            <a:spLocks noGrp="1"/>
          </p:cNvSpPr>
          <p:nvPr>
            <p:ph idx="1"/>
          </p:nvPr>
        </p:nvSpPr>
        <p:spPr>
          <a:xfrm>
            <a:off x="628650" y="1825625"/>
            <a:ext cx="7886700" cy="4133741"/>
          </a:xfrm>
        </p:spPr>
        <p:txBody>
          <a:bodyPr>
            <a:normAutofit fontScale="92500" lnSpcReduction="20000"/>
          </a:bodyPr>
          <a:lstStyle/>
          <a:p>
            <a:pPr marL="0" indent="0">
              <a:lnSpc>
                <a:spcPct val="160000"/>
              </a:lnSpc>
              <a:buNone/>
            </a:pPr>
            <a:r>
              <a:rPr lang="en-US" sz="2000" b="1" noProof="0" dirty="0"/>
              <a:t>Program</a:t>
            </a:r>
            <a:r>
              <a:rPr lang="en-US" sz="2000" noProof="0" dirty="0"/>
              <a:t>: A set of instructions which is in human readable format. A passive entity stored on secondary storage. </a:t>
            </a:r>
          </a:p>
          <a:p>
            <a:pPr marL="0" indent="0">
              <a:lnSpc>
                <a:spcPct val="160000"/>
              </a:lnSpc>
              <a:buNone/>
            </a:pPr>
            <a:r>
              <a:rPr lang="en-US" sz="2000" b="1" noProof="0" dirty="0"/>
              <a:t>Executable</a:t>
            </a:r>
            <a:r>
              <a:rPr lang="en-US" sz="2000" noProof="0" dirty="0"/>
              <a:t>: A compiled form of a program including machine instructions and static data that a computer can load and execute. A passive entity stored on secondary storage. </a:t>
            </a:r>
          </a:p>
          <a:p>
            <a:pPr marL="0" indent="0">
              <a:lnSpc>
                <a:spcPct val="160000"/>
              </a:lnSpc>
              <a:buNone/>
            </a:pPr>
            <a:r>
              <a:rPr lang="en-US" sz="2000" b="1" noProof="0" dirty="0"/>
              <a:t>Process</a:t>
            </a:r>
            <a:r>
              <a:rPr lang="en-US" sz="2000" noProof="0" dirty="0"/>
              <a:t>: A program loaded into memory and executing or waiting. A process typically executes for only a short time before it either finishes or needs to perform I/O (waiting). A process is an active entity and needs resources such as CPU time, memory etc. to execute. </a:t>
            </a:r>
          </a:p>
        </p:txBody>
      </p:sp>
      <p:sp>
        <p:nvSpPr>
          <p:cNvPr id="4" name="TextBox 3">
            <a:extLst>
              <a:ext uri="{FF2B5EF4-FFF2-40B4-BE49-F238E27FC236}">
                <a16:creationId xmlns:a16="http://schemas.microsoft.com/office/drawing/2014/main" id="{3DFD6F35-730D-2507-172F-A4587FE7F367}"/>
              </a:ext>
            </a:extLst>
          </p:cNvPr>
          <p:cNvSpPr txBox="1"/>
          <p:nvPr/>
        </p:nvSpPr>
        <p:spPr>
          <a:xfrm>
            <a:off x="628650" y="6185097"/>
            <a:ext cx="6538713" cy="307777"/>
          </a:xfrm>
          <a:prstGeom prst="rect">
            <a:avLst/>
          </a:prstGeom>
          <a:noFill/>
        </p:spPr>
        <p:txBody>
          <a:bodyPr wrap="none" rtlCol="0">
            <a:spAutoFit/>
          </a:bodyPr>
          <a:lstStyle/>
          <a:p>
            <a:r>
              <a:rPr lang="tr-TR" sz="1400" dirty="0" err="1"/>
              <a:t>https</a:t>
            </a:r>
            <a:r>
              <a:rPr lang="tr-TR" sz="1400" dirty="0"/>
              <a:t>://www2.it.uu.se/</a:t>
            </a:r>
            <a:r>
              <a:rPr lang="tr-TR" sz="1400" dirty="0" err="1"/>
              <a:t>education</a:t>
            </a:r>
            <a:r>
              <a:rPr lang="tr-TR" sz="1400" dirty="0"/>
              <a:t>/</a:t>
            </a:r>
            <a:r>
              <a:rPr lang="tr-TR" sz="1400" dirty="0" err="1"/>
              <a:t>course</a:t>
            </a:r>
            <a:r>
              <a:rPr lang="tr-TR" sz="1400" dirty="0"/>
              <a:t>/</a:t>
            </a:r>
            <a:r>
              <a:rPr lang="tr-TR" sz="1400" dirty="0" err="1"/>
              <a:t>homepage</a:t>
            </a:r>
            <a:r>
              <a:rPr lang="tr-TR" sz="1400" dirty="0"/>
              <a:t>/</a:t>
            </a:r>
            <a:r>
              <a:rPr lang="tr-TR" sz="1400" dirty="0" err="1"/>
              <a:t>os</a:t>
            </a:r>
            <a:r>
              <a:rPr lang="tr-TR" sz="1400" dirty="0"/>
              <a:t>/vt18/module-1/</a:t>
            </a:r>
            <a:r>
              <a:rPr lang="tr-TR" sz="1400" dirty="0" err="1"/>
              <a:t>definitions</a:t>
            </a:r>
            <a:r>
              <a:rPr lang="tr-TR" sz="1400" dirty="0"/>
              <a:t>/</a:t>
            </a:r>
          </a:p>
        </p:txBody>
      </p:sp>
    </p:spTree>
    <p:extLst>
      <p:ext uri="{BB962C8B-B14F-4D97-AF65-F5344CB8AC3E}">
        <p14:creationId xmlns:p14="http://schemas.microsoft.com/office/powerpoint/2010/main" val="2478489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797</Words>
  <Application>Microsoft Macintosh PowerPoint</Application>
  <PresentationFormat>On-screen Show (4:3)</PresentationFormat>
  <Paragraphs>74</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Cambria Math</vt:lpstr>
      <vt:lpstr>Office Theme</vt:lpstr>
      <vt:lpstr>3407001022021 Basic Information Technologies</vt:lpstr>
      <vt:lpstr>Course Objectives</vt:lpstr>
      <vt:lpstr>Computer System</vt:lpstr>
      <vt:lpstr>Hardware</vt:lpstr>
      <vt:lpstr>Hardware</vt:lpstr>
      <vt:lpstr>Hardware</vt:lpstr>
      <vt:lpstr>Hardware</vt:lpstr>
      <vt:lpstr>Software</vt:lpstr>
      <vt:lpstr>Software</vt:lpstr>
      <vt:lpstr>Bits &amp; Bytes</vt:lpstr>
      <vt:lpstr>Bits &amp; Bytes</vt:lpstr>
      <vt:lpstr>Bits &amp; Bytes</vt:lpstr>
      <vt:lpstr>Bits &amp; Bytes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İsmail Hakkı Parlak</dc:creator>
  <cp:lastModifiedBy>İsmail Hakkı Parlak</cp:lastModifiedBy>
  <cp:revision>14</cp:revision>
  <dcterms:created xsi:type="dcterms:W3CDTF">2025-02-19T10:00:55Z</dcterms:created>
  <dcterms:modified xsi:type="dcterms:W3CDTF">2025-02-25T18:39:32Z</dcterms:modified>
</cp:coreProperties>
</file>