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8"/>
  </p:normalViewPr>
  <p:slideViewPr>
    <p:cSldViewPr snapToGrid="0">
      <p:cViewPr varScale="1">
        <p:scale>
          <a:sx n="117" d="100"/>
          <a:sy n="117" d="100"/>
        </p:scale>
        <p:origin x="148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04628-FD63-6D40-ADAF-B18E607582B8}" type="datetimeFigureOut">
              <a:rPr lang="tr-TR" smtClean="0"/>
              <a:t>9.03.2025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CCEE1-7FB0-B948-8595-C159DBB35A4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5986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9.03.2025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6955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9.03.2025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6795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9.03.2025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04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9.03.2025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7789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9.03.2025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5958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9.03.2025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3401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9.03.2025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2084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9.03.2025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557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9.03.2025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521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9.03.2025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7890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D1FFF-AC32-C349-997F-78463A7EB403}" type="datetimeFigureOut">
              <a:rPr lang="tr-TR" smtClean="0"/>
              <a:t>9.03.2025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424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9D1FFF-AC32-C349-997F-78463A7EB403}" type="datetimeFigureOut">
              <a:rPr lang="tr-TR" smtClean="0"/>
              <a:t>9.03.2025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A04F89-1F7B-7C47-BC92-57F4C6E5F0E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6698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hpar/bit_che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ref_keywords.as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F6E5-0BDB-BB6C-87C5-406709E343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TR" sz="4400" dirty="0"/>
              <a:t>3407001022021</a:t>
            </a:r>
            <a:br>
              <a:rPr lang="en-TR" dirty="0"/>
            </a:br>
            <a:r>
              <a:rPr lang="tr-TR" dirty="0"/>
              <a:t>Basic Information 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BAD8E8-B551-779E-C4E1-A7ADDAFAC3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/>
              <a:t>İsmail </a:t>
            </a:r>
            <a:r>
              <a:rPr lang="en-US" noProof="0" dirty="0" err="1"/>
              <a:t>Hakkı</a:t>
            </a:r>
            <a:r>
              <a:rPr lang="en-US" noProof="0" dirty="0"/>
              <a:t> Parlak</a:t>
            </a:r>
          </a:p>
          <a:p>
            <a:r>
              <a:rPr lang="en-US" dirty="0"/>
              <a:t>ismail.parlak@ibu.edu.tr</a:t>
            </a:r>
            <a:endParaRPr lang="en-US" noProof="0" dirty="0"/>
          </a:p>
          <a:p>
            <a:r>
              <a:rPr lang="en-US" noProof="0" dirty="0"/>
              <a:t>Room: 335</a:t>
            </a:r>
          </a:p>
          <a:p>
            <a:r>
              <a:rPr lang="en-US" noProof="0" dirty="0">
                <a:hlinkClick r:id="rId2"/>
              </a:rPr>
              <a:t>https://github.com/</a:t>
            </a:r>
            <a:r>
              <a:rPr lang="en-US" noProof="0" dirty="0" err="1">
                <a:hlinkClick r:id="rId2"/>
              </a:rPr>
              <a:t>ihpar</a:t>
            </a:r>
            <a:r>
              <a:rPr lang="en-US" noProof="0" dirty="0">
                <a:hlinkClick r:id="rId2"/>
              </a:rPr>
              <a:t>/</a:t>
            </a:r>
            <a:r>
              <a:rPr lang="en-US" noProof="0" dirty="0" err="1">
                <a:hlinkClick r:id="rId2"/>
              </a:rPr>
              <a:t>bit_chem</a:t>
            </a:r>
            <a:endParaRPr lang="en-US" noProof="0" dirty="0"/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589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DCD1-13EE-6BF5-23A5-90F22565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4C9ED-F834-B113-45D7-159121E7F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Variables are containers for storing data values.</a:t>
            </a:r>
          </a:p>
          <a:p>
            <a:r>
              <a:rPr lang="en-US" dirty="0"/>
              <a:t>Python has no command for declaring a variable.</a:t>
            </a:r>
          </a:p>
          <a:p>
            <a:r>
              <a:rPr lang="en-US" dirty="0"/>
              <a:t>A variable is created the moment you first assign a value to it.</a:t>
            </a:r>
          </a:p>
          <a:p>
            <a:r>
              <a:rPr lang="en-US" noProof="0" dirty="0"/>
              <a:t>x = 4</a:t>
            </a:r>
          </a:p>
          <a:p>
            <a:pPr lvl="1"/>
            <a:r>
              <a:rPr lang="en-US" dirty="0"/>
              <a:t>Creates a variable named x. Stores 4 in x.  </a:t>
            </a:r>
          </a:p>
          <a:p>
            <a:pPr lvl="1"/>
            <a:r>
              <a:rPr lang="en-US" noProof="0" dirty="0"/>
              <a:t>= operator should not be confused with == operator.</a:t>
            </a:r>
          </a:p>
          <a:p>
            <a:pPr lvl="1"/>
            <a:r>
              <a:rPr lang="en-US" dirty="0"/>
              <a:t>= is the assignment operator. Whereas == is the equality check operator.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715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D5F39-2BBB-A4B6-8AE0-B873B5106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C88D-B886-C125-6587-7C2AAE111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52205-F71D-9ADB-B5D9-718D8256D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type(x) returns the type of the variable x.</a:t>
            </a:r>
          </a:p>
          <a:p>
            <a:r>
              <a:rPr lang="en-US" dirty="0"/>
              <a:t>Variables can store any data type and be updated as many times as needed.</a:t>
            </a:r>
          </a:p>
          <a:p>
            <a:r>
              <a:rPr lang="en-US" noProof="0" dirty="0"/>
              <a:t>x = 5</a:t>
            </a:r>
          </a:p>
          <a:p>
            <a:r>
              <a:rPr lang="en-US" dirty="0"/>
              <a:t>x = 7</a:t>
            </a:r>
          </a:p>
          <a:p>
            <a:r>
              <a:rPr lang="en-US" noProof="0" dirty="0"/>
              <a:t>x = x + 2</a:t>
            </a:r>
          </a:p>
          <a:p>
            <a:r>
              <a:rPr lang="en-US" dirty="0"/>
              <a:t>y = "Hello world!"</a:t>
            </a:r>
          </a:p>
          <a:p>
            <a:r>
              <a:rPr lang="en-US" noProof="0" dirty="0"/>
              <a:t>z = y</a:t>
            </a:r>
          </a:p>
        </p:txBody>
      </p:sp>
    </p:spTree>
    <p:extLst>
      <p:ext uri="{BB962C8B-B14F-4D97-AF65-F5344CB8AC3E}">
        <p14:creationId xmlns:p14="http://schemas.microsoft.com/office/powerpoint/2010/main" val="701122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A55E1-6EA6-9C98-0197-AB670A290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33EF4-6241-BD46-9F27-D27B082B4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C178D-431B-1D73-A16C-881A24CF2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variable can have a short name (like x and y) or a more descriptive name (age, </a:t>
            </a:r>
            <a:r>
              <a:rPr lang="en-US" dirty="0" err="1"/>
              <a:t>carname</a:t>
            </a:r>
            <a:r>
              <a:rPr lang="en-US" dirty="0"/>
              <a:t>, </a:t>
            </a:r>
            <a:r>
              <a:rPr lang="en-US" dirty="0" err="1"/>
              <a:t>total_volume</a:t>
            </a:r>
            <a:r>
              <a:rPr lang="en-US" dirty="0"/>
              <a:t>).</a:t>
            </a:r>
          </a:p>
          <a:p>
            <a:r>
              <a:rPr lang="en-US" dirty="0"/>
              <a:t>Rules for Python variables:</a:t>
            </a:r>
          </a:p>
          <a:p>
            <a:pPr lvl="1"/>
            <a:r>
              <a:rPr lang="en-US" dirty="0"/>
              <a:t>A variable name must start with a letter or the underscore character</a:t>
            </a:r>
          </a:p>
          <a:p>
            <a:pPr lvl="1"/>
            <a:r>
              <a:rPr lang="en-US" dirty="0"/>
              <a:t>A variable name cannot start with a number</a:t>
            </a:r>
          </a:p>
          <a:p>
            <a:pPr lvl="1"/>
            <a:r>
              <a:rPr lang="en-US" dirty="0"/>
              <a:t>A variable name can only contain alpha-numeric characters and underscores (A-z, 0-9, and _ )</a:t>
            </a:r>
          </a:p>
          <a:p>
            <a:pPr lvl="1"/>
            <a:r>
              <a:rPr lang="en-US" dirty="0"/>
              <a:t>Variable names are case-sensitive (age, Age and AGE are three different variables)</a:t>
            </a:r>
          </a:p>
          <a:p>
            <a:pPr lvl="1"/>
            <a:r>
              <a:rPr lang="en-US" dirty="0"/>
              <a:t>A variable name cannot be any of the </a:t>
            </a:r>
            <a:r>
              <a:rPr lang="en-US" dirty="0">
                <a:hlinkClick r:id="rId2"/>
              </a:rPr>
              <a:t>Python keywords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21BA46-6BB8-3FE9-64C1-8F7526F9306B}"/>
              </a:ext>
            </a:extLst>
          </p:cNvPr>
          <p:cNvSpPr txBox="1"/>
          <p:nvPr/>
        </p:nvSpPr>
        <p:spPr>
          <a:xfrm>
            <a:off x="628650" y="6311899"/>
            <a:ext cx="679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://www.w3schools.com/</a:t>
            </a:r>
            <a:r>
              <a:rPr lang="tr-TR" dirty="0" err="1"/>
              <a:t>python</a:t>
            </a:r>
            <a:r>
              <a:rPr lang="tr-TR" dirty="0"/>
              <a:t>/</a:t>
            </a:r>
            <a:r>
              <a:rPr lang="tr-TR" dirty="0" err="1"/>
              <a:t>python_variables_names.asp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06043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1FEBF-0313-BCA4-CAB8-1E850379D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138E-561A-3CEB-00C1-30644D44B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379FD-5364-453C-3DE5-F51BF5F30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Variable names with more than one word can be difficult to read.</a:t>
            </a:r>
          </a:p>
          <a:p>
            <a:r>
              <a:rPr lang="en-US" dirty="0"/>
              <a:t>There are several techniques you can use to make them more readable:</a:t>
            </a:r>
          </a:p>
          <a:p>
            <a:pPr lvl="1"/>
            <a:r>
              <a:rPr lang="en-US" b="1" dirty="0"/>
              <a:t>Camel Case</a:t>
            </a:r>
          </a:p>
          <a:p>
            <a:pPr lvl="2"/>
            <a:r>
              <a:rPr lang="en-US" dirty="0"/>
              <a:t>Each word, except the first, starts with a capital letter: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effectLst/>
              </a:rPr>
              <a:t>myVariableName</a:t>
            </a:r>
            <a:r>
              <a:rPr lang="en-US" dirty="0">
                <a:solidFill>
                  <a:srgbClr val="000000"/>
                </a:solidFill>
                <a:effectLst/>
              </a:rPr>
              <a:t> = </a:t>
            </a:r>
            <a:r>
              <a:rPr lang="en-US" dirty="0">
                <a:solidFill>
                  <a:srgbClr val="008000"/>
                </a:solidFill>
                <a:effectLst/>
              </a:rPr>
              <a:t>"John"</a:t>
            </a:r>
            <a:r>
              <a:rPr lang="en-US" dirty="0">
                <a:solidFill>
                  <a:srgbClr val="990055"/>
                </a:solidFill>
                <a:effectLst/>
              </a:rPr>
              <a:t> </a:t>
            </a:r>
            <a:endParaRPr lang="en-US" dirty="0"/>
          </a:p>
          <a:p>
            <a:pPr lvl="1"/>
            <a:r>
              <a:rPr lang="en-US" b="1" dirty="0"/>
              <a:t>Pascal Case</a:t>
            </a:r>
          </a:p>
          <a:p>
            <a:pPr lvl="2"/>
            <a:r>
              <a:rPr lang="en-US" dirty="0"/>
              <a:t>Each word starts with a capital letter: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effectLst/>
              </a:rPr>
              <a:t>MyVariableName</a:t>
            </a:r>
            <a:r>
              <a:rPr lang="en-US" dirty="0">
                <a:solidFill>
                  <a:srgbClr val="000000"/>
                </a:solidFill>
                <a:effectLst/>
              </a:rPr>
              <a:t> = </a:t>
            </a:r>
            <a:r>
              <a:rPr lang="en-US" dirty="0">
                <a:solidFill>
                  <a:srgbClr val="008000"/>
                </a:solidFill>
                <a:effectLst/>
              </a:rPr>
              <a:t>"John"</a:t>
            </a:r>
            <a:r>
              <a:rPr lang="en-US" dirty="0">
                <a:solidFill>
                  <a:srgbClr val="990055"/>
                </a:solidFill>
                <a:effectLst/>
              </a:rPr>
              <a:t> </a:t>
            </a:r>
            <a:endParaRPr lang="en-US" dirty="0"/>
          </a:p>
          <a:p>
            <a:pPr lvl="1"/>
            <a:r>
              <a:rPr lang="en-US" b="1" dirty="0"/>
              <a:t>Snake Case</a:t>
            </a:r>
          </a:p>
          <a:p>
            <a:pPr lvl="2"/>
            <a:r>
              <a:rPr lang="en-US" dirty="0"/>
              <a:t>Each word is separated by an underscore character:</a:t>
            </a:r>
          </a:p>
          <a:p>
            <a:pPr lvl="2"/>
            <a:r>
              <a:rPr lang="en-US" dirty="0" err="1">
                <a:solidFill>
                  <a:srgbClr val="000000"/>
                </a:solidFill>
                <a:effectLst/>
              </a:rPr>
              <a:t>my_variable_name</a:t>
            </a:r>
            <a:r>
              <a:rPr lang="en-US" dirty="0">
                <a:solidFill>
                  <a:srgbClr val="000000"/>
                </a:solidFill>
                <a:effectLst/>
              </a:rPr>
              <a:t> = </a:t>
            </a:r>
            <a:r>
              <a:rPr lang="en-US" dirty="0">
                <a:solidFill>
                  <a:srgbClr val="008000"/>
                </a:solidFill>
                <a:effectLst/>
              </a:rPr>
              <a:t>"John"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057DA5-8227-BBB4-1A24-ADFABDD4E967}"/>
              </a:ext>
            </a:extLst>
          </p:cNvPr>
          <p:cNvSpPr txBox="1"/>
          <p:nvPr/>
        </p:nvSpPr>
        <p:spPr>
          <a:xfrm>
            <a:off x="628650" y="6311899"/>
            <a:ext cx="679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://www.w3schools.com/</a:t>
            </a:r>
            <a:r>
              <a:rPr lang="tr-TR" dirty="0" err="1"/>
              <a:t>python</a:t>
            </a:r>
            <a:r>
              <a:rPr lang="tr-TR" dirty="0"/>
              <a:t>/</a:t>
            </a:r>
            <a:r>
              <a:rPr lang="tr-TR" dirty="0" err="1"/>
              <a:t>python_variables_names.asp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053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869C5-4837-438A-3A0D-520F862E3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34EB-A2E0-F732-B767-4D8155E4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5F2DD-3A4F-418E-1DA3-8328BCA31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Python print() function is often used to output variables.</a:t>
            </a:r>
          </a:p>
          <a:p>
            <a:r>
              <a:rPr lang="en-US" dirty="0">
                <a:solidFill>
                  <a:srgbClr val="000000"/>
                </a:solidFill>
                <a:effectLst/>
              </a:rPr>
              <a:t>x = </a:t>
            </a:r>
            <a:r>
              <a:rPr lang="en-US" dirty="0">
                <a:solidFill>
                  <a:srgbClr val="008000"/>
                </a:solidFill>
                <a:effectLst/>
              </a:rPr>
              <a:t>"Python is awesome"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5CC5"/>
                </a:solidFill>
                <a:effectLst/>
              </a:rPr>
              <a:t>print</a:t>
            </a:r>
            <a:r>
              <a:rPr lang="en-US" dirty="0">
                <a:solidFill>
                  <a:srgbClr val="000000"/>
                </a:solidFill>
                <a:effectLst/>
              </a:rPr>
              <a:t>(x)</a:t>
            </a:r>
          </a:p>
          <a:p>
            <a:r>
              <a:rPr lang="en-US" dirty="0"/>
              <a:t>In the print() function, you output multiple variables, separated by a comma: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  <a:effectLst/>
              </a:rPr>
              <a:t>x = </a:t>
            </a:r>
            <a:r>
              <a:rPr lang="en-US" dirty="0">
                <a:solidFill>
                  <a:srgbClr val="008000"/>
                </a:solidFill>
                <a:effectLst/>
              </a:rPr>
              <a:t>"Python"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y = </a:t>
            </a:r>
            <a:r>
              <a:rPr lang="en-US" dirty="0">
                <a:solidFill>
                  <a:srgbClr val="008000"/>
                </a:solidFill>
                <a:effectLst/>
              </a:rPr>
              <a:t>"is"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0000"/>
                </a:solidFill>
                <a:effectLst/>
              </a:rPr>
              <a:t>z = </a:t>
            </a:r>
            <a:r>
              <a:rPr lang="en-US" dirty="0">
                <a:solidFill>
                  <a:srgbClr val="008000"/>
                </a:solidFill>
                <a:effectLst/>
              </a:rPr>
              <a:t>"awesome"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5CC5"/>
                </a:solidFill>
                <a:effectLst/>
              </a:rPr>
              <a:t>print</a:t>
            </a:r>
            <a:r>
              <a:rPr lang="en-US" dirty="0">
                <a:solidFill>
                  <a:srgbClr val="000000"/>
                </a:solidFill>
                <a:effectLst/>
              </a:rPr>
              <a:t>(x, y, z)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84ACB6-7FA4-D43A-FFC6-6E3D5E2301FA}"/>
              </a:ext>
            </a:extLst>
          </p:cNvPr>
          <p:cNvSpPr txBox="1"/>
          <p:nvPr/>
        </p:nvSpPr>
        <p:spPr>
          <a:xfrm>
            <a:off x="628650" y="6311899"/>
            <a:ext cx="6793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://www.w3schools.com/</a:t>
            </a:r>
            <a:r>
              <a:rPr lang="tr-TR" dirty="0" err="1"/>
              <a:t>python</a:t>
            </a:r>
            <a:r>
              <a:rPr lang="tr-TR" dirty="0"/>
              <a:t>/</a:t>
            </a:r>
            <a:r>
              <a:rPr lang="tr-TR" dirty="0" err="1"/>
              <a:t>python_variables_output.asp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602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99D7D-24CC-A712-03D3-B1F21E18C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3D75-3D96-4A88-122F-3243246F0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11BF-C7AC-FB24-3198-F515F6CE0B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in python are surrounded by either single quotation marks, or double quotation marks.</a:t>
            </a:r>
          </a:p>
          <a:p>
            <a:r>
              <a:rPr lang="en-US" dirty="0"/>
              <a:t>'hello' is the same as "hello".</a:t>
            </a:r>
          </a:p>
          <a:p>
            <a:r>
              <a:rPr lang="en-US" dirty="0"/>
              <a:t>You can display a string literal with the print() function:</a:t>
            </a:r>
          </a:p>
          <a:p>
            <a:r>
              <a:rPr lang="en-US" dirty="0">
                <a:solidFill>
                  <a:srgbClr val="005CC5"/>
                </a:solidFill>
                <a:effectLst/>
              </a:rPr>
              <a:t>print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008000"/>
                </a:solidFill>
                <a:effectLst/>
              </a:rPr>
              <a:t>"Hello"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  <a:br>
              <a:rPr lang="en-US" dirty="0">
                <a:solidFill>
                  <a:srgbClr val="000000"/>
                </a:solidFill>
                <a:effectLst/>
              </a:rPr>
            </a:br>
            <a:r>
              <a:rPr lang="en-US" dirty="0">
                <a:solidFill>
                  <a:srgbClr val="005CC5"/>
                </a:solidFill>
                <a:effectLst/>
              </a:rPr>
              <a:t>print</a:t>
            </a:r>
            <a:r>
              <a:rPr lang="en-US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008000"/>
                </a:solidFill>
                <a:effectLst/>
              </a:rPr>
              <a:t>'Hello'</a:t>
            </a:r>
            <a:r>
              <a:rPr lang="en-US" dirty="0">
                <a:solidFill>
                  <a:srgbClr val="000000"/>
                </a:solidFill>
                <a:effectLst/>
              </a:rPr>
              <a:t>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F2C696-0A4A-5EE8-4928-E919C5AD0A07}"/>
              </a:ext>
            </a:extLst>
          </p:cNvPr>
          <p:cNvSpPr txBox="1"/>
          <p:nvPr/>
        </p:nvSpPr>
        <p:spPr>
          <a:xfrm>
            <a:off x="628650" y="6311899"/>
            <a:ext cx="577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://www.w3schools.com/</a:t>
            </a:r>
            <a:r>
              <a:rPr lang="tr-TR" dirty="0" err="1"/>
              <a:t>python</a:t>
            </a:r>
            <a:r>
              <a:rPr lang="tr-TR" dirty="0"/>
              <a:t>/</a:t>
            </a:r>
            <a:r>
              <a:rPr lang="tr-TR" dirty="0" err="1"/>
              <a:t>python_strings.asp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8961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1F9D5-C650-6050-AA51-3B5B39656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0A913-1FBA-2C92-C42E-674F6428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A33D6-779A-2A7C-B2CA-1DB5E3E54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can use quotes inside a string, as long as they don't match the quotes surrounding the string:</a:t>
            </a:r>
          </a:p>
          <a:p>
            <a:r>
              <a:rPr lang="en-US" sz="2400" dirty="0">
                <a:solidFill>
                  <a:srgbClr val="005CC5"/>
                </a:solidFill>
                <a:effectLst/>
              </a:rPr>
              <a:t>print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08000"/>
                </a:solidFill>
                <a:effectLst/>
              </a:rPr>
              <a:t>"It's alright"</a:t>
            </a:r>
            <a:r>
              <a:rPr lang="en-US" sz="2400" dirty="0">
                <a:solidFill>
                  <a:srgbClr val="000000"/>
                </a:solidFill>
                <a:effectLst/>
              </a:rPr>
              <a:t>)</a:t>
            </a:r>
            <a:br>
              <a:rPr lang="en-US" sz="2400" dirty="0">
                <a:solidFill>
                  <a:srgbClr val="000000"/>
                </a:solidFill>
                <a:effectLst/>
              </a:rPr>
            </a:br>
            <a:r>
              <a:rPr lang="en-US" sz="2400" dirty="0">
                <a:solidFill>
                  <a:srgbClr val="005CC5"/>
                </a:solidFill>
                <a:effectLst/>
              </a:rPr>
              <a:t>print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08000"/>
                </a:solidFill>
                <a:effectLst/>
              </a:rPr>
              <a:t>"He is called 'Johnny'"</a:t>
            </a:r>
            <a:r>
              <a:rPr lang="en-US" sz="2400" dirty="0">
                <a:solidFill>
                  <a:srgbClr val="000000"/>
                </a:solidFill>
                <a:effectLst/>
              </a:rPr>
              <a:t>)</a:t>
            </a:r>
            <a:br>
              <a:rPr lang="en-US" sz="2400" dirty="0">
                <a:solidFill>
                  <a:srgbClr val="000000"/>
                </a:solidFill>
                <a:effectLst/>
              </a:rPr>
            </a:br>
            <a:r>
              <a:rPr lang="en-US" sz="2400" dirty="0">
                <a:solidFill>
                  <a:srgbClr val="005CC5"/>
                </a:solidFill>
                <a:effectLst/>
              </a:rPr>
              <a:t>print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08000"/>
                </a:solidFill>
                <a:effectLst/>
              </a:rPr>
              <a:t>'He is called "Johnny"'</a:t>
            </a:r>
            <a:r>
              <a:rPr lang="en-US" sz="2400" dirty="0">
                <a:solidFill>
                  <a:srgbClr val="000000"/>
                </a:solidFill>
                <a:effectLst/>
              </a:rPr>
              <a:t>)</a:t>
            </a:r>
          </a:p>
          <a:p>
            <a:r>
              <a:rPr lang="en-US" sz="2400" dirty="0"/>
              <a:t>You can assign a multiline string to a variable by using three quotes: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a = </a:t>
            </a:r>
            <a:r>
              <a:rPr lang="en-US" sz="2400" dirty="0">
                <a:solidFill>
                  <a:srgbClr val="008000"/>
                </a:solidFill>
                <a:effectLst/>
              </a:rPr>
              <a:t>"""Lorem ipsum dolor sit </a:t>
            </a:r>
            <a:r>
              <a:rPr lang="en-US" sz="2400" dirty="0" err="1">
                <a:solidFill>
                  <a:srgbClr val="008000"/>
                </a:solidFill>
                <a:effectLst/>
              </a:rPr>
              <a:t>amet</a:t>
            </a:r>
            <a:r>
              <a:rPr lang="en-US" sz="2400" dirty="0">
                <a:solidFill>
                  <a:srgbClr val="008000"/>
                </a:solidFill>
                <a:effectLst/>
              </a:rPr>
              <a:t>,</a:t>
            </a:r>
            <a:br>
              <a:rPr lang="en-US" sz="2400" dirty="0">
                <a:solidFill>
                  <a:srgbClr val="008000"/>
                </a:solidFill>
                <a:effectLst/>
              </a:rPr>
            </a:br>
            <a:r>
              <a:rPr lang="en-US" sz="2400" dirty="0" err="1">
                <a:solidFill>
                  <a:srgbClr val="008000"/>
                </a:solidFill>
                <a:effectLst/>
              </a:rPr>
              <a:t>consectetur</a:t>
            </a:r>
            <a:r>
              <a:rPr lang="en-US" sz="2400" dirty="0">
                <a:solidFill>
                  <a:srgbClr val="008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8000"/>
                </a:solidFill>
                <a:effectLst/>
              </a:rPr>
              <a:t>adipiscing</a:t>
            </a:r>
            <a:r>
              <a:rPr lang="en-US" sz="2400" dirty="0">
                <a:solidFill>
                  <a:srgbClr val="008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8000"/>
                </a:solidFill>
                <a:effectLst/>
              </a:rPr>
              <a:t>elit</a:t>
            </a:r>
            <a:r>
              <a:rPr lang="en-US" sz="2400" dirty="0">
                <a:solidFill>
                  <a:srgbClr val="008000"/>
                </a:solidFill>
                <a:effectLst/>
              </a:rPr>
              <a:t>,</a:t>
            </a:r>
            <a:br>
              <a:rPr lang="en-US" sz="2400" dirty="0">
                <a:solidFill>
                  <a:srgbClr val="008000"/>
                </a:solidFill>
                <a:effectLst/>
              </a:rPr>
            </a:br>
            <a:r>
              <a:rPr lang="en-US" sz="2400" dirty="0">
                <a:solidFill>
                  <a:srgbClr val="008000"/>
                </a:solidFill>
                <a:effectLst/>
              </a:rPr>
              <a:t>sed do </a:t>
            </a:r>
            <a:r>
              <a:rPr lang="en-US" sz="2400" dirty="0" err="1">
                <a:solidFill>
                  <a:srgbClr val="008000"/>
                </a:solidFill>
                <a:effectLst/>
              </a:rPr>
              <a:t>eiusmod</a:t>
            </a:r>
            <a:r>
              <a:rPr lang="en-US" sz="2400" dirty="0">
                <a:solidFill>
                  <a:srgbClr val="008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8000"/>
                </a:solidFill>
                <a:effectLst/>
              </a:rPr>
              <a:t>tempor</a:t>
            </a:r>
            <a:r>
              <a:rPr lang="en-US" sz="2400" dirty="0">
                <a:solidFill>
                  <a:srgbClr val="008000"/>
                </a:solidFill>
                <a:effectLst/>
              </a:rPr>
              <a:t> </a:t>
            </a:r>
            <a:r>
              <a:rPr lang="en-US" sz="2400" dirty="0" err="1">
                <a:solidFill>
                  <a:srgbClr val="008000"/>
                </a:solidFill>
                <a:effectLst/>
              </a:rPr>
              <a:t>incididunt</a:t>
            </a:r>
            <a:r>
              <a:rPr lang="en-US" sz="2400" dirty="0">
                <a:solidFill>
                  <a:srgbClr val="008000"/>
                </a:solidFill>
                <a:effectLst/>
              </a:rPr>
              <a:t>."""</a:t>
            </a:r>
            <a:br>
              <a:rPr lang="en-US" sz="2400" dirty="0">
                <a:solidFill>
                  <a:srgbClr val="000000"/>
                </a:solidFill>
                <a:effectLst/>
              </a:rPr>
            </a:br>
            <a:r>
              <a:rPr lang="en-US" sz="2400" dirty="0">
                <a:solidFill>
                  <a:srgbClr val="005CC5"/>
                </a:solidFill>
                <a:effectLst/>
              </a:rPr>
              <a:t>print</a:t>
            </a:r>
            <a:r>
              <a:rPr lang="en-US" sz="2400" dirty="0">
                <a:solidFill>
                  <a:srgbClr val="000000"/>
                </a:solidFill>
                <a:effectLst/>
              </a:rPr>
              <a:t>(a) 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389D7-7A3E-235E-26B2-E8253C9A4DC8}"/>
              </a:ext>
            </a:extLst>
          </p:cNvPr>
          <p:cNvSpPr txBox="1"/>
          <p:nvPr/>
        </p:nvSpPr>
        <p:spPr>
          <a:xfrm>
            <a:off x="628650" y="6311899"/>
            <a:ext cx="577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://www.w3schools.com/</a:t>
            </a:r>
            <a:r>
              <a:rPr lang="tr-TR" dirty="0" err="1"/>
              <a:t>python</a:t>
            </a:r>
            <a:r>
              <a:rPr lang="tr-TR" dirty="0"/>
              <a:t>/</a:t>
            </a:r>
            <a:r>
              <a:rPr lang="tr-TR" dirty="0" err="1"/>
              <a:t>python_strings.asp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333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0A182-63BC-C7F0-FDA5-83B7255E0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49099-5644-E120-201B-0799E044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3AE54-258A-70C5-6BB6-2FA36098E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To get the length of a string, use the </a:t>
            </a:r>
            <a:r>
              <a:rPr lang="en-US" sz="2400" dirty="0" err="1"/>
              <a:t>len</a:t>
            </a:r>
            <a:r>
              <a:rPr lang="en-US" sz="2400" dirty="0"/>
              <a:t>() function.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a = </a:t>
            </a:r>
            <a:r>
              <a:rPr lang="en-US" sz="2400" dirty="0">
                <a:solidFill>
                  <a:srgbClr val="008000"/>
                </a:solidFill>
                <a:effectLst/>
              </a:rPr>
              <a:t>"Hello, World!"</a:t>
            </a:r>
            <a:br>
              <a:rPr lang="en-US" sz="2400" dirty="0">
                <a:solidFill>
                  <a:srgbClr val="000000"/>
                </a:solidFill>
                <a:effectLst/>
              </a:rPr>
            </a:br>
            <a:r>
              <a:rPr lang="en-US" sz="2400" dirty="0">
                <a:solidFill>
                  <a:srgbClr val="005CC5"/>
                </a:solidFill>
                <a:effectLst/>
              </a:rPr>
              <a:t>print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 err="1">
                <a:solidFill>
                  <a:srgbClr val="005CC5"/>
                </a:solidFill>
                <a:effectLst/>
              </a:rPr>
              <a:t>len</a:t>
            </a:r>
            <a:r>
              <a:rPr lang="en-US" sz="2400" dirty="0">
                <a:solidFill>
                  <a:srgbClr val="000000"/>
                </a:solidFill>
                <a:effectLst/>
              </a:rPr>
              <a:t>(a))</a:t>
            </a:r>
          </a:p>
          <a:p>
            <a:r>
              <a:rPr lang="en-US" sz="2400" dirty="0"/>
              <a:t>To check if a certain phrase or character is present in a string, we can use the keyword </a:t>
            </a:r>
            <a:r>
              <a:rPr lang="en-US" sz="2400" dirty="0">
                <a:solidFill>
                  <a:srgbClr val="FF0000"/>
                </a:solidFill>
              </a:rPr>
              <a:t>in</a:t>
            </a:r>
            <a:r>
              <a:rPr lang="en-US" sz="2400" dirty="0"/>
              <a:t>.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txt = </a:t>
            </a:r>
            <a:r>
              <a:rPr lang="en-US" sz="2400" dirty="0">
                <a:solidFill>
                  <a:srgbClr val="008000"/>
                </a:solidFill>
                <a:effectLst/>
              </a:rPr>
              <a:t>"The best things in life are free!"</a:t>
            </a:r>
            <a:br>
              <a:rPr lang="en-US" sz="2400" dirty="0">
                <a:solidFill>
                  <a:srgbClr val="000000"/>
                </a:solidFill>
                <a:effectLst/>
              </a:rPr>
            </a:br>
            <a:r>
              <a:rPr lang="en-US" sz="2400" dirty="0">
                <a:solidFill>
                  <a:srgbClr val="005CC5"/>
                </a:solidFill>
                <a:effectLst/>
              </a:rPr>
              <a:t>print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08000"/>
                </a:solidFill>
                <a:effectLst/>
              </a:rPr>
              <a:t>"free"</a:t>
            </a:r>
            <a:r>
              <a:rPr lang="en-US" sz="2400" dirty="0">
                <a:solidFill>
                  <a:srgbClr val="000000"/>
                </a:solidFill>
                <a:effectLst/>
              </a:rPr>
              <a:t> </a:t>
            </a:r>
            <a:r>
              <a:rPr lang="en-US" sz="2400" dirty="0">
                <a:solidFill>
                  <a:srgbClr val="005CC5"/>
                </a:solidFill>
                <a:effectLst/>
              </a:rPr>
              <a:t>in</a:t>
            </a:r>
            <a:r>
              <a:rPr lang="en-US" sz="2400" dirty="0">
                <a:solidFill>
                  <a:srgbClr val="000000"/>
                </a:solidFill>
                <a:effectLst/>
              </a:rPr>
              <a:t> txt)</a:t>
            </a:r>
          </a:p>
          <a:p>
            <a:r>
              <a:rPr lang="en-US" sz="2400" dirty="0"/>
              <a:t>To check if a certain phrase or character is NOT present in a string, we can use the keyword </a:t>
            </a:r>
            <a:r>
              <a:rPr lang="en-US" sz="2400" dirty="0">
                <a:solidFill>
                  <a:srgbClr val="FF0000"/>
                </a:solidFill>
              </a:rPr>
              <a:t>not in</a:t>
            </a:r>
            <a:r>
              <a:rPr lang="en-US" sz="2400" dirty="0"/>
              <a:t>.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</a:rPr>
              <a:t>txt = </a:t>
            </a:r>
            <a:r>
              <a:rPr lang="en-US" sz="2400" dirty="0">
                <a:solidFill>
                  <a:srgbClr val="008000"/>
                </a:solidFill>
                <a:effectLst/>
              </a:rPr>
              <a:t>"The best things in life are free!"</a:t>
            </a:r>
            <a:br>
              <a:rPr lang="en-US" sz="2400" dirty="0">
                <a:solidFill>
                  <a:srgbClr val="000000"/>
                </a:solidFill>
                <a:effectLst/>
              </a:rPr>
            </a:br>
            <a:r>
              <a:rPr lang="en-US" sz="2400" dirty="0">
                <a:solidFill>
                  <a:srgbClr val="005CC5"/>
                </a:solidFill>
                <a:effectLst/>
              </a:rPr>
              <a:t>print</a:t>
            </a:r>
            <a:r>
              <a:rPr lang="en-US" sz="2400" dirty="0">
                <a:solidFill>
                  <a:srgbClr val="000000"/>
                </a:solidFill>
                <a:effectLst/>
              </a:rPr>
              <a:t>(</a:t>
            </a:r>
            <a:r>
              <a:rPr lang="en-US" sz="2400" dirty="0">
                <a:solidFill>
                  <a:srgbClr val="008000"/>
                </a:solidFill>
                <a:effectLst/>
              </a:rPr>
              <a:t>"expensive"</a:t>
            </a:r>
            <a:r>
              <a:rPr lang="en-US" sz="2400" dirty="0">
                <a:solidFill>
                  <a:srgbClr val="000000"/>
                </a:solidFill>
                <a:effectLst/>
              </a:rPr>
              <a:t> not </a:t>
            </a:r>
            <a:r>
              <a:rPr lang="en-US" sz="2400" dirty="0">
                <a:solidFill>
                  <a:srgbClr val="005CC5"/>
                </a:solidFill>
                <a:effectLst/>
              </a:rPr>
              <a:t>in</a:t>
            </a:r>
            <a:r>
              <a:rPr lang="en-US" sz="2400" dirty="0">
                <a:solidFill>
                  <a:srgbClr val="000000"/>
                </a:solidFill>
                <a:effectLst/>
              </a:rPr>
              <a:t> txt)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E9647-0CFD-278E-DC72-FF410F182F52}"/>
              </a:ext>
            </a:extLst>
          </p:cNvPr>
          <p:cNvSpPr txBox="1"/>
          <p:nvPr/>
        </p:nvSpPr>
        <p:spPr>
          <a:xfrm>
            <a:off x="628650" y="6311899"/>
            <a:ext cx="577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 err="1"/>
              <a:t>https</a:t>
            </a:r>
            <a:r>
              <a:rPr lang="tr-TR" dirty="0"/>
              <a:t>://www.w3schools.com/</a:t>
            </a:r>
            <a:r>
              <a:rPr lang="tr-TR" dirty="0" err="1"/>
              <a:t>python</a:t>
            </a:r>
            <a:r>
              <a:rPr lang="tr-TR" dirty="0"/>
              <a:t>/</a:t>
            </a:r>
            <a:r>
              <a:rPr lang="tr-TR" dirty="0" err="1"/>
              <a:t>python_strings.asp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36963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733</Words>
  <Application>Microsoft Macintosh PowerPoint</Application>
  <PresentationFormat>On-screen Show (4:3)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3407001022021 Basic Information Technologies</vt:lpstr>
      <vt:lpstr>Variables</vt:lpstr>
      <vt:lpstr>Variables</vt:lpstr>
      <vt:lpstr>Variables</vt:lpstr>
      <vt:lpstr>Variables</vt:lpstr>
      <vt:lpstr>Variables</vt:lpstr>
      <vt:lpstr>Strings</vt:lpstr>
      <vt:lpstr>Strings</vt:lpstr>
      <vt:lpstr>Strings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İsmail Hakkı Parlak</dc:creator>
  <cp:lastModifiedBy>İsmail Hakkı Parlak</cp:lastModifiedBy>
  <cp:revision>30</cp:revision>
  <dcterms:created xsi:type="dcterms:W3CDTF">2025-02-19T10:00:55Z</dcterms:created>
  <dcterms:modified xsi:type="dcterms:W3CDTF">2025-03-09T13:27:47Z</dcterms:modified>
</cp:coreProperties>
</file>