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/>
    <p:restoredTop sz="94789"/>
  </p:normalViewPr>
  <p:slideViewPr>
    <p:cSldViewPr snapToGrid="0">
      <p:cViewPr varScale="1">
        <p:scale>
          <a:sx n="117" d="100"/>
          <a:sy n="117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335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7B44-C709-B029-4537-23817064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Transaction'lar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D2DE-84B5-E6FB-5329-9B1F752F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transaction</a:t>
            </a:r>
            <a:r>
              <a:rPr lang="tr-TR" dirty="0"/>
              <a:t>, genellikle birkaç düşük seviyeli adım içeren mantıksal bir birimdir. İşlemin bir adımı başarısız olursa tüm işlem başarısız olur. </a:t>
            </a:r>
          </a:p>
          <a:p>
            <a:r>
              <a:rPr lang="tr-TR" dirty="0" err="1"/>
              <a:t>Transaction'lar</a:t>
            </a:r>
            <a:r>
              <a:rPr lang="tr-TR" dirty="0"/>
              <a:t> birden fazla kullanıcının aynı anda (</a:t>
            </a:r>
            <a:r>
              <a:rPr lang="tr-TR" dirty="0" err="1"/>
              <a:t>concurrently</a:t>
            </a:r>
            <a:r>
              <a:rPr lang="tr-TR" dirty="0"/>
              <a:t>) </a:t>
            </a:r>
            <a:r>
              <a:rPr lang="tr-TR" dirty="0" err="1"/>
              <a:t>veritabanı</a:t>
            </a:r>
            <a:r>
              <a:rPr lang="tr-TR" dirty="0"/>
              <a:t> ile hatasız etkileşim kurmasını sağlar.</a:t>
            </a:r>
          </a:p>
          <a:p>
            <a:r>
              <a:rPr lang="tr-TR" dirty="0" err="1"/>
              <a:t>Transaction'lar</a:t>
            </a:r>
            <a:r>
              <a:rPr lang="tr-TR" dirty="0"/>
              <a:t> hepsinin gerçekleşmesi gereken bir dizi </a:t>
            </a:r>
            <a:r>
              <a:rPr lang="tr-TR" dirty="0" err="1"/>
              <a:t>veritabanı</a:t>
            </a:r>
            <a:r>
              <a:rPr lang="tr-TR" dirty="0"/>
              <a:t> işlemlerinden birinin beklenmeyen bir hata nedeniyle gerçekleşememesi durumunda tüm grubun etkisini geri alır. Ya hep ya hiç.</a:t>
            </a:r>
          </a:p>
        </p:txBody>
      </p:sp>
    </p:spTree>
    <p:extLst>
      <p:ext uri="{BB962C8B-B14F-4D97-AF65-F5344CB8AC3E}">
        <p14:creationId xmlns:p14="http://schemas.microsoft.com/office/powerpoint/2010/main" val="112876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9E08-4B72-D00E-9C59-4A1B1E2E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Transaction'lar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A14A-0482-2A1E-7816-1D03BC5F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Bir </a:t>
            </a:r>
            <a:r>
              <a:rPr lang="tr-TR" dirty="0" err="1"/>
              <a:t>transaction</a:t>
            </a:r>
            <a:r>
              <a:rPr lang="tr-TR" dirty="0"/>
              <a:t> başarılı olursa </a:t>
            </a:r>
            <a:r>
              <a:rPr lang="tr-TR" dirty="0" err="1"/>
              <a:t>veritabanındaki</a:t>
            </a:r>
            <a:r>
              <a:rPr lang="tr-TR" dirty="0"/>
              <a:t> veriler, </a:t>
            </a:r>
            <a:r>
              <a:rPr lang="tr-TR" dirty="0" err="1"/>
              <a:t>transaction'da</a:t>
            </a:r>
            <a:r>
              <a:rPr lang="tr-TR" dirty="0"/>
              <a:t> yer alan talimatlarda açıklandığı şekilde güncellenir. Buna "</a:t>
            </a:r>
            <a:r>
              <a:rPr lang="tr-TR" dirty="0" err="1"/>
              <a:t>commit</a:t>
            </a:r>
            <a:r>
              <a:rPr lang="tr-TR" dirty="0"/>
              <a:t>" denir.</a:t>
            </a:r>
          </a:p>
          <a:p>
            <a:r>
              <a:rPr lang="tr-TR" dirty="0"/>
              <a:t>Bir </a:t>
            </a:r>
            <a:r>
              <a:rPr lang="tr-TR" dirty="0" err="1"/>
              <a:t>transaction'ın</a:t>
            </a:r>
            <a:r>
              <a:rPr lang="tr-TR" dirty="0"/>
              <a:t> başarısız olması durumunda, başarısızlığa yol açan adımdan önce gerçekleştirilen tüm işlem adımları tersine çevrilir. </a:t>
            </a:r>
            <a:r>
              <a:rPr lang="tr-TR" dirty="0" err="1"/>
              <a:t>Veritabanındaki</a:t>
            </a:r>
            <a:r>
              <a:rPr lang="tr-TR" dirty="0"/>
              <a:t> veriler sanki işlem hiç yapılmamış gibi başlangıç durumuna döner. Bu işleme "</a:t>
            </a:r>
            <a:r>
              <a:rPr lang="tr-TR" dirty="0" err="1"/>
              <a:t>rollback</a:t>
            </a:r>
            <a:r>
              <a:rPr lang="tr-TR" dirty="0"/>
              <a:t>" adı verilir.</a:t>
            </a:r>
          </a:p>
          <a:p>
            <a:r>
              <a:rPr lang="tr-TR" dirty="0"/>
              <a:t>Bir </a:t>
            </a:r>
            <a:r>
              <a:rPr lang="tr-TR" dirty="0" err="1"/>
              <a:t>transaction</a:t>
            </a:r>
            <a:r>
              <a:rPr lang="tr-TR" dirty="0"/>
              <a:t>, bir </a:t>
            </a:r>
            <a:r>
              <a:rPr lang="tr-TR" dirty="0" err="1"/>
              <a:t>commit</a:t>
            </a:r>
            <a:r>
              <a:rPr lang="tr-TR" dirty="0"/>
              <a:t> veya </a:t>
            </a:r>
            <a:r>
              <a:rPr lang="tr-TR" dirty="0" err="1"/>
              <a:t>roll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ile sona erer. Bu, </a:t>
            </a:r>
            <a:r>
              <a:rPr lang="tr-TR" dirty="0" err="1"/>
              <a:t>transaction'ların</a:t>
            </a:r>
            <a:r>
              <a:rPr lang="tr-TR" dirty="0"/>
              <a:t> </a:t>
            </a:r>
            <a:r>
              <a:rPr lang="tr-TR" dirty="0" err="1"/>
              <a:t>Atomic</a:t>
            </a:r>
            <a:r>
              <a:rPr lang="tr-TR" dirty="0"/>
              <a:t> (ya hep ya hiç), </a:t>
            </a:r>
            <a:r>
              <a:rPr lang="tr-TR" dirty="0" err="1"/>
              <a:t>Consistent</a:t>
            </a:r>
            <a:r>
              <a:rPr lang="tr-TR" dirty="0"/>
              <a:t> (tutarlı), </a:t>
            </a:r>
            <a:r>
              <a:rPr lang="tr-TR" dirty="0" err="1"/>
              <a:t>Isolated</a:t>
            </a:r>
            <a:r>
              <a:rPr lang="tr-TR" dirty="0"/>
              <a:t> (birbirini etkileyememe) ve </a:t>
            </a:r>
            <a:r>
              <a:rPr lang="tr-TR" dirty="0" err="1"/>
              <a:t>Durable</a:t>
            </a:r>
            <a:r>
              <a:rPr lang="tr-TR" dirty="0"/>
              <a:t> (dayanıklı) olmasını sağlar. Bunlar ACID özellikleri olarak bilinir.</a:t>
            </a:r>
          </a:p>
        </p:txBody>
      </p:sp>
    </p:spTree>
    <p:extLst>
      <p:ext uri="{BB962C8B-B14F-4D97-AF65-F5344CB8AC3E}">
        <p14:creationId xmlns:p14="http://schemas.microsoft.com/office/powerpoint/2010/main" val="242627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9E08-4B72-D00E-9C59-4A1B1E2E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Transaction'lar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A14A-0482-2A1E-7816-1D03BC5F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BEGIN / START TRANSACTION;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UPDATE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ogrenciler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SET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ortalama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ortalama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+ 1 </a:t>
            </a:r>
            <a:r>
              <a:rPr lang="en-US" sz="20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WHERE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ogr_id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IN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(123, 456);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UPDATE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ogrenciler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SET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ortalama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ortalama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- 1.5 </a:t>
            </a:r>
            <a:r>
              <a:rPr lang="en-US" sz="20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WHERE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ogr_id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789;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COMMIT;</a:t>
            </a:r>
            <a:endParaRPr lang="tr-TR" sz="2000" dirty="0">
              <a:solidFill>
                <a:srgbClr val="0070C0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2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5521</TotalTime>
  <Words>243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Fira Code</vt:lpstr>
      <vt:lpstr>Helvetica Neue</vt:lpstr>
      <vt:lpstr>Office Theme</vt:lpstr>
      <vt:lpstr>1906003022015  Veritabanı Yönetim Sistemleri  BAİBÜ Bilgisayar Müh.</vt:lpstr>
      <vt:lpstr>Transaction'lar</vt:lpstr>
      <vt:lpstr>Transaction'lar</vt:lpstr>
      <vt:lpstr>Transaction'lar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347</cp:revision>
  <dcterms:created xsi:type="dcterms:W3CDTF">2022-10-02T13:24:37Z</dcterms:created>
  <dcterms:modified xsi:type="dcterms:W3CDTF">2024-05-20T16:27:23Z</dcterms:modified>
</cp:coreProperties>
</file>