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75" r:id="rId3"/>
    <p:sldId id="276" r:id="rId4"/>
    <p:sldId id="277" r:id="rId5"/>
    <p:sldId id="27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81"/>
    <p:restoredTop sz="94762"/>
  </p:normalViewPr>
  <p:slideViewPr>
    <p:cSldViewPr snapToGrid="0">
      <p:cViewPr varScale="1">
        <p:scale>
          <a:sx n="121" d="100"/>
          <a:sy n="121" d="100"/>
        </p:scale>
        <p:origin x="1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244C5-5D67-C540-97C4-F007CFC432EF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1CF0A-6864-C34D-AF93-337DF143A8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0939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66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8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280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0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63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62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740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60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090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413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87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6F4E-1D0B-3F44-AA0F-A3430AE5742F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1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smail.parlak@ibu.edu.t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C624-1CD8-821A-6E4F-588BAC06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3128963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effectLst/>
                <a:latin typeface="Helvetica Neue" panose="02000503000000020004" pitchFamily="2" charset="0"/>
              </a:rPr>
              <a:t>1906003022015</a:t>
            </a:r>
            <a:br>
              <a:rPr lang="en-US" sz="36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Veritabanı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Yönetim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Sistemleri</a:t>
            </a: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3600" b="0" i="0" dirty="0">
                <a:effectLst/>
                <a:latin typeface="Helvetica Neue" panose="02000503000000020004" pitchFamily="2" charset="0"/>
              </a:rPr>
              <a:t>BAİBÜ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Bilgisayar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Müh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.</a:t>
            </a:r>
            <a:endParaRPr lang="tr-TR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E7BEA-F879-FECB-91F0-4CCD0F58C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907756"/>
            <a:ext cx="6858000" cy="1655762"/>
          </a:xfrm>
        </p:spPr>
        <p:txBody>
          <a:bodyPr/>
          <a:lstStyle/>
          <a:p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İsmail Hakkı Parlak</a:t>
            </a:r>
          </a:p>
          <a:p>
            <a:r>
              <a:rPr lang="tr-TR" dirty="0">
                <a:hlinkClick r:id="rId2"/>
              </a:rPr>
              <a:t>ismail.parlak@ibu.edu.tr</a:t>
            </a:r>
            <a:endParaRPr lang="tr-TR" dirty="0"/>
          </a:p>
          <a:p>
            <a:r>
              <a:rPr lang="tr-TR" dirty="0"/>
              <a:t>Oda: 329</a:t>
            </a:r>
          </a:p>
        </p:txBody>
      </p:sp>
    </p:spTree>
    <p:extLst>
      <p:ext uri="{BB962C8B-B14F-4D97-AF65-F5344CB8AC3E}">
        <p14:creationId xmlns:p14="http://schemas.microsoft.com/office/powerpoint/2010/main" val="335017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DB50E-5F84-F9AA-3235-4E0239594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C597-D3D8-FED5-C281-CB6F1D9A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2. Normal Form (2NF)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ED7B6C-E294-B614-5CC5-99A121750725}"/>
              </a:ext>
            </a:extLst>
          </p:cNvPr>
          <p:cNvSpPr txBox="1"/>
          <p:nvPr/>
        </p:nvSpPr>
        <p:spPr>
          <a:xfrm>
            <a:off x="5084756" y="1917535"/>
            <a:ext cx="3869393" cy="1674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Primary key </a:t>
            </a:r>
            <a:r>
              <a:rPr lang="en-US" sz="1400" dirty="0" err="1">
                <a:solidFill>
                  <a:srgbClr val="00B050"/>
                </a:solidFill>
              </a:rPr>
              <a:t>bulunmalıdır</a:t>
            </a:r>
            <a:r>
              <a:rPr lang="en-US" sz="1400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B050"/>
                </a:solidFill>
              </a:rPr>
              <a:t>Sütunlarda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yalnızca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tek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değerli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nitelikler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vardır</a:t>
            </a:r>
            <a:r>
              <a:rPr lang="en-US" sz="1400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B050"/>
                </a:solidFill>
              </a:rPr>
              <a:t>Aynı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sütunda</a:t>
            </a:r>
            <a:r>
              <a:rPr lang="en-US" sz="1400" dirty="0">
                <a:solidFill>
                  <a:srgbClr val="00B050"/>
                </a:solidFill>
              </a:rPr>
              <a:t> 1’den </a:t>
            </a:r>
            <a:r>
              <a:rPr lang="en-US" sz="1400" dirty="0" err="1">
                <a:solidFill>
                  <a:srgbClr val="00B050"/>
                </a:solidFill>
              </a:rPr>
              <a:t>çok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tipte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veri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olmamalıdır</a:t>
            </a:r>
            <a:r>
              <a:rPr lang="en-US" sz="1400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Her </a:t>
            </a:r>
            <a:r>
              <a:rPr lang="en-US" sz="1400" dirty="0" err="1">
                <a:solidFill>
                  <a:srgbClr val="00B050"/>
                </a:solidFill>
              </a:rPr>
              <a:t>sütun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için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benzersiz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bir</a:t>
            </a:r>
            <a:r>
              <a:rPr lang="en-US" sz="1400" dirty="0">
                <a:solidFill>
                  <a:srgbClr val="00B050"/>
                </a:solidFill>
              </a:rPr>
              <a:t> ad </a:t>
            </a:r>
            <a:r>
              <a:rPr lang="en-US" sz="1400" dirty="0" err="1">
                <a:solidFill>
                  <a:srgbClr val="00B050"/>
                </a:solidFill>
              </a:rPr>
              <a:t>vardır</a:t>
            </a:r>
            <a:r>
              <a:rPr lang="en-US" sz="1400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B050"/>
                </a:solidFill>
              </a:rPr>
              <a:t>Tekrar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eden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sütun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grupları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olmamalıdır</a:t>
            </a:r>
            <a:r>
              <a:rPr lang="en-US" sz="1400" dirty="0">
                <a:solidFill>
                  <a:srgbClr val="00B050"/>
                </a:solidFill>
              </a:rPr>
              <a:t>.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0367C05F-D13A-68FA-AEE8-F103371749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4755861"/>
              </p:ext>
            </p:extLst>
          </p:nvPr>
        </p:nvGraphicFramePr>
        <p:xfrm>
          <a:off x="717331" y="2087035"/>
          <a:ext cx="427508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33">
                  <a:extLst>
                    <a:ext uri="{9D8B030D-6E8A-4147-A177-3AD203B41FA5}">
                      <a16:colId xmlns:a16="http://schemas.microsoft.com/office/drawing/2014/main" val="3572103169"/>
                    </a:ext>
                  </a:extLst>
                </a:gridCol>
                <a:gridCol w="774130">
                  <a:extLst>
                    <a:ext uri="{9D8B030D-6E8A-4147-A177-3AD203B41FA5}">
                      <a16:colId xmlns:a16="http://schemas.microsoft.com/office/drawing/2014/main" val="3444992394"/>
                    </a:ext>
                  </a:extLst>
                </a:gridCol>
                <a:gridCol w="1115460">
                  <a:extLst>
                    <a:ext uri="{9D8B030D-6E8A-4147-A177-3AD203B41FA5}">
                      <a16:colId xmlns:a16="http://schemas.microsoft.com/office/drawing/2014/main" val="876748438"/>
                    </a:ext>
                  </a:extLst>
                </a:gridCol>
                <a:gridCol w="1115460">
                  <a:extLst>
                    <a:ext uri="{9D8B030D-6E8A-4147-A177-3AD203B41FA5}">
                      <a16:colId xmlns:a16="http://schemas.microsoft.com/office/drawing/2014/main" val="3078567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u="sng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sayi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sng" dirty="0"/>
                        <a:t>envanter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derece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5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ilk yardım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acemi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2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a@b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ışınlanma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acemi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927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b@c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ilk yardım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usta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6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b@c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ışınlanma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usta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56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b@c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halat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usta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42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c@d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pusula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orta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2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c@d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halat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orta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6562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3049062-D1FA-6F18-06DC-00507C005DC8}"/>
              </a:ext>
            </a:extLst>
          </p:cNvPr>
          <p:cNvSpPr txBox="1"/>
          <p:nvPr/>
        </p:nvSpPr>
        <p:spPr>
          <a:xfrm>
            <a:off x="628650" y="1670483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oyuncular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3AC66F-ED78-8295-F1E4-743866813086}"/>
              </a:ext>
            </a:extLst>
          </p:cNvPr>
          <p:cNvSpPr txBox="1"/>
          <p:nvPr/>
        </p:nvSpPr>
        <p:spPr>
          <a:xfrm>
            <a:off x="5100978" y="3819070"/>
            <a:ext cx="3853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oyuncular</a:t>
            </a:r>
            <a:r>
              <a:rPr lang="en-TR" dirty="0"/>
              <a:t> ilişkisi yukardaki şartları sağladığından 1NF’ye uygundur.</a:t>
            </a:r>
          </a:p>
          <a:p>
            <a:endParaRPr lang="en-TR" dirty="0"/>
          </a:p>
          <a:p>
            <a:r>
              <a:rPr lang="en-TR" dirty="0"/>
              <a:t>Bu ilişki yeterince iyi bir tasarıma sahip mi?</a:t>
            </a:r>
          </a:p>
        </p:txBody>
      </p:sp>
    </p:spTree>
    <p:extLst>
      <p:ext uri="{BB962C8B-B14F-4D97-AF65-F5344CB8AC3E}">
        <p14:creationId xmlns:p14="http://schemas.microsoft.com/office/powerpoint/2010/main" val="382386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DB50E-5F84-F9AA-3235-4E0239594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C597-D3D8-FED5-C281-CB6F1D9A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2. Normal Form (2NF)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0367C05F-D13A-68FA-AEE8-F103371749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5658993"/>
              </p:ext>
            </p:extLst>
          </p:nvPr>
        </p:nvGraphicFramePr>
        <p:xfrm>
          <a:off x="717331" y="2087035"/>
          <a:ext cx="427508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33">
                  <a:extLst>
                    <a:ext uri="{9D8B030D-6E8A-4147-A177-3AD203B41FA5}">
                      <a16:colId xmlns:a16="http://schemas.microsoft.com/office/drawing/2014/main" val="3572103169"/>
                    </a:ext>
                  </a:extLst>
                </a:gridCol>
                <a:gridCol w="774130">
                  <a:extLst>
                    <a:ext uri="{9D8B030D-6E8A-4147-A177-3AD203B41FA5}">
                      <a16:colId xmlns:a16="http://schemas.microsoft.com/office/drawing/2014/main" val="3444992394"/>
                    </a:ext>
                  </a:extLst>
                </a:gridCol>
                <a:gridCol w="1115460">
                  <a:extLst>
                    <a:ext uri="{9D8B030D-6E8A-4147-A177-3AD203B41FA5}">
                      <a16:colId xmlns:a16="http://schemas.microsoft.com/office/drawing/2014/main" val="876748438"/>
                    </a:ext>
                  </a:extLst>
                </a:gridCol>
                <a:gridCol w="1115460">
                  <a:extLst>
                    <a:ext uri="{9D8B030D-6E8A-4147-A177-3AD203B41FA5}">
                      <a16:colId xmlns:a16="http://schemas.microsoft.com/office/drawing/2014/main" val="3078567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u="sng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sayi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sng" dirty="0"/>
                        <a:t>envanter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derece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5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ilk yardım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acemi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2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a@b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ışınlanma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acemi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927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b@c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ilk yardım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usta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6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b@c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ışınlanma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usta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56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b@c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halat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usta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42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c@d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pusula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orta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2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c@d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halat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orta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6562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3049062-D1FA-6F18-06DC-00507C005DC8}"/>
              </a:ext>
            </a:extLst>
          </p:cNvPr>
          <p:cNvSpPr txBox="1"/>
          <p:nvPr/>
        </p:nvSpPr>
        <p:spPr>
          <a:xfrm>
            <a:off x="628650" y="1670483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oyuncular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3AC66F-ED78-8295-F1E4-743866813086}"/>
              </a:ext>
            </a:extLst>
          </p:cNvPr>
          <p:cNvSpPr txBox="1"/>
          <p:nvPr/>
        </p:nvSpPr>
        <p:spPr>
          <a:xfrm>
            <a:off x="5132510" y="2000734"/>
            <a:ext cx="38531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Bu ilişki yeterince iyi bir tasarıma sahip mi?</a:t>
            </a:r>
          </a:p>
          <a:p>
            <a:pPr marL="285750" indent="-285750">
              <a:buFontTx/>
              <a:buChar char="-"/>
            </a:pPr>
            <a:r>
              <a:rPr lang="en-TR" dirty="0"/>
              <a:t>Oyun sırasında c@d’nin pusula ve halatları tablodan silindiğinde, bu oyuncunun derece bilgisi de siliniyor. (Silme anomalisi)</a:t>
            </a:r>
          </a:p>
          <a:p>
            <a:pPr marL="285750" indent="-285750">
              <a:buFontTx/>
              <a:buChar char="-"/>
            </a:pPr>
            <a:r>
              <a:rPr lang="en-TR" dirty="0"/>
              <a:t>d@e emaili ile yeni bir oyuncuyu tabloya eklemek istersek hiç bir envanteri olmadığı için DBMS buna izin vermeyecektir. (Ekleme anomalisi)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FE2D5F-E0AF-9C15-3078-7259704A6DDD}"/>
              </a:ext>
            </a:extLst>
          </p:cNvPr>
          <p:cNvSpPr txBox="1"/>
          <p:nvPr/>
        </p:nvSpPr>
        <p:spPr>
          <a:xfrm>
            <a:off x="746234" y="5517931"/>
            <a:ext cx="8239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TR" dirty="0"/>
              <a:t>maili a@b, envanteri ışınlanma olan oyuncunun dercesini “usta” olarak güncellediğimizde, (a@b, ilk yardım) satırındaki derece bilgisi “acemi” olarak kalmaya devam edecektir. (Güncelleme anomalisi)</a:t>
            </a:r>
          </a:p>
        </p:txBody>
      </p:sp>
    </p:spTree>
    <p:extLst>
      <p:ext uri="{BB962C8B-B14F-4D97-AF65-F5344CB8AC3E}">
        <p14:creationId xmlns:p14="http://schemas.microsoft.com/office/powerpoint/2010/main" val="533882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DB50E-5F84-F9AA-3235-4E0239594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C597-D3D8-FED5-C281-CB6F1D9A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2. Normal Form (2NF)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089A9-3D56-9E3D-5E94-DB85FEB7E929}"/>
              </a:ext>
            </a:extLst>
          </p:cNvPr>
          <p:cNvSpPr txBox="1"/>
          <p:nvPr/>
        </p:nvSpPr>
        <p:spPr>
          <a:xfrm>
            <a:off x="628650" y="1690689"/>
            <a:ext cx="7886700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TR" sz="2800" dirty="0"/>
              <a:t>Bir tablonun 2. normal foma uygun olması için: Birincil anahtar olmayan her nitelik, birincil anahtarın </a:t>
            </a:r>
            <a:r>
              <a:rPr lang="en-TR" sz="2800" b="1" u="sng" dirty="0"/>
              <a:t>tümüne</a:t>
            </a:r>
            <a:r>
              <a:rPr lang="en-TR" sz="2800" dirty="0"/>
              <a:t> bağlı olmalıdır.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TR" sz="2800" dirty="0"/>
              <a:t>Birincil anahtar olmayan bir nitelik, birincil anahtarın tümüne değil; sadece birincil anahtarın bir alt kümesine bağlıysa bu ilişki 2NF’yi ihlal eder.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TR" sz="2800" dirty="0"/>
              <a:t>1NF’</a:t>
            </a:r>
            <a:r>
              <a:rPr lang="en-US" sz="2800" dirty="0" err="1"/>
              <a:t>yi</a:t>
            </a:r>
            <a:r>
              <a:rPr lang="en-US" sz="2800" dirty="0"/>
              <a:t> </a:t>
            </a:r>
            <a:r>
              <a:rPr lang="en-US" sz="2800" dirty="0" err="1"/>
              <a:t>ihlal</a:t>
            </a:r>
            <a:r>
              <a:rPr lang="en-US" sz="2800" dirty="0"/>
              <a:t> </a:t>
            </a:r>
            <a:r>
              <a:rPr lang="en-US" sz="2800" dirty="0" err="1"/>
              <a:t>eden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ilişki</a:t>
            </a:r>
            <a:r>
              <a:rPr lang="en-US" sz="2800" dirty="0"/>
              <a:t> 2NF’</a:t>
            </a:r>
            <a:r>
              <a:rPr lang="en-TR" sz="2800" dirty="0"/>
              <a:t>yi de ihlal eder.</a:t>
            </a:r>
          </a:p>
        </p:txBody>
      </p:sp>
    </p:spTree>
    <p:extLst>
      <p:ext uri="{BB962C8B-B14F-4D97-AF65-F5344CB8AC3E}">
        <p14:creationId xmlns:p14="http://schemas.microsoft.com/office/powerpoint/2010/main" val="429128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DB50E-5F84-F9AA-3235-4E0239594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C597-D3D8-FED5-C281-CB6F1D9A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2. Normal Form (2NF)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0367C05F-D13A-68FA-AEE8-F103371749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7014936"/>
              </p:ext>
            </p:extLst>
          </p:nvPr>
        </p:nvGraphicFramePr>
        <p:xfrm>
          <a:off x="717331" y="2087035"/>
          <a:ext cx="37917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44">
                  <a:extLst>
                    <a:ext uri="{9D8B030D-6E8A-4147-A177-3AD203B41FA5}">
                      <a16:colId xmlns:a16="http://schemas.microsoft.com/office/drawing/2014/main" val="3572103169"/>
                    </a:ext>
                  </a:extLst>
                </a:gridCol>
                <a:gridCol w="1084729">
                  <a:extLst>
                    <a:ext uri="{9D8B030D-6E8A-4147-A177-3AD203B41FA5}">
                      <a16:colId xmlns:a16="http://schemas.microsoft.com/office/drawing/2014/main" val="876748438"/>
                    </a:ext>
                  </a:extLst>
                </a:gridCol>
                <a:gridCol w="597853">
                  <a:extLst>
                    <a:ext uri="{9D8B030D-6E8A-4147-A177-3AD203B41FA5}">
                      <a16:colId xmlns:a16="http://schemas.microsoft.com/office/drawing/2014/main" val="709493165"/>
                    </a:ext>
                  </a:extLst>
                </a:gridCol>
                <a:gridCol w="874078">
                  <a:extLst>
                    <a:ext uri="{9D8B030D-6E8A-4147-A177-3AD203B41FA5}">
                      <a16:colId xmlns:a16="http://schemas.microsoft.com/office/drawing/2014/main" val="3078567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u="sng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sng" dirty="0"/>
                        <a:t>envanter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sayi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derece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5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ilk yardım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acemi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2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a@b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ışınlanma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acemi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927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b@c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ilk yardım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usta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6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b@c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ışınlanma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usta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56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b@c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halat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usta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42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c@d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pusula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orta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2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c@d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halat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orta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6562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3049062-D1FA-6F18-06DC-00507C005DC8}"/>
              </a:ext>
            </a:extLst>
          </p:cNvPr>
          <p:cNvSpPr txBox="1"/>
          <p:nvPr/>
        </p:nvSpPr>
        <p:spPr>
          <a:xfrm>
            <a:off x="628650" y="1670483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oyuncular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F74F1B-9D5F-72C7-649B-FB3421C43717}"/>
                  </a:ext>
                </a:extLst>
              </p:cNvPr>
              <p:cNvSpPr txBox="1"/>
              <p:nvPr/>
            </p:nvSpPr>
            <p:spPr>
              <a:xfrm>
                <a:off x="5183571" y="1985113"/>
                <a:ext cx="3331779" cy="1428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TR" sz="2000" dirty="0"/>
                  <a:t>Bağlılıklar: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TR" sz="2000" dirty="0"/>
                  <a:t>(email, envanter) </a:t>
                </a:r>
                <a14:m>
                  <m:oMath xmlns:m="http://schemas.openxmlformats.org/officeDocument/2006/math"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R" sz="2000" dirty="0"/>
                  <a:t> sayi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email</a:t>
                </a:r>
                <a:r>
                  <a:rPr lang="en-TR" sz="2000" dirty="0"/>
                  <a:t> </a:t>
                </a:r>
                <a14:m>
                  <m:oMath xmlns:m="http://schemas.openxmlformats.org/officeDocument/2006/math"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R" sz="2000" dirty="0"/>
                  <a:t> derece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F74F1B-9D5F-72C7-649B-FB3421C43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571" y="1985113"/>
                <a:ext cx="3331779" cy="1428853"/>
              </a:xfrm>
              <a:prstGeom prst="rect">
                <a:avLst/>
              </a:prstGeom>
              <a:blipFill>
                <a:blip r:embed="rId2"/>
                <a:stretch>
                  <a:fillRect l="-1901" b="-6195"/>
                </a:stretch>
              </a:blipFill>
            </p:spPr>
            <p:txBody>
              <a:bodyPr/>
              <a:lstStyle/>
              <a:p>
                <a:r>
                  <a:rPr lang="en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39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4555</TotalTime>
  <Words>423</Words>
  <Application>Microsoft Macintosh PowerPoint</Application>
  <PresentationFormat>On-screen Show (4:3)</PresentationFormat>
  <Paragraphs>125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Helvetica Neue</vt:lpstr>
      <vt:lpstr>Office Theme</vt:lpstr>
      <vt:lpstr>1906003022015  Veritabanı Yönetim Sistemleri  BAİBÜ Bilgisayar Müh.</vt:lpstr>
      <vt:lpstr>2. Normal Form (2NF)</vt:lpstr>
      <vt:lpstr>2. Normal Form (2NF)</vt:lpstr>
      <vt:lpstr>2. Normal Form (2NF)</vt:lpstr>
      <vt:lpstr>2. Normal Form (2NF)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1906002132015  Programlama Dilleri Temelleri  BAİBÜ Bilgisayar Müh.</dc:title>
  <dc:creator>ismail parlak</dc:creator>
  <cp:lastModifiedBy>İsmail Hakkı Parlak</cp:lastModifiedBy>
  <cp:revision>270</cp:revision>
  <dcterms:created xsi:type="dcterms:W3CDTF">2022-10-02T13:24:37Z</dcterms:created>
  <dcterms:modified xsi:type="dcterms:W3CDTF">2024-02-19T13:47:04Z</dcterms:modified>
</cp:coreProperties>
</file>