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57" r:id="rId3"/>
    <p:sldId id="259" r:id="rId4"/>
    <p:sldId id="258" r:id="rId5"/>
    <p:sldId id="260" r:id="rId6"/>
    <p:sldId id="261" r:id="rId7"/>
    <p:sldId id="262" r:id="rId8"/>
    <p:sldId id="264" r:id="rId9"/>
    <p:sldId id="274" r:id="rId10"/>
    <p:sldId id="263" r:id="rId11"/>
    <p:sldId id="273" r:id="rId12"/>
    <p:sldId id="265" r:id="rId13"/>
    <p:sldId id="266" r:id="rId14"/>
    <p:sldId id="267" r:id="rId15"/>
    <p:sldId id="268" r:id="rId16"/>
    <p:sldId id="269" r:id="rId17"/>
    <p:sldId id="271" r:id="rId18"/>
    <p:sldId id="270" r:id="rId19"/>
    <p:sldId id="27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3"/>
    <p:restoredTop sz="94718"/>
  </p:normalViewPr>
  <p:slideViewPr>
    <p:cSldViewPr snapToGrid="0">
      <p:cViewPr varScale="1">
        <p:scale>
          <a:sx n="117" d="100"/>
          <a:sy n="117" d="100"/>
        </p:scale>
        <p:origin x="12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244C5-5D67-C540-97C4-F007CFC432EF}" type="datetimeFigureOut">
              <a:rPr lang="tr-TR" smtClean="0"/>
              <a:t>23.02.2024</a:t>
            </a:fld>
            <a:endParaRPr lang="tr-T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61CF0A-6864-C34D-AF93-337DF143A8FA}" type="slidenum">
              <a:rPr lang="tr-TR" smtClean="0"/>
              <a:t>‹#›</a:t>
            </a:fld>
            <a:endParaRPr lang="tr-TR"/>
          </a:p>
        </p:txBody>
      </p:sp>
    </p:spTree>
    <p:extLst>
      <p:ext uri="{BB962C8B-B14F-4D97-AF65-F5344CB8AC3E}">
        <p14:creationId xmlns:p14="http://schemas.microsoft.com/office/powerpoint/2010/main" val="2330939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396F4E-1D0B-3F44-AA0F-A3430AE5742F}" type="datetimeFigureOut">
              <a:rPr lang="tr-TR" smtClean="0"/>
              <a:t>23.02.2024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7F4119-E0F6-1F4D-B682-E788BAE9B807}" type="slidenum">
              <a:rPr lang="tr-TR" smtClean="0"/>
              <a:t>‹#›</a:t>
            </a:fld>
            <a:endParaRPr lang="tr-TR"/>
          </a:p>
        </p:txBody>
      </p:sp>
    </p:spTree>
    <p:extLst>
      <p:ext uri="{BB962C8B-B14F-4D97-AF65-F5344CB8AC3E}">
        <p14:creationId xmlns:p14="http://schemas.microsoft.com/office/powerpoint/2010/main" val="1310663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396F4E-1D0B-3F44-AA0F-A3430AE5742F}" type="datetimeFigureOut">
              <a:rPr lang="tr-TR" smtClean="0"/>
              <a:t>23.02.2024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7F4119-E0F6-1F4D-B682-E788BAE9B807}" type="slidenum">
              <a:rPr lang="tr-TR" smtClean="0"/>
              <a:t>‹#›</a:t>
            </a:fld>
            <a:endParaRPr lang="tr-TR"/>
          </a:p>
        </p:txBody>
      </p:sp>
    </p:spTree>
    <p:extLst>
      <p:ext uri="{BB962C8B-B14F-4D97-AF65-F5344CB8AC3E}">
        <p14:creationId xmlns:p14="http://schemas.microsoft.com/office/powerpoint/2010/main" val="42984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396F4E-1D0B-3F44-AA0F-A3430AE5742F}" type="datetimeFigureOut">
              <a:rPr lang="tr-TR" smtClean="0"/>
              <a:t>23.02.2024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7F4119-E0F6-1F4D-B682-E788BAE9B807}" type="slidenum">
              <a:rPr lang="tr-TR" smtClean="0"/>
              <a:t>‹#›</a:t>
            </a:fld>
            <a:endParaRPr lang="tr-TR"/>
          </a:p>
        </p:txBody>
      </p:sp>
    </p:spTree>
    <p:extLst>
      <p:ext uri="{BB962C8B-B14F-4D97-AF65-F5344CB8AC3E}">
        <p14:creationId xmlns:p14="http://schemas.microsoft.com/office/powerpoint/2010/main" val="2042809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396F4E-1D0B-3F44-AA0F-A3430AE5742F}" type="datetimeFigureOut">
              <a:rPr lang="tr-TR" smtClean="0"/>
              <a:t>23.02.2024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7F4119-E0F6-1F4D-B682-E788BAE9B807}" type="slidenum">
              <a:rPr lang="tr-TR" smtClean="0"/>
              <a:t>‹#›</a:t>
            </a:fld>
            <a:endParaRPr lang="tr-TR"/>
          </a:p>
        </p:txBody>
      </p:sp>
    </p:spTree>
    <p:extLst>
      <p:ext uri="{BB962C8B-B14F-4D97-AF65-F5344CB8AC3E}">
        <p14:creationId xmlns:p14="http://schemas.microsoft.com/office/powerpoint/2010/main" val="179403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396F4E-1D0B-3F44-AA0F-A3430AE5742F}" type="datetimeFigureOut">
              <a:rPr lang="tr-TR" smtClean="0"/>
              <a:t>23.02.2024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7F4119-E0F6-1F4D-B682-E788BAE9B807}" type="slidenum">
              <a:rPr lang="tr-TR" smtClean="0"/>
              <a:t>‹#›</a:t>
            </a:fld>
            <a:endParaRPr lang="tr-TR"/>
          </a:p>
        </p:txBody>
      </p:sp>
    </p:spTree>
    <p:extLst>
      <p:ext uri="{BB962C8B-B14F-4D97-AF65-F5344CB8AC3E}">
        <p14:creationId xmlns:p14="http://schemas.microsoft.com/office/powerpoint/2010/main" val="133463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396F4E-1D0B-3F44-AA0F-A3430AE5742F}" type="datetimeFigureOut">
              <a:rPr lang="tr-TR" smtClean="0"/>
              <a:t>23.02.2024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37F4119-E0F6-1F4D-B682-E788BAE9B807}" type="slidenum">
              <a:rPr lang="tr-TR" smtClean="0"/>
              <a:t>‹#›</a:t>
            </a:fld>
            <a:endParaRPr lang="tr-TR"/>
          </a:p>
        </p:txBody>
      </p:sp>
    </p:spTree>
    <p:extLst>
      <p:ext uri="{BB962C8B-B14F-4D97-AF65-F5344CB8AC3E}">
        <p14:creationId xmlns:p14="http://schemas.microsoft.com/office/powerpoint/2010/main" val="4136283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396F4E-1D0B-3F44-AA0F-A3430AE5742F}" type="datetimeFigureOut">
              <a:rPr lang="tr-TR" smtClean="0"/>
              <a:t>23.02.2024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37F4119-E0F6-1F4D-B682-E788BAE9B807}" type="slidenum">
              <a:rPr lang="tr-TR" smtClean="0"/>
              <a:t>‹#›</a:t>
            </a:fld>
            <a:endParaRPr lang="tr-TR"/>
          </a:p>
        </p:txBody>
      </p:sp>
    </p:spTree>
    <p:extLst>
      <p:ext uri="{BB962C8B-B14F-4D97-AF65-F5344CB8AC3E}">
        <p14:creationId xmlns:p14="http://schemas.microsoft.com/office/powerpoint/2010/main" val="1637408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396F4E-1D0B-3F44-AA0F-A3430AE5742F}" type="datetimeFigureOut">
              <a:rPr lang="tr-TR" smtClean="0"/>
              <a:t>23.02.2024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37F4119-E0F6-1F4D-B682-E788BAE9B807}" type="slidenum">
              <a:rPr lang="tr-TR" smtClean="0"/>
              <a:t>‹#›</a:t>
            </a:fld>
            <a:endParaRPr lang="tr-TR"/>
          </a:p>
        </p:txBody>
      </p:sp>
    </p:spTree>
    <p:extLst>
      <p:ext uri="{BB962C8B-B14F-4D97-AF65-F5344CB8AC3E}">
        <p14:creationId xmlns:p14="http://schemas.microsoft.com/office/powerpoint/2010/main" val="781602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396F4E-1D0B-3F44-AA0F-A3430AE5742F}" type="datetimeFigureOut">
              <a:rPr lang="tr-TR" smtClean="0"/>
              <a:t>23.02.2024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37F4119-E0F6-1F4D-B682-E788BAE9B807}" type="slidenum">
              <a:rPr lang="tr-TR" smtClean="0"/>
              <a:t>‹#›</a:t>
            </a:fld>
            <a:endParaRPr lang="tr-TR"/>
          </a:p>
        </p:txBody>
      </p:sp>
    </p:spTree>
    <p:extLst>
      <p:ext uri="{BB962C8B-B14F-4D97-AF65-F5344CB8AC3E}">
        <p14:creationId xmlns:p14="http://schemas.microsoft.com/office/powerpoint/2010/main" val="4010907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396F4E-1D0B-3F44-AA0F-A3430AE5742F}" type="datetimeFigureOut">
              <a:rPr lang="tr-TR" smtClean="0"/>
              <a:t>23.02.2024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37F4119-E0F6-1F4D-B682-E788BAE9B807}" type="slidenum">
              <a:rPr lang="tr-TR" smtClean="0"/>
              <a:t>‹#›</a:t>
            </a:fld>
            <a:endParaRPr lang="tr-TR"/>
          </a:p>
        </p:txBody>
      </p:sp>
    </p:spTree>
    <p:extLst>
      <p:ext uri="{BB962C8B-B14F-4D97-AF65-F5344CB8AC3E}">
        <p14:creationId xmlns:p14="http://schemas.microsoft.com/office/powerpoint/2010/main" val="3474138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396F4E-1D0B-3F44-AA0F-A3430AE5742F}" type="datetimeFigureOut">
              <a:rPr lang="tr-TR" smtClean="0"/>
              <a:t>23.02.2024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37F4119-E0F6-1F4D-B682-E788BAE9B807}" type="slidenum">
              <a:rPr lang="tr-TR" smtClean="0"/>
              <a:t>‹#›</a:t>
            </a:fld>
            <a:endParaRPr lang="tr-TR"/>
          </a:p>
        </p:txBody>
      </p:sp>
    </p:spTree>
    <p:extLst>
      <p:ext uri="{BB962C8B-B14F-4D97-AF65-F5344CB8AC3E}">
        <p14:creationId xmlns:p14="http://schemas.microsoft.com/office/powerpoint/2010/main" val="2076871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396F4E-1D0B-3F44-AA0F-A3430AE5742F}" type="datetimeFigureOut">
              <a:rPr lang="tr-TR" smtClean="0"/>
              <a:t>23.02.2024</a:t>
            </a:fld>
            <a:endParaRPr lang="tr-T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7F4119-E0F6-1F4D-B682-E788BAE9B807}" type="slidenum">
              <a:rPr lang="tr-TR" smtClean="0"/>
              <a:t>‹#›</a:t>
            </a:fld>
            <a:endParaRPr lang="tr-TR"/>
          </a:p>
        </p:txBody>
      </p:sp>
    </p:spTree>
    <p:extLst>
      <p:ext uri="{BB962C8B-B14F-4D97-AF65-F5344CB8AC3E}">
        <p14:creationId xmlns:p14="http://schemas.microsoft.com/office/powerpoint/2010/main" val="1500145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ismail.parlak@ibu.edu.t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freeformatter.com/xsd-generator.html" TargetMode="External"/><Relationship Id="rId2" Type="http://schemas.openxmlformats.org/officeDocument/2006/relationships/hyperlink" Target="https://www.liquid-technologies.com/online-xml-to-xsd-convert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7C624-1CD8-821A-6E4F-588BAC0651D9}"/>
              </a:ext>
            </a:extLst>
          </p:cNvPr>
          <p:cNvSpPr>
            <a:spLocks noGrp="1"/>
          </p:cNvSpPr>
          <p:nvPr>
            <p:ph type="ctrTitle"/>
          </p:nvPr>
        </p:nvSpPr>
        <p:spPr>
          <a:xfrm>
            <a:off x="685800" y="1143000"/>
            <a:ext cx="7772400" cy="3128963"/>
          </a:xfrm>
        </p:spPr>
        <p:txBody>
          <a:bodyPr>
            <a:normAutofit fontScale="90000"/>
          </a:bodyPr>
          <a:lstStyle/>
          <a:p>
            <a:r>
              <a:rPr lang="en-US" sz="3600" b="0" i="0" dirty="0">
                <a:effectLst/>
                <a:latin typeface="Helvetica Neue" panose="02000503000000020004" pitchFamily="2" charset="0"/>
              </a:rPr>
              <a:t>1906003022015</a:t>
            </a:r>
            <a:br>
              <a:rPr lang="en-US" sz="3600" b="0" i="0" dirty="0">
                <a:effectLst/>
                <a:latin typeface="Helvetica Neue" panose="02000503000000020004" pitchFamily="2" charset="0"/>
              </a:rPr>
            </a:br>
            <a:br>
              <a:rPr lang="en-US" sz="4400" b="0" i="0" dirty="0">
                <a:effectLst/>
                <a:latin typeface="Helvetica Neue" panose="02000503000000020004" pitchFamily="2" charset="0"/>
              </a:rPr>
            </a:br>
            <a:r>
              <a:rPr lang="en-US" sz="4900" b="0" i="0" dirty="0" err="1">
                <a:effectLst/>
                <a:latin typeface="Helvetica Neue" panose="02000503000000020004" pitchFamily="2" charset="0"/>
              </a:rPr>
              <a:t>Veritabanı</a:t>
            </a:r>
            <a:r>
              <a:rPr lang="en-US" sz="4900" b="0" i="0" dirty="0">
                <a:effectLst/>
                <a:latin typeface="Helvetica Neue" panose="02000503000000020004" pitchFamily="2" charset="0"/>
              </a:rPr>
              <a:t> </a:t>
            </a:r>
            <a:r>
              <a:rPr lang="en-US" sz="4900" b="0" i="0" dirty="0" err="1">
                <a:effectLst/>
                <a:latin typeface="Helvetica Neue" panose="02000503000000020004" pitchFamily="2" charset="0"/>
              </a:rPr>
              <a:t>Yönetim</a:t>
            </a:r>
            <a:r>
              <a:rPr lang="en-US" sz="4900" b="0" i="0" dirty="0">
                <a:effectLst/>
                <a:latin typeface="Helvetica Neue" panose="02000503000000020004" pitchFamily="2" charset="0"/>
              </a:rPr>
              <a:t> </a:t>
            </a:r>
            <a:r>
              <a:rPr lang="en-US" sz="4900" b="0" i="0" dirty="0" err="1">
                <a:effectLst/>
                <a:latin typeface="Helvetica Neue" panose="02000503000000020004" pitchFamily="2" charset="0"/>
              </a:rPr>
              <a:t>Sistemleri</a:t>
            </a:r>
            <a:br>
              <a:rPr lang="en-US" sz="4400" b="0" i="0" dirty="0">
                <a:effectLst/>
                <a:latin typeface="Helvetica Neue" panose="02000503000000020004" pitchFamily="2" charset="0"/>
              </a:rPr>
            </a:br>
            <a:br>
              <a:rPr lang="en-US" sz="4400" b="0" i="0" dirty="0">
                <a:effectLst/>
                <a:latin typeface="Helvetica Neue" panose="02000503000000020004" pitchFamily="2" charset="0"/>
              </a:rPr>
            </a:br>
            <a:r>
              <a:rPr lang="en-US" sz="3600" b="0" i="0" dirty="0">
                <a:effectLst/>
                <a:latin typeface="Helvetica Neue" panose="02000503000000020004" pitchFamily="2" charset="0"/>
              </a:rPr>
              <a:t>BAİBÜ </a:t>
            </a:r>
            <a:r>
              <a:rPr lang="en-US" sz="3600" b="0" i="0" dirty="0" err="1">
                <a:effectLst/>
                <a:latin typeface="Helvetica Neue" panose="02000503000000020004" pitchFamily="2" charset="0"/>
              </a:rPr>
              <a:t>Bilgisayar</a:t>
            </a:r>
            <a:r>
              <a:rPr lang="en-US" sz="3600" b="0" i="0" dirty="0">
                <a:effectLst/>
                <a:latin typeface="Helvetica Neue" panose="02000503000000020004" pitchFamily="2" charset="0"/>
              </a:rPr>
              <a:t> </a:t>
            </a:r>
            <a:r>
              <a:rPr lang="en-US" sz="3600" b="0" i="0" dirty="0" err="1">
                <a:effectLst/>
                <a:latin typeface="Helvetica Neue" panose="02000503000000020004" pitchFamily="2" charset="0"/>
              </a:rPr>
              <a:t>Müh</a:t>
            </a:r>
            <a:r>
              <a:rPr lang="en-US" sz="3600" b="0" i="0" dirty="0">
                <a:effectLst/>
                <a:latin typeface="Helvetica Neue" panose="02000503000000020004" pitchFamily="2" charset="0"/>
              </a:rPr>
              <a:t>.</a:t>
            </a:r>
            <a:endParaRPr lang="tr-TR" sz="4400" dirty="0"/>
          </a:p>
        </p:txBody>
      </p:sp>
      <p:sp>
        <p:nvSpPr>
          <p:cNvPr id="3" name="Subtitle 2">
            <a:extLst>
              <a:ext uri="{FF2B5EF4-FFF2-40B4-BE49-F238E27FC236}">
                <a16:creationId xmlns:a16="http://schemas.microsoft.com/office/drawing/2014/main" id="{838E7BEA-F879-FECB-91F0-4CCD0F58C2A1}"/>
              </a:ext>
            </a:extLst>
          </p:cNvPr>
          <p:cNvSpPr>
            <a:spLocks noGrp="1"/>
          </p:cNvSpPr>
          <p:nvPr>
            <p:ph type="subTitle" idx="1"/>
          </p:nvPr>
        </p:nvSpPr>
        <p:spPr>
          <a:xfrm>
            <a:off x="1143000" y="4907756"/>
            <a:ext cx="6858000" cy="1655762"/>
          </a:xfrm>
        </p:spPr>
        <p:txBody>
          <a:bodyPr/>
          <a:lstStyle/>
          <a:p>
            <a:r>
              <a:rPr lang="tr-TR" dirty="0"/>
              <a:t>Dr. </a:t>
            </a:r>
            <a:r>
              <a:rPr lang="tr-TR" dirty="0" err="1"/>
              <a:t>Öğr</a:t>
            </a:r>
            <a:r>
              <a:rPr lang="tr-TR" dirty="0"/>
              <a:t>. Üyesi İsmail Hakkı Parlak</a:t>
            </a:r>
          </a:p>
          <a:p>
            <a:r>
              <a:rPr lang="tr-TR" dirty="0">
                <a:hlinkClick r:id="rId2"/>
              </a:rPr>
              <a:t>ismail.parlak@ibu.edu.tr</a:t>
            </a:r>
            <a:endParaRPr lang="tr-TR" dirty="0"/>
          </a:p>
          <a:p>
            <a:r>
              <a:rPr lang="tr-TR" dirty="0"/>
              <a:t>Oda: 335</a:t>
            </a:r>
          </a:p>
        </p:txBody>
      </p:sp>
    </p:spTree>
    <p:extLst>
      <p:ext uri="{BB962C8B-B14F-4D97-AF65-F5344CB8AC3E}">
        <p14:creationId xmlns:p14="http://schemas.microsoft.com/office/powerpoint/2010/main" val="3350177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F1977-FBB6-E6DB-C2B4-5F7AEEEC6842}"/>
              </a:ext>
            </a:extLst>
          </p:cNvPr>
          <p:cNvSpPr>
            <a:spLocks noGrp="1"/>
          </p:cNvSpPr>
          <p:nvPr>
            <p:ph type="title"/>
          </p:nvPr>
        </p:nvSpPr>
        <p:spPr/>
        <p:txBody>
          <a:bodyPr/>
          <a:lstStyle/>
          <a:p>
            <a:r>
              <a:rPr lang="tr-TR" dirty="0"/>
              <a:t>XML Ayrıştırıcı (</a:t>
            </a:r>
            <a:r>
              <a:rPr lang="tr-TR"/>
              <a:t>Parser)</a:t>
            </a:r>
          </a:p>
        </p:txBody>
      </p:sp>
      <p:sp>
        <p:nvSpPr>
          <p:cNvPr id="3" name="Content Placeholder 2">
            <a:extLst>
              <a:ext uri="{FF2B5EF4-FFF2-40B4-BE49-F238E27FC236}">
                <a16:creationId xmlns:a16="http://schemas.microsoft.com/office/drawing/2014/main" id="{0AB76B48-969D-C750-C5B8-8CEF6B5E9745}"/>
              </a:ext>
            </a:extLst>
          </p:cNvPr>
          <p:cNvSpPr>
            <a:spLocks noGrp="1"/>
          </p:cNvSpPr>
          <p:nvPr>
            <p:ph idx="1"/>
          </p:nvPr>
        </p:nvSpPr>
        <p:spPr/>
        <p:txBody>
          <a:bodyPr>
            <a:normAutofit fontScale="70000" lnSpcReduction="20000"/>
          </a:bodyPr>
          <a:lstStyle/>
          <a:p>
            <a:r>
              <a:rPr lang="tr-TR" dirty="0"/>
              <a:t>XML DOM (</a:t>
            </a:r>
            <a:r>
              <a:rPr lang="tr-TR" dirty="0" err="1"/>
              <a:t>Document</a:t>
            </a:r>
            <a:r>
              <a:rPr lang="tr-TR" dirty="0"/>
              <a:t> Object Model - Belge Nesne Modeli), </a:t>
            </a:r>
            <a:r>
              <a:rPr lang="tr-TR" dirty="0" err="1"/>
              <a:t>XML'e</a:t>
            </a:r>
            <a:r>
              <a:rPr lang="tr-TR" dirty="0"/>
              <a:t> erişmek ve </a:t>
            </a:r>
            <a:r>
              <a:rPr lang="tr-TR" dirty="0" err="1"/>
              <a:t>XML'i</a:t>
            </a:r>
            <a:r>
              <a:rPr lang="tr-TR" dirty="0"/>
              <a:t> düzenlemek için özellikleri ve yöntemleri tanımlar.</a:t>
            </a:r>
          </a:p>
          <a:p>
            <a:endParaRPr lang="tr-TR" dirty="0"/>
          </a:p>
          <a:p>
            <a:r>
              <a:rPr lang="tr-TR" dirty="0"/>
              <a:t>Bir XML dokümanına erişilebilmesi için işlenecek dosyanın önce bir XML DOM nesnesine yüklenmesi gerekir.</a:t>
            </a:r>
          </a:p>
          <a:p>
            <a:endParaRPr lang="tr-TR" dirty="0"/>
          </a:p>
          <a:p>
            <a:r>
              <a:rPr lang="tr-TR" dirty="0"/>
              <a:t>XML DOM ile bir XML dokümanı bir ağaç şeklinde ifade edilebilecek hale dönüştürülür.</a:t>
            </a:r>
          </a:p>
          <a:p>
            <a:endParaRPr lang="tr-TR" dirty="0"/>
          </a:p>
          <a:p>
            <a:r>
              <a:rPr lang="tr-TR" dirty="0"/>
              <a:t>XML DOM, XML öğelerinin nasıl alınacağına, değiştirileceğine, ekleneceğine veya silineceğine ilişkin bir standarttır.</a:t>
            </a:r>
          </a:p>
          <a:p>
            <a:endParaRPr lang="tr-TR" dirty="0"/>
          </a:p>
          <a:p>
            <a:r>
              <a:rPr lang="tr-TR" dirty="0"/>
              <a:t>JavaScript ile örnek uygulama.</a:t>
            </a:r>
          </a:p>
        </p:txBody>
      </p:sp>
    </p:spTree>
    <p:extLst>
      <p:ext uri="{BB962C8B-B14F-4D97-AF65-F5344CB8AC3E}">
        <p14:creationId xmlns:p14="http://schemas.microsoft.com/office/powerpoint/2010/main" val="2174812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F1977-FBB6-E6DB-C2B4-5F7AEEEC6842}"/>
              </a:ext>
            </a:extLst>
          </p:cNvPr>
          <p:cNvSpPr>
            <a:spLocks noGrp="1"/>
          </p:cNvSpPr>
          <p:nvPr>
            <p:ph type="title"/>
          </p:nvPr>
        </p:nvSpPr>
        <p:spPr/>
        <p:txBody>
          <a:bodyPr/>
          <a:lstStyle/>
          <a:p>
            <a:r>
              <a:rPr lang="tr-TR" dirty="0"/>
              <a:t>XML Ayrıştırıcı (</a:t>
            </a:r>
            <a:r>
              <a:rPr lang="tr-TR"/>
              <a:t>Parser)</a:t>
            </a:r>
          </a:p>
        </p:txBody>
      </p:sp>
    </p:spTree>
    <p:extLst>
      <p:ext uri="{BB962C8B-B14F-4D97-AF65-F5344CB8AC3E}">
        <p14:creationId xmlns:p14="http://schemas.microsoft.com/office/powerpoint/2010/main" val="788106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C078-3E4E-EC48-2762-E02581A2780C}"/>
              </a:ext>
            </a:extLst>
          </p:cNvPr>
          <p:cNvSpPr>
            <a:spLocks noGrp="1"/>
          </p:cNvSpPr>
          <p:nvPr>
            <p:ph type="title"/>
          </p:nvPr>
        </p:nvSpPr>
        <p:spPr/>
        <p:txBody>
          <a:bodyPr/>
          <a:lstStyle/>
          <a:p>
            <a:r>
              <a:rPr lang="tr-TR" dirty="0"/>
              <a:t>XML DTD</a:t>
            </a:r>
          </a:p>
        </p:txBody>
      </p:sp>
      <p:sp>
        <p:nvSpPr>
          <p:cNvPr id="3" name="Content Placeholder 2">
            <a:extLst>
              <a:ext uri="{FF2B5EF4-FFF2-40B4-BE49-F238E27FC236}">
                <a16:creationId xmlns:a16="http://schemas.microsoft.com/office/drawing/2014/main" id="{98F24730-707F-376F-ECFB-FC9FDA7113D1}"/>
              </a:ext>
            </a:extLst>
          </p:cNvPr>
          <p:cNvSpPr>
            <a:spLocks noGrp="1"/>
          </p:cNvSpPr>
          <p:nvPr>
            <p:ph idx="1"/>
          </p:nvPr>
        </p:nvSpPr>
        <p:spPr/>
        <p:txBody>
          <a:bodyPr>
            <a:normAutofit fontScale="85000" lnSpcReduction="20000"/>
          </a:bodyPr>
          <a:lstStyle/>
          <a:p>
            <a:pPr marL="0" indent="0">
              <a:buNone/>
            </a:pPr>
            <a:r>
              <a:rPr lang="tr-TR" dirty="0"/>
              <a:t>Bir XML:</a:t>
            </a:r>
          </a:p>
          <a:p>
            <a:r>
              <a:rPr lang="tr-TR" dirty="0"/>
              <a:t>Eleman etiketleri (</a:t>
            </a:r>
            <a:r>
              <a:rPr lang="tr-TR" dirty="0" err="1"/>
              <a:t>tags</a:t>
            </a:r>
            <a:r>
              <a:rPr lang="tr-TR" dirty="0"/>
              <a:t>) doğru açılıp kapatıldığında,</a:t>
            </a:r>
          </a:p>
          <a:p>
            <a:endParaRPr lang="tr-TR" dirty="0"/>
          </a:p>
          <a:p>
            <a:endParaRPr lang="tr-TR" dirty="0"/>
          </a:p>
          <a:p>
            <a:r>
              <a:rPr lang="tr-TR" dirty="0"/>
              <a:t>Her elemanın özellikleri (</a:t>
            </a:r>
            <a:r>
              <a:rPr lang="tr-TR" dirty="0" err="1"/>
              <a:t>attributes</a:t>
            </a:r>
            <a:r>
              <a:rPr lang="tr-TR" dirty="0"/>
              <a:t>) tekrar etmediğinde,</a:t>
            </a:r>
          </a:p>
          <a:p>
            <a:endParaRPr lang="tr-TR" dirty="0"/>
          </a:p>
          <a:p>
            <a:endParaRPr lang="tr-TR" dirty="0"/>
          </a:p>
          <a:p>
            <a:r>
              <a:rPr lang="tr-TR" dirty="0"/>
              <a:t>Dokümanda sadece 1 tane kök eleman olduğunda</a:t>
            </a:r>
          </a:p>
          <a:p>
            <a:endParaRPr lang="tr-TR" dirty="0"/>
          </a:p>
          <a:p>
            <a:endParaRPr lang="tr-TR" dirty="0"/>
          </a:p>
          <a:p>
            <a:pPr marL="0" indent="0">
              <a:buNone/>
            </a:pPr>
            <a:r>
              <a:rPr lang="tr-TR" dirty="0"/>
              <a:t>iyi biçimlendirilmiş (</a:t>
            </a:r>
            <a:r>
              <a:rPr lang="tr-TR" dirty="0" err="1"/>
              <a:t>well-formed</a:t>
            </a:r>
            <a:r>
              <a:rPr lang="tr-TR" dirty="0"/>
              <a:t>) olarak adlandırılır.</a:t>
            </a:r>
          </a:p>
        </p:txBody>
      </p:sp>
    </p:spTree>
    <p:extLst>
      <p:ext uri="{BB962C8B-B14F-4D97-AF65-F5344CB8AC3E}">
        <p14:creationId xmlns:p14="http://schemas.microsoft.com/office/powerpoint/2010/main" val="3022938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C078-3E4E-EC48-2762-E02581A2780C}"/>
              </a:ext>
            </a:extLst>
          </p:cNvPr>
          <p:cNvSpPr>
            <a:spLocks noGrp="1"/>
          </p:cNvSpPr>
          <p:nvPr>
            <p:ph type="title"/>
          </p:nvPr>
        </p:nvSpPr>
        <p:spPr/>
        <p:txBody>
          <a:bodyPr/>
          <a:lstStyle/>
          <a:p>
            <a:r>
              <a:rPr lang="tr-TR" dirty="0"/>
              <a:t>XML DTD</a:t>
            </a:r>
          </a:p>
        </p:txBody>
      </p:sp>
      <p:sp>
        <p:nvSpPr>
          <p:cNvPr id="3" name="Content Placeholder 2">
            <a:extLst>
              <a:ext uri="{FF2B5EF4-FFF2-40B4-BE49-F238E27FC236}">
                <a16:creationId xmlns:a16="http://schemas.microsoft.com/office/drawing/2014/main" id="{98F24730-707F-376F-ECFB-FC9FDA7113D1}"/>
              </a:ext>
            </a:extLst>
          </p:cNvPr>
          <p:cNvSpPr>
            <a:spLocks noGrp="1"/>
          </p:cNvSpPr>
          <p:nvPr>
            <p:ph idx="1"/>
          </p:nvPr>
        </p:nvSpPr>
        <p:spPr/>
        <p:txBody>
          <a:bodyPr>
            <a:normAutofit/>
          </a:bodyPr>
          <a:lstStyle/>
          <a:p>
            <a:pPr marL="0" indent="0">
              <a:buNone/>
            </a:pPr>
            <a:r>
              <a:rPr lang="tr-TR" dirty="0"/>
              <a:t>Ancak XML iyi biçimlendirilmiş olsa da bir standardı takip etmek zorunda değildir.</a:t>
            </a:r>
          </a:p>
          <a:p>
            <a:pPr marL="0" indent="0">
              <a:buNone/>
            </a:pPr>
            <a:r>
              <a:rPr lang="tr-TR" dirty="0"/>
              <a:t>Ör:</a:t>
            </a:r>
          </a:p>
          <a:p>
            <a:pPr marL="0" indent="0">
              <a:buNone/>
            </a:pPr>
            <a:endParaRPr lang="tr-TR" dirty="0"/>
          </a:p>
          <a:p>
            <a:pPr marL="0" indent="0">
              <a:buNone/>
            </a:pPr>
            <a:endParaRPr lang="tr-TR" dirty="0"/>
          </a:p>
          <a:p>
            <a:pPr marL="0" indent="0">
              <a:buNone/>
            </a:pPr>
            <a:endParaRPr lang="tr-TR" dirty="0"/>
          </a:p>
        </p:txBody>
      </p:sp>
    </p:spTree>
    <p:extLst>
      <p:ext uri="{BB962C8B-B14F-4D97-AF65-F5344CB8AC3E}">
        <p14:creationId xmlns:p14="http://schemas.microsoft.com/office/powerpoint/2010/main" val="4031541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C078-3E4E-EC48-2762-E02581A2780C}"/>
              </a:ext>
            </a:extLst>
          </p:cNvPr>
          <p:cNvSpPr>
            <a:spLocks noGrp="1"/>
          </p:cNvSpPr>
          <p:nvPr>
            <p:ph type="title"/>
          </p:nvPr>
        </p:nvSpPr>
        <p:spPr/>
        <p:txBody>
          <a:bodyPr/>
          <a:lstStyle/>
          <a:p>
            <a:r>
              <a:rPr lang="tr-TR" dirty="0"/>
              <a:t>XML DTD</a:t>
            </a:r>
          </a:p>
        </p:txBody>
      </p:sp>
      <p:sp>
        <p:nvSpPr>
          <p:cNvPr id="3" name="Content Placeholder 2">
            <a:extLst>
              <a:ext uri="{FF2B5EF4-FFF2-40B4-BE49-F238E27FC236}">
                <a16:creationId xmlns:a16="http://schemas.microsoft.com/office/drawing/2014/main" id="{98F24730-707F-376F-ECFB-FC9FDA7113D1}"/>
              </a:ext>
            </a:extLst>
          </p:cNvPr>
          <p:cNvSpPr>
            <a:spLocks noGrp="1"/>
          </p:cNvSpPr>
          <p:nvPr>
            <p:ph idx="1"/>
          </p:nvPr>
        </p:nvSpPr>
        <p:spPr/>
        <p:txBody>
          <a:bodyPr>
            <a:normAutofit/>
          </a:bodyPr>
          <a:lstStyle/>
          <a:p>
            <a:r>
              <a:rPr lang="tr-TR" dirty="0"/>
              <a:t>XML DTD (</a:t>
            </a:r>
            <a:r>
              <a:rPr lang="tr-TR" dirty="0" err="1"/>
              <a:t>Document</a:t>
            </a:r>
            <a:r>
              <a:rPr lang="tr-TR" dirty="0"/>
              <a:t> </a:t>
            </a:r>
            <a:r>
              <a:rPr lang="tr-TR" dirty="0" err="1"/>
              <a:t>Type</a:t>
            </a:r>
            <a:r>
              <a:rPr lang="tr-TR" dirty="0"/>
              <a:t> Definition - Belge Türü Tanımı) ile bir </a:t>
            </a:r>
            <a:r>
              <a:rPr lang="tr-TR" dirty="0" err="1"/>
              <a:t>XML'in</a:t>
            </a:r>
            <a:r>
              <a:rPr lang="tr-TR" dirty="0"/>
              <a:t> yapısı, barındıracağı elemanlar ve elemanlarının özellikleri belirlenebilir.</a:t>
            </a:r>
          </a:p>
          <a:p>
            <a:r>
              <a:rPr lang="tr-TR" dirty="0"/>
              <a:t>DTD ile kısıtlanmış </a:t>
            </a:r>
            <a:r>
              <a:rPr lang="tr-TR" dirty="0" err="1"/>
              <a:t>XML'ler</a:t>
            </a:r>
            <a:r>
              <a:rPr lang="tr-TR" dirty="0"/>
              <a:t> taraflar arasında güvenli şekilde iletişimde kullanılabilir.</a:t>
            </a:r>
          </a:p>
          <a:p>
            <a:r>
              <a:rPr lang="tr-TR" dirty="0"/>
              <a:t>Bir </a:t>
            </a:r>
            <a:r>
              <a:rPr lang="tr-TR" dirty="0" err="1"/>
              <a:t>XML'in</a:t>
            </a:r>
            <a:r>
              <a:rPr lang="tr-TR" dirty="0"/>
              <a:t> </a:t>
            </a:r>
            <a:r>
              <a:rPr lang="tr-TR" dirty="0" err="1"/>
              <a:t>DTD'ye</a:t>
            </a:r>
            <a:r>
              <a:rPr lang="tr-TR" dirty="0"/>
              <a:t> uyup uymadığı kontrol edilebilir. Eğer XML, </a:t>
            </a:r>
            <a:r>
              <a:rPr lang="tr-TR" dirty="0" err="1"/>
              <a:t>DTD'ye</a:t>
            </a:r>
            <a:r>
              <a:rPr lang="tr-TR" dirty="0"/>
              <a:t> uygunsa, XML geçerli (</a:t>
            </a:r>
            <a:r>
              <a:rPr lang="tr-TR" dirty="0" err="1"/>
              <a:t>valid</a:t>
            </a:r>
            <a:r>
              <a:rPr lang="tr-TR" dirty="0"/>
              <a:t>) olarak adlandırılır.</a:t>
            </a:r>
          </a:p>
          <a:p>
            <a:pPr marL="0" indent="0">
              <a:buNone/>
            </a:pPr>
            <a:endParaRPr lang="tr-TR" dirty="0"/>
          </a:p>
          <a:p>
            <a:pPr marL="0" indent="0">
              <a:buNone/>
            </a:pPr>
            <a:endParaRPr lang="tr-TR" dirty="0"/>
          </a:p>
          <a:p>
            <a:pPr marL="0" indent="0">
              <a:buNone/>
            </a:pPr>
            <a:endParaRPr lang="tr-TR" dirty="0"/>
          </a:p>
        </p:txBody>
      </p:sp>
    </p:spTree>
    <p:extLst>
      <p:ext uri="{BB962C8B-B14F-4D97-AF65-F5344CB8AC3E}">
        <p14:creationId xmlns:p14="http://schemas.microsoft.com/office/powerpoint/2010/main" val="1520125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C078-3E4E-EC48-2762-E02581A2780C}"/>
              </a:ext>
            </a:extLst>
          </p:cNvPr>
          <p:cNvSpPr>
            <a:spLocks noGrp="1"/>
          </p:cNvSpPr>
          <p:nvPr>
            <p:ph type="title"/>
          </p:nvPr>
        </p:nvSpPr>
        <p:spPr/>
        <p:txBody>
          <a:bodyPr/>
          <a:lstStyle/>
          <a:p>
            <a:r>
              <a:rPr lang="tr-TR" dirty="0"/>
              <a:t>XML DTD</a:t>
            </a:r>
          </a:p>
        </p:txBody>
      </p:sp>
      <p:sp>
        <p:nvSpPr>
          <p:cNvPr id="3" name="Content Placeholder 2">
            <a:extLst>
              <a:ext uri="{FF2B5EF4-FFF2-40B4-BE49-F238E27FC236}">
                <a16:creationId xmlns:a16="http://schemas.microsoft.com/office/drawing/2014/main" id="{98F24730-707F-376F-ECFB-FC9FDA7113D1}"/>
              </a:ext>
            </a:extLst>
          </p:cNvPr>
          <p:cNvSpPr>
            <a:spLocks noGrp="1"/>
          </p:cNvSpPr>
          <p:nvPr>
            <p:ph idx="1"/>
          </p:nvPr>
        </p:nvSpPr>
        <p:spPr/>
        <p:txBody>
          <a:bodyPr>
            <a:normAutofit fontScale="55000" lnSpcReduction="20000"/>
          </a:bodyPr>
          <a:lstStyle/>
          <a:p>
            <a:pPr marL="0" indent="0">
              <a:buNone/>
            </a:pPr>
            <a:r>
              <a:rPr lang="en-US" b="0" i="0" u="none" strike="noStrike" dirty="0">
                <a:solidFill>
                  <a:srgbClr val="0000CD"/>
                </a:solidFill>
                <a:effectLst/>
                <a:latin typeface="Consolas" panose="020B0609020204030204" pitchFamily="49" charset="0"/>
              </a:rPr>
              <a:t>&lt;?xml version="1.0"?&gt;</a:t>
            </a:r>
          </a:p>
          <a:p>
            <a:pPr marL="0" indent="0">
              <a:buNone/>
            </a:pPr>
            <a:r>
              <a:rPr lang="en-US" b="0" i="0" u="none" strike="noStrike" dirty="0">
                <a:solidFill>
                  <a:srgbClr val="0000CD"/>
                </a:solidFill>
                <a:effectLst/>
                <a:latin typeface="Consolas" panose="020B0609020204030204" pitchFamily="49" charset="0"/>
              </a:rPr>
              <a:t>&lt;!DOCTYPE note [</a:t>
            </a:r>
          </a:p>
          <a:p>
            <a:pPr marL="0" indent="0">
              <a:buNone/>
            </a:pPr>
            <a:r>
              <a:rPr lang="en-US" b="0" i="0" u="none" strike="noStrike" dirty="0">
                <a:solidFill>
                  <a:srgbClr val="0000CD"/>
                </a:solidFill>
                <a:effectLst/>
                <a:latin typeface="Consolas" panose="020B0609020204030204" pitchFamily="49" charset="0"/>
              </a:rPr>
              <a:t>  &lt;!ELEMENT note    (to, from, heading, body)&gt;</a:t>
            </a:r>
          </a:p>
          <a:p>
            <a:pPr marL="0" indent="0">
              <a:buNone/>
            </a:pPr>
            <a:r>
              <a:rPr lang="en-US" b="0" i="0" u="none" strike="noStrike" dirty="0">
                <a:solidFill>
                  <a:srgbClr val="0000CD"/>
                </a:solidFill>
                <a:effectLst/>
                <a:latin typeface="Consolas" panose="020B0609020204030204" pitchFamily="49" charset="0"/>
              </a:rPr>
              <a:t>  &lt;!ELEMENT to      (#PCDATA)&gt;</a:t>
            </a:r>
          </a:p>
          <a:p>
            <a:pPr marL="0" indent="0">
              <a:buNone/>
            </a:pPr>
            <a:r>
              <a:rPr lang="en-US" b="0" i="0" u="none" strike="noStrike" dirty="0">
                <a:solidFill>
                  <a:srgbClr val="0000CD"/>
                </a:solidFill>
                <a:effectLst/>
                <a:latin typeface="Consolas" panose="020B0609020204030204" pitchFamily="49" charset="0"/>
              </a:rPr>
              <a:t>  &lt;!ELEMENT from    (#PCDATA)&gt;</a:t>
            </a:r>
          </a:p>
          <a:p>
            <a:pPr marL="0" indent="0">
              <a:buNone/>
            </a:pPr>
            <a:r>
              <a:rPr lang="en-US" b="0" i="0" u="none" strike="noStrike" dirty="0">
                <a:solidFill>
                  <a:srgbClr val="0000CD"/>
                </a:solidFill>
                <a:effectLst/>
                <a:latin typeface="Consolas" panose="020B0609020204030204" pitchFamily="49" charset="0"/>
              </a:rPr>
              <a:t>  &lt;!ELEMENT heading (#PCDATA)&gt;</a:t>
            </a:r>
          </a:p>
          <a:p>
            <a:pPr marL="0" indent="0">
              <a:buNone/>
            </a:pPr>
            <a:r>
              <a:rPr lang="en-US" b="0" i="0" u="none" strike="noStrike" dirty="0">
                <a:solidFill>
                  <a:srgbClr val="0000CD"/>
                </a:solidFill>
                <a:effectLst/>
                <a:latin typeface="Consolas" panose="020B0609020204030204" pitchFamily="49" charset="0"/>
              </a:rPr>
              <a:t>  &lt;!ELEMENT body    (#PCDATA)&gt;</a:t>
            </a:r>
          </a:p>
          <a:p>
            <a:pPr marL="0" indent="0">
              <a:buNone/>
            </a:pPr>
            <a:r>
              <a:rPr lang="en-US" b="0" i="0" u="none" strike="noStrike" dirty="0">
                <a:solidFill>
                  <a:srgbClr val="0000CD"/>
                </a:solidFill>
                <a:effectLst/>
                <a:latin typeface="Consolas" panose="020B0609020204030204" pitchFamily="49" charset="0"/>
              </a:rPr>
              <a:t>]&gt;</a:t>
            </a:r>
          </a:p>
          <a:p>
            <a:pPr marL="0" indent="0">
              <a:buNone/>
            </a:pPr>
            <a:r>
              <a:rPr lang="en-US" b="0" i="0" u="none" strike="noStrike" dirty="0">
                <a:solidFill>
                  <a:srgbClr val="0000CD"/>
                </a:solidFill>
                <a:effectLst/>
                <a:latin typeface="Consolas" panose="020B0609020204030204" pitchFamily="49" charset="0"/>
              </a:rPr>
              <a:t>&lt;note&gt;</a:t>
            </a:r>
          </a:p>
          <a:p>
            <a:pPr marL="0" indent="0">
              <a:buNone/>
            </a:pPr>
            <a:r>
              <a:rPr lang="en-US" b="0" i="0" u="none" strike="noStrike" dirty="0">
                <a:solidFill>
                  <a:srgbClr val="0000CD"/>
                </a:solidFill>
                <a:effectLst/>
                <a:latin typeface="Consolas" panose="020B0609020204030204" pitchFamily="49" charset="0"/>
              </a:rPr>
              <a:t>  &lt;to&gt;</a:t>
            </a:r>
            <a:r>
              <a:rPr lang="en-US" b="0" i="0" u="none" strike="noStrike" dirty="0" err="1">
                <a:solidFill>
                  <a:srgbClr val="0000CD"/>
                </a:solidFill>
                <a:effectLst/>
                <a:latin typeface="Consolas" panose="020B0609020204030204" pitchFamily="49" charset="0"/>
              </a:rPr>
              <a:t>Tove</a:t>
            </a:r>
            <a:r>
              <a:rPr lang="en-US" b="0" i="0" u="none" strike="noStrike" dirty="0">
                <a:solidFill>
                  <a:srgbClr val="0000CD"/>
                </a:solidFill>
                <a:effectLst/>
                <a:latin typeface="Consolas" panose="020B0609020204030204" pitchFamily="49" charset="0"/>
              </a:rPr>
              <a:t>&lt;/to&gt;</a:t>
            </a:r>
          </a:p>
          <a:p>
            <a:pPr marL="0" indent="0">
              <a:buNone/>
            </a:pPr>
            <a:r>
              <a:rPr lang="en-US" b="0" i="0" u="none" strike="noStrike" dirty="0">
                <a:solidFill>
                  <a:srgbClr val="0000CD"/>
                </a:solidFill>
                <a:effectLst/>
                <a:latin typeface="Consolas" panose="020B0609020204030204" pitchFamily="49" charset="0"/>
              </a:rPr>
              <a:t>  &lt;from&gt;Jani&lt;/from&gt;</a:t>
            </a:r>
          </a:p>
          <a:p>
            <a:pPr marL="0" indent="0">
              <a:buNone/>
            </a:pPr>
            <a:r>
              <a:rPr lang="en-US" b="0" i="0" u="none" strike="noStrike" dirty="0">
                <a:solidFill>
                  <a:srgbClr val="0000CD"/>
                </a:solidFill>
                <a:effectLst/>
                <a:latin typeface="Consolas" panose="020B0609020204030204" pitchFamily="49" charset="0"/>
              </a:rPr>
              <a:t>  &lt;heading&gt;Reminder&lt;/heading&gt;</a:t>
            </a:r>
          </a:p>
          <a:p>
            <a:pPr marL="0" indent="0">
              <a:buNone/>
            </a:pPr>
            <a:r>
              <a:rPr lang="en-US" b="0" i="0" u="none" strike="noStrike" dirty="0">
                <a:solidFill>
                  <a:srgbClr val="0000CD"/>
                </a:solidFill>
                <a:effectLst/>
                <a:latin typeface="Consolas" panose="020B0609020204030204" pitchFamily="49" charset="0"/>
              </a:rPr>
              <a:t>  &lt;body&gt;Don't forget me this weekend!&lt;/body&gt;</a:t>
            </a:r>
          </a:p>
          <a:p>
            <a:pPr marL="0" indent="0">
              <a:buNone/>
            </a:pPr>
            <a:r>
              <a:rPr lang="en-US" b="0" i="0" u="none" strike="noStrike" dirty="0">
                <a:solidFill>
                  <a:srgbClr val="0000CD"/>
                </a:solidFill>
                <a:effectLst/>
                <a:latin typeface="Consolas" panose="020B0609020204030204" pitchFamily="49" charset="0"/>
              </a:rPr>
              <a:t>&lt;/note&gt; </a:t>
            </a:r>
            <a:endParaRPr lang="tr-TR" dirty="0"/>
          </a:p>
          <a:p>
            <a:pPr marL="0" indent="0">
              <a:buNone/>
            </a:pPr>
            <a:endParaRPr lang="tr-TR" dirty="0"/>
          </a:p>
        </p:txBody>
      </p:sp>
      <p:sp>
        <p:nvSpPr>
          <p:cNvPr id="4" name="TextBox 3">
            <a:extLst>
              <a:ext uri="{FF2B5EF4-FFF2-40B4-BE49-F238E27FC236}">
                <a16:creationId xmlns:a16="http://schemas.microsoft.com/office/drawing/2014/main" id="{8D65BDE3-391D-84E5-CC93-9308F3FBB03A}"/>
              </a:ext>
            </a:extLst>
          </p:cNvPr>
          <p:cNvSpPr txBox="1"/>
          <p:nvPr/>
        </p:nvSpPr>
        <p:spPr>
          <a:xfrm>
            <a:off x="628650" y="6311899"/>
            <a:ext cx="5106847" cy="369332"/>
          </a:xfrm>
          <a:prstGeom prst="rect">
            <a:avLst/>
          </a:prstGeom>
          <a:noFill/>
        </p:spPr>
        <p:txBody>
          <a:bodyPr wrap="none" rtlCol="0">
            <a:spAutoFit/>
          </a:bodyPr>
          <a:lstStyle/>
          <a:p>
            <a:r>
              <a:rPr lang="tr-TR" dirty="0" err="1"/>
              <a:t>https</a:t>
            </a:r>
            <a:r>
              <a:rPr lang="tr-TR" dirty="0"/>
              <a:t>://www.w3schools.com/</a:t>
            </a:r>
            <a:r>
              <a:rPr lang="tr-TR" dirty="0" err="1"/>
              <a:t>xml</a:t>
            </a:r>
            <a:r>
              <a:rPr lang="tr-TR" dirty="0"/>
              <a:t>/</a:t>
            </a:r>
            <a:r>
              <a:rPr lang="tr-TR" dirty="0" err="1"/>
              <a:t>xml_dtd_intro.asp</a:t>
            </a:r>
            <a:endParaRPr lang="tr-TR" dirty="0"/>
          </a:p>
        </p:txBody>
      </p:sp>
    </p:spTree>
    <p:extLst>
      <p:ext uri="{BB962C8B-B14F-4D97-AF65-F5344CB8AC3E}">
        <p14:creationId xmlns:p14="http://schemas.microsoft.com/office/powerpoint/2010/main" val="715129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4E0D-BF44-B94D-3CCA-99CA96624D6C}"/>
              </a:ext>
            </a:extLst>
          </p:cNvPr>
          <p:cNvSpPr>
            <a:spLocks noGrp="1"/>
          </p:cNvSpPr>
          <p:nvPr>
            <p:ph type="title"/>
          </p:nvPr>
        </p:nvSpPr>
        <p:spPr/>
        <p:txBody>
          <a:bodyPr/>
          <a:lstStyle/>
          <a:p>
            <a:r>
              <a:rPr lang="tr-TR" dirty="0"/>
              <a:t>XML DTD</a:t>
            </a:r>
          </a:p>
        </p:txBody>
      </p:sp>
      <p:sp>
        <p:nvSpPr>
          <p:cNvPr id="3" name="Content Placeholder 2">
            <a:extLst>
              <a:ext uri="{FF2B5EF4-FFF2-40B4-BE49-F238E27FC236}">
                <a16:creationId xmlns:a16="http://schemas.microsoft.com/office/drawing/2014/main" id="{E1CC99E5-AE24-A4C9-3EE4-FF13D2A8F11F}"/>
              </a:ext>
            </a:extLst>
          </p:cNvPr>
          <p:cNvSpPr>
            <a:spLocks noGrp="1"/>
          </p:cNvSpPr>
          <p:nvPr>
            <p:ph idx="1"/>
          </p:nvPr>
        </p:nvSpPr>
        <p:spPr/>
        <p:txBody>
          <a:bodyPr/>
          <a:lstStyle/>
          <a:p>
            <a:r>
              <a:rPr lang="tr-TR" dirty="0"/>
              <a:t>Uygulama</a:t>
            </a:r>
          </a:p>
        </p:txBody>
      </p:sp>
    </p:spTree>
    <p:extLst>
      <p:ext uri="{BB962C8B-B14F-4D97-AF65-F5344CB8AC3E}">
        <p14:creationId xmlns:p14="http://schemas.microsoft.com/office/powerpoint/2010/main" val="1566858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751F-B02E-3E2A-2F45-FDFAFCE8D00D}"/>
              </a:ext>
            </a:extLst>
          </p:cNvPr>
          <p:cNvSpPr>
            <a:spLocks noGrp="1"/>
          </p:cNvSpPr>
          <p:nvPr>
            <p:ph type="title"/>
          </p:nvPr>
        </p:nvSpPr>
        <p:spPr/>
        <p:txBody>
          <a:bodyPr/>
          <a:lstStyle/>
          <a:p>
            <a:r>
              <a:rPr lang="tr-TR" dirty="0"/>
              <a:t>XML Şeması (XSD)</a:t>
            </a:r>
          </a:p>
        </p:txBody>
      </p:sp>
      <p:sp>
        <p:nvSpPr>
          <p:cNvPr id="3" name="Content Placeholder 2">
            <a:extLst>
              <a:ext uri="{FF2B5EF4-FFF2-40B4-BE49-F238E27FC236}">
                <a16:creationId xmlns:a16="http://schemas.microsoft.com/office/drawing/2014/main" id="{DFD8D7A2-6829-0FB7-00F3-63141498B311}"/>
              </a:ext>
            </a:extLst>
          </p:cNvPr>
          <p:cNvSpPr>
            <a:spLocks noGrp="1"/>
          </p:cNvSpPr>
          <p:nvPr>
            <p:ph idx="1"/>
          </p:nvPr>
        </p:nvSpPr>
        <p:spPr/>
        <p:txBody>
          <a:bodyPr>
            <a:normAutofit lnSpcReduction="10000"/>
          </a:bodyPr>
          <a:lstStyle/>
          <a:p>
            <a:r>
              <a:rPr lang="tr-TR" dirty="0"/>
              <a:t>Bir XML Şeması, tıpkı bir DTD gibi bir XML belgesinin yapısını tanımlar.</a:t>
            </a:r>
          </a:p>
          <a:p>
            <a:endParaRPr lang="tr-TR" dirty="0"/>
          </a:p>
          <a:p>
            <a:r>
              <a:rPr lang="tr-TR" dirty="0"/>
              <a:t>Doğru sözdizimine (sentaks) sahip bir XML belgesine "İyi Biçimlendirilmiş" denir.</a:t>
            </a:r>
          </a:p>
          <a:p>
            <a:endParaRPr lang="tr-TR" dirty="0"/>
          </a:p>
          <a:p>
            <a:r>
              <a:rPr lang="tr-TR" dirty="0"/>
              <a:t>Bir XML Şemasına göre doğrulanan bir XML belgesi hem "İyi Biçimlendirilmiş" hem de "Geçerlidir".</a:t>
            </a:r>
          </a:p>
          <a:p>
            <a:endParaRPr lang="tr-TR" dirty="0"/>
          </a:p>
          <a:p>
            <a:r>
              <a:rPr lang="tr-TR" dirty="0"/>
              <a:t>XML Şeması, </a:t>
            </a:r>
            <a:r>
              <a:rPr lang="tr-TR" dirty="0" err="1"/>
              <a:t>DTD'ye</a:t>
            </a:r>
            <a:r>
              <a:rPr lang="tr-TR" dirty="0"/>
              <a:t> XML tabanlı bir alternatiftir.</a:t>
            </a:r>
          </a:p>
        </p:txBody>
      </p:sp>
      <p:sp>
        <p:nvSpPr>
          <p:cNvPr id="4" name="TextBox 3">
            <a:extLst>
              <a:ext uri="{FF2B5EF4-FFF2-40B4-BE49-F238E27FC236}">
                <a16:creationId xmlns:a16="http://schemas.microsoft.com/office/drawing/2014/main" id="{5F979720-6924-0514-A193-014750BC0C1C}"/>
              </a:ext>
            </a:extLst>
          </p:cNvPr>
          <p:cNvSpPr txBox="1"/>
          <p:nvPr/>
        </p:nvSpPr>
        <p:spPr>
          <a:xfrm>
            <a:off x="628650" y="6192837"/>
            <a:ext cx="4945328" cy="369332"/>
          </a:xfrm>
          <a:prstGeom prst="rect">
            <a:avLst/>
          </a:prstGeom>
          <a:noFill/>
        </p:spPr>
        <p:txBody>
          <a:bodyPr wrap="none" rtlCol="0">
            <a:spAutoFit/>
          </a:bodyPr>
          <a:lstStyle/>
          <a:p>
            <a:r>
              <a:rPr lang="tr-TR" dirty="0" err="1"/>
              <a:t>https</a:t>
            </a:r>
            <a:r>
              <a:rPr lang="tr-TR" dirty="0"/>
              <a:t>://www.w3schools.com/</a:t>
            </a:r>
            <a:r>
              <a:rPr lang="tr-TR" dirty="0" err="1"/>
              <a:t>xml</a:t>
            </a:r>
            <a:r>
              <a:rPr lang="tr-TR" dirty="0"/>
              <a:t>/</a:t>
            </a:r>
            <a:r>
              <a:rPr lang="tr-TR" dirty="0" err="1"/>
              <a:t>xml_schema.asp</a:t>
            </a:r>
            <a:endParaRPr lang="tr-TR" dirty="0"/>
          </a:p>
        </p:txBody>
      </p:sp>
    </p:spTree>
    <p:extLst>
      <p:ext uri="{BB962C8B-B14F-4D97-AF65-F5344CB8AC3E}">
        <p14:creationId xmlns:p14="http://schemas.microsoft.com/office/powerpoint/2010/main" val="1045859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751F-B02E-3E2A-2F45-FDFAFCE8D00D}"/>
              </a:ext>
            </a:extLst>
          </p:cNvPr>
          <p:cNvSpPr>
            <a:spLocks noGrp="1"/>
          </p:cNvSpPr>
          <p:nvPr>
            <p:ph type="title"/>
          </p:nvPr>
        </p:nvSpPr>
        <p:spPr/>
        <p:txBody>
          <a:bodyPr/>
          <a:lstStyle/>
          <a:p>
            <a:r>
              <a:rPr lang="tr-TR" dirty="0"/>
              <a:t>XSD</a:t>
            </a:r>
          </a:p>
        </p:txBody>
      </p:sp>
      <p:sp>
        <p:nvSpPr>
          <p:cNvPr id="3" name="Content Placeholder 2">
            <a:extLst>
              <a:ext uri="{FF2B5EF4-FFF2-40B4-BE49-F238E27FC236}">
                <a16:creationId xmlns:a16="http://schemas.microsoft.com/office/drawing/2014/main" id="{DFD8D7A2-6829-0FB7-00F3-63141498B311}"/>
              </a:ext>
            </a:extLst>
          </p:cNvPr>
          <p:cNvSpPr>
            <a:spLocks noGrp="1"/>
          </p:cNvSpPr>
          <p:nvPr>
            <p:ph idx="1"/>
          </p:nvPr>
        </p:nvSpPr>
        <p:spPr/>
        <p:txBody>
          <a:bodyPr>
            <a:normAutofit/>
          </a:bodyPr>
          <a:lstStyle/>
          <a:p>
            <a:pPr marL="0" indent="0">
              <a:buNone/>
            </a:pPr>
            <a:r>
              <a:rPr lang="en-US" sz="2000" b="0" i="0" u="none" strike="noStrike" dirty="0">
                <a:solidFill>
                  <a:srgbClr val="0000CD"/>
                </a:solidFill>
                <a:effectLst/>
                <a:latin typeface="Consolas" panose="020B0609020204030204" pitchFamily="49" charset="0"/>
              </a:rPr>
              <a:t>&lt;</a:t>
            </a:r>
            <a:r>
              <a:rPr lang="en-US" sz="2000" b="0" i="0" u="none" strike="noStrike" dirty="0" err="1">
                <a:solidFill>
                  <a:srgbClr val="A52A2A"/>
                </a:solidFill>
                <a:effectLst/>
                <a:latin typeface="Consolas" panose="020B0609020204030204" pitchFamily="49" charset="0"/>
              </a:rPr>
              <a:t>xs:element</a:t>
            </a:r>
            <a:r>
              <a:rPr lang="en-US" sz="2000" b="0" i="0" u="none" strike="noStrike" dirty="0">
                <a:solidFill>
                  <a:srgbClr val="FF0000"/>
                </a:solidFill>
                <a:effectLst/>
                <a:latin typeface="Consolas" panose="020B0609020204030204" pitchFamily="49" charset="0"/>
              </a:rPr>
              <a:t> name</a:t>
            </a:r>
            <a:r>
              <a:rPr lang="en-US" sz="2000" b="0" i="0" u="none" strike="noStrike" dirty="0">
                <a:solidFill>
                  <a:srgbClr val="0000CD"/>
                </a:solidFill>
                <a:effectLst/>
                <a:latin typeface="Consolas" panose="020B0609020204030204" pitchFamily="49" charset="0"/>
              </a:rPr>
              <a:t>="note"&gt;</a:t>
            </a:r>
            <a:br>
              <a:rPr lang="en-US" sz="2000" dirty="0"/>
            </a:br>
            <a:br>
              <a:rPr lang="en-US" sz="2000" dirty="0"/>
            </a:br>
            <a:r>
              <a:rPr lang="en-US" sz="2000" b="0" i="0" u="none" strike="noStrike" dirty="0">
                <a:solidFill>
                  <a:srgbClr val="0000CD"/>
                </a:solidFill>
                <a:effectLst/>
                <a:latin typeface="Consolas" panose="020B0609020204030204" pitchFamily="49" charset="0"/>
              </a:rPr>
              <a:t>&lt;</a:t>
            </a:r>
            <a:r>
              <a:rPr lang="en-US" sz="2000" b="0" i="0" u="none" strike="noStrike" dirty="0" err="1">
                <a:solidFill>
                  <a:srgbClr val="A52A2A"/>
                </a:solidFill>
                <a:effectLst/>
                <a:latin typeface="Consolas" panose="020B0609020204030204" pitchFamily="49" charset="0"/>
              </a:rPr>
              <a:t>xs:complexType</a:t>
            </a:r>
            <a:r>
              <a:rPr lang="en-US" sz="2000" b="0" i="0" u="none" strike="noStrike" dirty="0">
                <a:solidFill>
                  <a:srgbClr val="0000CD"/>
                </a:solidFill>
                <a:effectLst/>
                <a:latin typeface="Consolas" panose="020B0609020204030204" pitchFamily="49" charset="0"/>
              </a:rPr>
              <a:t>&gt;</a:t>
            </a:r>
            <a:br>
              <a:rPr lang="en-US" sz="2000" dirty="0"/>
            </a:b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000CD"/>
                </a:solidFill>
                <a:effectLst/>
                <a:latin typeface="Consolas" panose="020B0609020204030204" pitchFamily="49" charset="0"/>
              </a:rPr>
              <a:t>&lt;</a:t>
            </a:r>
            <a:r>
              <a:rPr lang="en-US" sz="2000" b="0" i="0" u="none" strike="noStrike" dirty="0" err="1">
                <a:solidFill>
                  <a:srgbClr val="A52A2A"/>
                </a:solidFill>
                <a:effectLst/>
                <a:latin typeface="Consolas" panose="020B0609020204030204" pitchFamily="49" charset="0"/>
              </a:rPr>
              <a:t>xs:sequence</a:t>
            </a:r>
            <a:r>
              <a:rPr lang="en-US" sz="2000" b="0" i="0" u="none" strike="noStrike" dirty="0">
                <a:solidFill>
                  <a:srgbClr val="0000CD"/>
                </a:solidFill>
                <a:effectLst/>
                <a:latin typeface="Consolas" panose="020B0609020204030204" pitchFamily="49" charset="0"/>
              </a:rPr>
              <a:t>&gt;</a:t>
            </a:r>
            <a:br>
              <a:rPr lang="en-US" sz="2000" dirty="0"/>
            </a:b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000CD"/>
                </a:solidFill>
                <a:effectLst/>
                <a:latin typeface="Consolas" panose="020B0609020204030204" pitchFamily="49" charset="0"/>
              </a:rPr>
              <a:t>&lt;</a:t>
            </a:r>
            <a:r>
              <a:rPr lang="en-US" sz="2000" b="0" i="0" u="none" strike="noStrike" dirty="0" err="1">
                <a:solidFill>
                  <a:srgbClr val="A52A2A"/>
                </a:solidFill>
                <a:effectLst/>
                <a:latin typeface="Consolas" panose="020B0609020204030204" pitchFamily="49" charset="0"/>
              </a:rPr>
              <a:t>xs:element</a:t>
            </a:r>
            <a:r>
              <a:rPr lang="en-US" sz="2000" b="0" i="0" u="none" strike="noStrike" dirty="0">
                <a:solidFill>
                  <a:srgbClr val="FF0000"/>
                </a:solidFill>
                <a:effectLst/>
                <a:latin typeface="Consolas" panose="020B0609020204030204" pitchFamily="49" charset="0"/>
              </a:rPr>
              <a:t> name</a:t>
            </a:r>
            <a:r>
              <a:rPr lang="en-US" sz="2000" b="0" i="0" u="none" strike="noStrike" dirty="0">
                <a:solidFill>
                  <a:srgbClr val="0000CD"/>
                </a:solidFill>
                <a:effectLst/>
                <a:latin typeface="Consolas" panose="020B0609020204030204" pitchFamily="49" charset="0"/>
              </a:rPr>
              <a:t>="to"</a:t>
            </a:r>
            <a:r>
              <a:rPr lang="en-US" sz="2000" b="0" i="0" u="none" strike="noStrike" dirty="0">
                <a:solidFill>
                  <a:srgbClr val="FF0000"/>
                </a:solidFill>
                <a:effectLst/>
                <a:latin typeface="Consolas" panose="020B0609020204030204" pitchFamily="49" charset="0"/>
              </a:rPr>
              <a:t> type</a:t>
            </a:r>
            <a:r>
              <a:rPr lang="en-US" sz="2000" b="0" i="0" u="none" strike="noStrike" dirty="0">
                <a:solidFill>
                  <a:srgbClr val="0000CD"/>
                </a:solidFill>
                <a:effectLst/>
                <a:latin typeface="Consolas" panose="020B0609020204030204" pitchFamily="49" charset="0"/>
              </a:rPr>
              <a:t>="</a:t>
            </a:r>
            <a:r>
              <a:rPr lang="en-US" sz="2000" b="0" i="0" u="none" strike="noStrike" dirty="0" err="1">
                <a:solidFill>
                  <a:srgbClr val="0000CD"/>
                </a:solidFill>
                <a:effectLst/>
                <a:latin typeface="Consolas" panose="020B0609020204030204" pitchFamily="49" charset="0"/>
              </a:rPr>
              <a:t>xs:string</a:t>
            </a:r>
            <a:r>
              <a:rPr lang="en-US" sz="2000" b="0" i="0" u="none" strike="noStrike" dirty="0">
                <a:solidFill>
                  <a:srgbClr val="0000CD"/>
                </a:solidFill>
                <a:effectLst/>
                <a:latin typeface="Consolas" panose="020B0609020204030204" pitchFamily="49" charset="0"/>
              </a:rPr>
              <a:t>"</a:t>
            </a:r>
            <a:r>
              <a:rPr lang="en-US" sz="2000" b="0" i="0" u="none" strike="noStrike" dirty="0">
                <a:solidFill>
                  <a:srgbClr val="FF0000"/>
                </a:solidFill>
                <a:effectLst/>
                <a:latin typeface="Consolas" panose="020B0609020204030204" pitchFamily="49" charset="0"/>
              </a:rPr>
              <a:t>/</a:t>
            </a:r>
            <a:r>
              <a:rPr lang="en-US" sz="2000" b="0" i="0" u="none" strike="noStrike" dirty="0">
                <a:solidFill>
                  <a:srgbClr val="0000CD"/>
                </a:solidFill>
                <a:effectLst/>
                <a:latin typeface="Consolas" panose="020B0609020204030204" pitchFamily="49" charset="0"/>
              </a:rPr>
              <a:t>&gt;</a:t>
            </a:r>
            <a:br>
              <a:rPr lang="en-US" sz="2000" dirty="0"/>
            </a:b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000CD"/>
                </a:solidFill>
                <a:effectLst/>
                <a:latin typeface="Consolas" panose="020B0609020204030204" pitchFamily="49" charset="0"/>
              </a:rPr>
              <a:t>&lt;</a:t>
            </a:r>
            <a:r>
              <a:rPr lang="en-US" sz="2000" b="0" i="0" u="none" strike="noStrike" dirty="0" err="1">
                <a:solidFill>
                  <a:srgbClr val="A52A2A"/>
                </a:solidFill>
                <a:effectLst/>
                <a:latin typeface="Consolas" panose="020B0609020204030204" pitchFamily="49" charset="0"/>
              </a:rPr>
              <a:t>xs:element</a:t>
            </a:r>
            <a:r>
              <a:rPr lang="en-US" sz="2000" b="0" i="0" u="none" strike="noStrike" dirty="0">
                <a:solidFill>
                  <a:srgbClr val="FF0000"/>
                </a:solidFill>
                <a:effectLst/>
                <a:latin typeface="Consolas" panose="020B0609020204030204" pitchFamily="49" charset="0"/>
              </a:rPr>
              <a:t> name</a:t>
            </a:r>
            <a:r>
              <a:rPr lang="en-US" sz="2000" b="0" i="0" u="none" strike="noStrike" dirty="0">
                <a:solidFill>
                  <a:srgbClr val="0000CD"/>
                </a:solidFill>
                <a:effectLst/>
                <a:latin typeface="Consolas" panose="020B0609020204030204" pitchFamily="49" charset="0"/>
              </a:rPr>
              <a:t>="from"</a:t>
            </a:r>
            <a:r>
              <a:rPr lang="en-US" sz="2000" b="0" i="0" u="none" strike="noStrike" dirty="0">
                <a:solidFill>
                  <a:srgbClr val="FF0000"/>
                </a:solidFill>
                <a:effectLst/>
                <a:latin typeface="Consolas" panose="020B0609020204030204" pitchFamily="49" charset="0"/>
              </a:rPr>
              <a:t> type</a:t>
            </a:r>
            <a:r>
              <a:rPr lang="en-US" sz="2000" b="0" i="0" u="none" strike="noStrike" dirty="0">
                <a:solidFill>
                  <a:srgbClr val="0000CD"/>
                </a:solidFill>
                <a:effectLst/>
                <a:latin typeface="Consolas" panose="020B0609020204030204" pitchFamily="49" charset="0"/>
              </a:rPr>
              <a:t>="</a:t>
            </a:r>
            <a:r>
              <a:rPr lang="en-US" sz="2000" b="0" i="0" u="none" strike="noStrike" dirty="0" err="1">
                <a:solidFill>
                  <a:srgbClr val="0000CD"/>
                </a:solidFill>
                <a:effectLst/>
                <a:latin typeface="Consolas" panose="020B0609020204030204" pitchFamily="49" charset="0"/>
              </a:rPr>
              <a:t>xs:string</a:t>
            </a:r>
            <a:r>
              <a:rPr lang="en-US" sz="2000" b="0" i="0" u="none" strike="noStrike" dirty="0">
                <a:solidFill>
                  <a:srgbClr val="0000CD"/>
                </a:solidFill>
                <a:effectLst/>
                <a:latin typeface="Consolas" panose="020B0609020204030204" pitchFamily="49" charset="0"/>
              </a:rPr>
              <a:t>"</a:t>
            </a:r>
            <a:r>
              <a:rPr lang="en-US" sz="2000" b="0" i="0" u="none" strike="noStrike" dirty="0">
                <a:solidFill>
                  <a:srgbClr val="FF0000"/>
                </a:solidFill>
                <a:effectLst/>
                <a:latin typeface="Consolas" panose="020B0609020204030204" pitchFamily="49" charset="0"/>
              </a:rPr>
              <a:t>/</a:t>
            </a:r>
            <a:r>
              <a:rPr lang="en-US" sz="2000" b="0" i="0" u="none" strike="noStrike" dirty="0">
                <a:solidFill>
                  <a:srgbClr val="0000CD"/>
                </a:solidFill>
                <a:effectLst/>
                <a:latin typeface="Consolas" panose="020B0609020204030204" pitchFamily="49" charset="0"/>
              </a:rPr>
              <a:t>&gt;</a:t>
            </a:r>
            <a:br>
              <a:rPr lang="en-US" sz="2000" dirty="0"/>
            </a:b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000CD"/>
                </a:solidFill>
                <a:effectLst/>
                <a:latin typeface="Consolas" panose="020B0609020204030204" pitchFamily="49" charset="0"/>
              </a:rPr>
              <a:t>&lt;</a:t>
            </a:r>
            <a:r>
              <a:rPr lang="en-US" sz="2000" b="0" i="0" u="none" strike="noStrike" dirty="0" err="1">
                <a:solidFill>
                  <a:srgbClr val="A52A2A"/>
                </a:solidFill>
                <a:effectLst/>
                <a:latin typeface="Consolas" panose="020B0609020204030204" pitchFamily="49" charset="0"/>
              </a:rPr>
              <a:t>xs:element</a:t>
            </a:r>
            <a:r>
              <a:rPr lang="en-US" sz="2000" b="0" i="0" u="none" strike="noStrike" dirty="0">
                <a:solidFill>
                  <a:srgbClr val="FF0000"/>
                </a:solidFill>
                <a:effectLst/>
                <a:latin typeface="Consolas" panose="020B0609020204030204" pitchFamily="49" charset="0"/>
              </a:rPr>
              <a:t> name</a:t>
            </a:r>
            <a:r>
              <a:rPr lang="en-US" sz="2000" b="0" i="0" u="none" strike="noStrike" dirty="0">
                <a:solidFill>
                  <a:srgbClr val="0000CD"/>
                </a:solidFill>
                <a:effectLst/>
                <a:latin typeface="Consolas" panose="020B0609020204030204" pitchFamily="49" charset="0"/>
              </a:rPr>
              <a:t>="heading"</a:t>
            </a:r>
            <a:r>
              <a:rPr lang="en-US" sz="2000" b="0" i="0" u="none" strike="noStrike" dirty="0">
                <a:solidFill>
                  <a:srgbClr val="FF0000"/>
                </a:solidFill>
                <a:effectLst/>
                <a:latin typeface="Consolas" panose="020B0609020204030204" pitchFamily="49" charset="0"/>
              </a:rPr>
              <a:t> type</a:t>
            </a:r>
            <a:r>
              <a:rPr lang="en-US" sz="2000" b="0" i="0" u="none" strike="noStrike" dirty="0">
                <a:solidFill>
                  <a:srgbClr val="0000CD"/>
                </a:solidFill>
                <a:effectLst/>
                <a:latin typeface="Consolas" panose="020B0609020204030204" pitchFamily="49" charset="0"/>
              </a:rPr>
              <a:t>="</a:t>
            </a:r>
            <a:r>
              <a:rPr lang="en-US" sz="2000" b="0" i="0" u="none" strike="noStrike" dirty="0" err="1">
                <a:solidFill>
                  <a:srgbClr val="0000CD"/>
                </a:solidFill>
                <a:effectLst/>
                <a:latin typeface="Consolas" panose="020B0609020204030204" pitchFamily="49" charset="0"/>
              </a:rPr>
              <a:t>xs:string</a:t>
            </a:r>
            <a:r>
              <a:rPr lang="en-US" sz="2000" b="0" i="0" u="none" strike="noStrike" dirty="0">
                <a:solidFill>
                  <a:srgbClr val="0000CD"/>
                </a:solidFill>
                <a:effectLst/>
                <a:latin typeface="Consolas" panose="020B0609020204030204" pitchFamily="49" charset="0"/>
              </a:rPr>
              <a:t>"</a:t>
            </a:r>
            <a:r>
              <a:rPr lang="en-US" sz="2000" b="0" i="0" u="none" strike="noStrike" dirty="0">
                <a:solidFill>
                  <a:srgbClr val="FF0000"/>
                </a:solidFill>
                <a:effectLst/>
                <a:latin typeface="Consolas" panose="020B0609020204030204" pitchFamily="49" charset="0"/>
              </a:rPr>
              <a:t>/</a:t>
            </a:r>
            <a:r>
              <a:rPr lang="en-US" sz="2000" b="0" i="0" u="none" strike="noStrike" dirty="0">
                <a:solidFill>
                  <a:srgbClr val="0000CD"/>
                </a:solidFill>
                <a:effectLst/>
                <a:latin typeface="Consolas" panose="020B0609020204030204" pitchFamily="49" charset="0"/>
              </a:rPr>
              <a:t>&gt;</a:t>
            </a:r>
            <a:br>
              <a:rPr lang="en-US" sz="2000" dirty="0"/>
            </a:b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000CD"/>
                </a:solidFill>
                <a:effectLst/>
                <a:latin typeface="Consolas" panose="020B0609020204030204" pitchFamily="49" charset="0"/>
              </a:rPr>
              <a:t>&lt;</a:t>
            </a:r>
            <a:r>
              <a:rPr lang="en-US" sz="2000" b="0" i="0" u="none" strike="noStrike" dirty="0" err="1">
                <a:solidFill>
                  <a:srgbClr val="A52A2A"/>
                </a:solidFill>
                <a:effectLst/>
                <a:latin typeface="Consolas" panose="020B0609020204030204" pitchFamily="49" charset="0"/>
              </a:rPr>
              <a:t>xs:element</a:t>
            </a:r>
            <a:r>
              <a:rPr lang="en-US" sz="2000" b="0" i="0" u="none" strike="noStrike" dirty="0">
                <a:solidFill>
                  <a:srgbClr val="FF0000"/>
                </a:solidFill>
                <a:effectLst/>
                <a:latin typeface="Consolas" panose="020B0609020204030204" pitchFamily="49" charset="0"/>
              </a:rPr>
              <a:t> name</a:t>
            </a:r>
            <a:r>
              <a:rPr lang="en-US" sz="2000" b="0" i="0" u="none" strike="noStrike" dirty="0">
                <a:solidFill>
                  <a:srgbClr val="0000CD"/>
                </a:solidFill>
                <a:effectLst/>
                <a:latin typeface="Consolas" panose="020B0609020204030204" pitchFamily="49" charset="0"/>
              </a:rPr>
              <a:t>="body"</a:t>
            </a:r>
            <a:r>
              <a:rPr lang="en-US" sz="2000" b="0" i="0" u="none" strike="noStrike" dirty="0">
                <a:solidFill>
                  <a:srgbClr val="FF0000"/>
                </a:solidFill>
                <a:effectLst/>
                <a:latin typeface="Consolas" panose="020B0609020204030204" pitchFamily="49" charset="0"/>
              </a:rPr>
              <a:t> type</a:t>
            </a:r>
            <a:r>
              <a:rPr lang="en-US" sz="2000" b="0" i="0" u="none" strike="noStrike" dirty="0">
                <a:solidFill>
                  <a:srgbClr val="0000CD"/>
                </a:solidFill>
                <a:effectLst/>
                <a:latin typeface="Consolas" panose="020B0609020204030204" pitchFamily="49" charset="0"/>
              </a:rPr>
              <a:t>="</a:t>
            </a:r>
            <a:r>
              <a:rPr lang="en-US" sz="2000" b="0" i="0" u="none" strike="noStrike" dirty="0" err="1">
                <a:solidFill>
                  <a:srgbClr val="0000CD"/>
                </a:solidFill>
                <a:effectLst/>
                <a:latin typeface="Consolas" panose="020B0609020204030204" pitchFamily="49" charset="0"/>
              </a:rPr>
              <a:t>xs:string</a:t>
            </a:r>
            <a:r>
              <a:rPr lang="en-US" sz="2000" b="0" i="0" u="none" strike="noStrike" dirty="0">
                <a:solidFill>
                  <a:srgbClr val="0000CD"/>
                </a:solidFill>
                <a:effectLst/>
                <a:latin typeface="Consolas" panose="020B0609020204030204" pitchFamily="49" charset="0"/>
              </a:rPr>
              <a:t>"</a:t>
            </a:r>
            <a:r>
              <a:rPr lang="en-US" sz="2000" b="0" i="0" u="none" strike="noStrike" dirty="0">
                <a:solidFill>
                  <a:srgbClr val="FF0000"/>
                </a:solidFill>
                <a:effectLst/>
                <a:latin typeface="Consolas" panose="020B0609020204030204" pitchFamily="49" charset="0"/>
              </a:rPr>
              <a:t>/</a:t>
            </a:r>
            <a:r>
              <a:rPr lang="en-US" sz="2000" b="0" i="0" u="none" strike="noStrike" dirty="0">
                <a:solidFill>
                  <a:srgbClr val="0000CD"/>
                </a:solidFill>
                <a:effectLst/>
                <a:latin typeface="Consolas" panose="020B0609020204030204" pitchFamily="49" charset="0"/>
              </a:rPr>
              <a:t>&gt;</a:t>
            </a:r>
            <a:br>
              <a:rPr lang="en-US" sz="2000" dirty="0"/>
            </a:b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000CD"/>
                </a:solidFill>
                <a:effectLst/>
                <a:latin typeface="Consolas" panose="020B0609020204030204" pitchFamily="49" charset="0"/>
              </a:rPr>
              <a:t>&lt;</a:t>
            </a:r>
            <a:r>
              <a:rPr lang="en-US" sz="2000" b="0" i="0" u="none" strike="noStrike" dirty="0">
                <a:solidFill>
                  <a:srgbClr val="A52A2A"/>
                </a:solidFill>
                <a:effectLst/>
                <a:latin typeface="Consolas" panose="020B0609020204030204" pitchFamily="49" charset="0"/>
              </a:rPr>
              <a:t>/</a:t>
            </a:r>
            <a:r>
              <a:rPr lang="en-US" sz="2000" b="0" i="0" u="none" strike="noStrike" dirty="0" err="1">
                <a:solidFill>
                  <a:srgbClr val="A52A2A"/>
                </a:solidFill>
                <a:effectLst/>
                <a:latin typeface="Consolas" panose="020B0609020204030204" pitchFamily="49" charset="0"/>
              </a:rPr>
              <a:t>xs:sequence</a:t>
            </a:r>
            <a:r>
              <a:rPr lang="en-US" sz="2000" b="0" i="0" u="none" strike="noStrike" dirty="0">
                <a:solidFill>
                  <a:srgbClr val="0000CD"/>
                </a:solidFill>
                <a:effectLst/>
                <a:latin typeface="Consolas" panose="020B0609020204030204" pitchFamily="49" charset="0"/>
              </a:rPr>
              <a:t>&gt;</a:t>
            </a:r>
            <a:br>
              <a:rPr lang="en-US" sz="2000" dirty="0"/>
            </a:br>
            <a:r>
              <a:rPr lang="en-US" sz="2000" b="0" i="0" u="none" strike="noStrike" dirty="0">
                <a:solidFill>
                  <a:srgbClr val="0000CD"/>
                </a:solidFill>
                <a:effectLst/>
                <a:latin typeface="Consolas" panose="020B0609020204030204" pitchFamily="49" charset="0"/>
              </a:rPr>
              <a:t>&lt;</a:t>
            </a:r>
            <a:r>
              <a:rPr lang="en-US" sz="2000" b="0" i="0" u="none" strike="noStrike" dirty="0">
                <a:solidFill>
                  <a:srgbClr val="A52A2A"/>
                </a:solidFill>
                <a:effectLst/>
                <a:latin typeface="Consolas" panose="020B0609020204030204" pitchFamily="49" charset="0"/>
              </a:rPr>
              <a:t>/</a:t>
            </a:r>
            <a:r>
              <a:rPr lang="en-US" sz="2000" b="0" i="0" u="none" strike="noStrike" dirty="0" err="1">
                <a:solidFill>
                  <a:srgbClr val="A52A2A"/>
                </a:solidFill>
                <a:effectLst/>
                <a:latin typeface="Consolas" panose="020B0609020204030204" pitchFamily="49" charset="0"/>
              </a:rPr>
              <a:t>xs:complexType</a:t>
            </a:r>
            <a:r>
              <a:rPr lang="en-US" sz="2000" b="0" i="0" u="none" strike="noStrike" dirty="0">
                <a:solidFill>
                  <a:srgbClr val="0000CD"/>
                </a:solidFill>
                <a:effectLst/>
                <a:latin typeface="Consolas" panose="020B0609020204030204" pitchFamily="49" charset="0"/>
              </a:rPr>
              <a:t>&gt;</a:t>
            </a:r>
            <a:br>
              <a:rPr lang="en-US" sz="2000" dirty="0"/>
            </a:br>
            <a:br>
              <a:rPr lang="en-US" sz="2000" dirty="0"/>
            </a:br>
            <a:r>
              <a:rPr lang="en-US" sz="2000" b="0" i="0" u="none" strike="noStrike" dirty="0">
                <a:solidFill>
                  <a:srgbClr val="0000CD"/>
                </a:solidFill>
                <a:effectLst/>
                <a:latin typeface="Consolas" panose="020B0609020204030204" pitchFamily="49" charset="0"/>
              </a:rPr>
              <a:t>&lt;</a:t>
            </a:r>
            <a:r>
              <a:rPr lang="en-US" sz="2000" b="0" i="0" u="none" strike="noStrike" dirty="0">
                <a:solidFill>
                  <a:srgbClr val="A52A2A"/>
                </a:solidFill>
                <a:effectLst/>
                <a:latin typeface="Consolas" panose="020B0609020204030204" pitchFamily="49" charset="0"/>
              </a:rPr>
              <a:t>/</a:t>
            </a:r>
            <a:r>
              <a:rPr lang="en-US" sz="2000" b="0" i="0" u="none" strike="noStrike" dirty="0" err="1">
                <a:solidFill>
                  <a:srgbClr val="A52A2A"/>
                </a:solidFill>
                <a:effectLst/>
                <a:latin typeface="Consolas" panose="020B0609020204030204" pitchFamily="49" charset="0"/>
              </a:rPr>
              <a:t>xs:element</a:t>
            </a:r>
            <a:r>
              <a:rPr lang="en-US" sz="2000" b="0" i="0" u="none" strike="noStrike" dirty="0">
                <a:solidFill>
                  <a:srgbClr val="0000CD"/>
                </a:solidFill>
                <a:effectLst/>
                <a:latin typeface="Consolas" panose="020B0609020204030204" pitchFamily="49" charset="0"/>
              </a:rPr>
              <a:t>&gt;</a:t>
            </a:r>
            <a:endParaRPr lang="tr-TR" sz="2000" dirty="0"/>
          </a:p>
        </p:txBody>
      </p:sp>
    </p:spTree>
    <p:extLst>
      <p:ext uri="{BB962C8B-B14F-4D97-AF65-F5344CB8AC3E}">
        <p14:creationId xmlns:p14="http://schemas.microsoft.com/office/powerpoint/2010/main" val="3590762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751F-B02E-3E2A-2F45-FDFAFCE8D00D}"/>
              </a:ext>
            </a:extLst>
          </p:cNvPr>
          <p:cNvSpPr>
            <a:spLocks noGrp="1"/>
          </p:cNvSpPr>
          <p:nvPr>
            <p:ph type="title"/>
          </p:nvPr>
        </p:nvSpPr>
        <p:spPr/>
        <p:txBody>
          <a:bodyPr/>
          <a:lstStyle/>
          <a:p>
            <a:r>
              <a:rPr lang="tr-TR" dirty="0"/>
              <a:t>XSD</a:t>
            </a:r>
          </a:p>
        </p:txBody>
      </p:sp>
      <p:sp>
        <p:nvSpPr>
          <p:cNvPr id="3" name="Content Placeholder 2">
            <a:extLst>
              <a:ext uri="{FF2B5EF4-FFF2-40B4-BE49-F238E27FC236}">
                <a16:creationId xmlns:a16="http://schemas.microsoft.com/office/drawing/2014/main" id="{DFD8D7A2-6829-0FB7-00F3-63141498B311}"/>
              </a:ext>
            </a:extLst>
          </p:cNvPr>
          <p:cNvSpPr>
            <a:spLocks noGrp="1"/>
          </p:cNvSpPr>
          <p:nvPr>
            <p:ph idx="1"/>
          </p:nvPr>
        </p:nvSpPr>
        <p:spPr/>
        <p:txBody>
          <a:bodyPr>
            <a:normAutofit/>
          </a:bodyPr>
          <a:lstStyle/>
          <a:p>
            <a:r>
              <a:rPr lang="tr-TR" sz="2000" dirty="0"/>
              <a:t>XML Şemaları </a:t>
            </a:r>
            <a:r>
              <a:rPr lang="tr-TR" sz="2000" dirty="0" err="1"/>
              <a:t>DTD'den</a:t>
            </a:r>
            <a:r>
              <a:rPr lang="tr-TR" sz="2000" dirty="0"/>
              <a:t> Daha Güçlüdür.</a:t>
            </a:r>
          </a:p>
          <a:p>
            <a:r>
              <a:rPr lang="tr-TR" sz="2000" dirty="0"/>
              <a:t>XML Şemaları </a:t>
            </a:r>
            <a:r>
              <a:rPr lang="tr-TR" sz="2000" dirty="0" err="1"/>
              <a:t>XML'de</a:t>
            </a:r>
            <a:r>
              <a:rPr lang="tr-TR" sz="2000" dirty="0"/>
              <a:t> yazılır.</a:t>
            </a:r>
          </a:p>
          <a:p>
            <a:r>
              <a:rPr lang="tr-TR" sz="2000" dirty="0"/>
              <a:t>XML Şemaları eklemeler için genişletilebilir (</a:t>
            </a:r>
            <a:r>
              <a:rPr lang="tr-TR" sz="2000" dirty="0" err="1"/>
              <a:t>extensible</a:t>
            </a:r>
            <a:r>
              <a:rPr lang="tr-TR" sz="2000" dirty="0"/>
              <a:t>).</a:t>
            </a:r>
          </a:p>
          <a:p>
            <a:r>
              <a:rPr lang="tr-TR" sz="2000" dirty="0"/>
              <a:t>XML Şemalarının en güçlü yönlerinden biri, veri türleri için destektir.</a:t>
            </a:r>
          </a:p>
          <a:p>
            <a:r>
              <a:rPr lang="tr-TR" sz="2000" dirty="0"/>
              <a:t>Belge içeriğini açıklamak daha kolaydır.</a:t>
            </a:r>
          </a:p>
          <a:p>
            <a:r>
              <a:rPr lang="tr-TR" sz="2000" dirty="0"/>
              <a:t>Veriler üzerindeki kısıtlamaları tanımlamak daha kolaydır.</a:t>
            </a:r>
          </a:p>
          <a:p>
            <a:r>
              <a:rPr lang="tr-TR" sz="2000" dirty="0"/>
              <a:t>Verilerin doğruluğunu doğrulamak daha </a:t>
            </a:r>
            <a:r>
              <a:rPr lang="tr-TR" sz="2000"/>
              <a:t>kolaydır.</a:t>
            </a:r>
            <a:endParaRPr lang="tr-TR" sz="2000" dirty="0"/>
          </a:p>
          <a:p>
            <a:endParaRPr lang="tr-TR" sz="2000" dirty="0"/>
          </a:p>
          <a:p>
            <a:pPr marL="0" indent="0">
              <a:buNone/>
            </a:pPr>
            <a:r>
              <a:rPr lang="tr-TR" sz="2000" dirty="0">
                <a:hlinkClick r:id="rId2"/>
              </a:rPr>
              <a:t>https://www.liquid-technologies.com/online-xml-to-xsd-converter</a:t>
            </a:r>
            <a:endParaRPr lang="tr-TR" sz="2000" dirty="0"/>
          </a:p>
          <a:p>
            <a:pPr marL="0" indent="0">
              <a:buNone/>
            </a:pPr>
            <a:r>
              <a:rPr lang="tr-TR" sz="2000" dirty="0">
                <a:hlinkClick r:id="rId3"/>
              </a:rPr>
              <a:t>https://www.freeformatter.com/xsd-generator.html</a:t>
            </a:r>
            <a:endParaRPr lang="tr-TR" sz="2000" dirty="0"/>
          </a:p>
          <a:p>
            <a:pPr marL="0" indent="0">
              <a:buNone/>
            </a:pPr>
            <a:endParaRPr lang="tr-TR" sz="2000" dirty="0"/>
          </a:p>
        </p:txBody>
      </p:sp>
    </p:spTree>
    <p:extLst>
      <p:ext uri="{BB962C8B-B14F-4D97-AF65-F5344CB8AC3E}">
        <p14:creationId xmlns:p14="http://schemas.microsoft.com/office/powerpoint/2010/main" val="269616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7D26-DB4A-C5BF-0AA3-2376B82CEFDD}"/>
              </a:ext>
            </a:extLst>
          </p:cNvPr>
          <p:cNvSpPr>
            <a:spLocks noGrp="1"/>
          </p:cNvSpPr>
          <p:nvPr>
            <p:ph type="title"/>
          </p:nvPr>
        </p:nvSpPr>
        <p:spPr/>
        <p:txBody>
          <a:bodyPr>
            <a:normAutofit/>
          </a:bodyPr>
          <a:lstStyle/>
          <a:p>
            <a:r>
              <a:rPr lang="tr-TR" sz="4000" dirty="0"/>
              <a:t>XML (</a:t>
            </a:r>
            <a:r>
              <a:rPr lang="tr-TR" sz="4000" dirty="0" err="1"/>
              <a:t>Extensible</a:t>
            </a:r>
            <a:r>
              <a:rPr lang="tr-TR" sz="4000" dirty="0"/>
              <a:t> </a:t>
            </a:r>
            <a:r>
              <a:rPr lang="tr-TR" sz="4000" dirty="0" err="1"/>
              <a:t>Markup</a:t>
            </a:r>
            <a:r>
              <a:rPr lang="tr-TR" sz="4000" dirty="0"/>
              <a:t> Language)</a:t>
            </a:r>
          </a:p>
        </p:txBody>
      </p:sp>
      <p:sp>
        <p:nvSpPr>
          <p:cNvPr id="3" name="Content Placeholder 2">
            <a:extLst>
              <a:ext uri="{FF2B5EF4-FFF2-40B4-BE49-F238E27FC236}">
                <a16:creationId xmlns:a16="http://schemas.microsoft.com/office/drawing/2014/main" id="{4A73D09E-B293-8D51-1B62-51266EE172C5}"/>
              </a:ext>
            </a:extLst>
          </p:cNvPr>
          <p:cNvSpPr>
            <a:spLocks noGrp="1"/>
          </p:cNvSpPr>
          <p:nvPr>
            <p:ph idx="1"/>
          </p:nvPr>
        </p:nvSpPr>
        <p:spPr/>
        <p:txBody>
          <a:bodyPr>
            <a:normAutofit lnSpcReduction="10000"/>
          </a:bodyPr>
          <a:lstStyle/>
          <a:p>
            <a:r>
              <a:rPr lang="tr-TR" dirty="0"/>
              <a:t>Genişletilebilir İşaretleme Dili (XML), yapılandırılmış bilgileri temsil eden basit bir metin tabanlı biçimdir: belgeler, veriler, yapılandırma, kitaplar, işlemler, faturalar, ...</a:t>
            </a:r>
          </a:p>
          <a:p>
            <a:r>
              <a:rPr lang="tr-TR" dirty="0"/>
              <a:t>XML, günümüzde yapılandırılmış bilgileri paylaşmak için en yaygın kullanılan biçimlerden biridir: programlar arasında, insanlar arasında, bilgisayarlar ve insanlar arasında, ağlar arasında bilgi paylaşımı için kullanılmaktadır.</a:t>
            </a:r>
          </a:p>
          <a:p>
            <a:r>
              <a:rPr lang="tr-TR" dirty="0"/>
              <a:t>Yapı olarak </a:t>
            </a:r>
            <a:r>
              <a:rPr lang="tr-TR" dirty="0" err="1"/>
              <a:t>HTML'e</a:t>
            </a:r>
            <a:r>
              <a:rPr lang="tr-TR" dirty="0"/>
              <a:t> benzer. Ancak XML işleyen araçlar hatalara karşı daha katı davranırlar.</a:t>
            </a:r>
          </a:p>
        </p:txBody>
      </p:sp>
      <p:sp>
        <p:nvSpPr>
          <p:cNvPr id="4" name="TextBox 3">
            <a:extLst>
              <a:ext uri="{FF2B5EF4-FFF2-40B4-BE49-F238E27FC236}">
                <a16:creationId xmlns:a16="http://schemas.microsoft.com/office/drawing/2014/main" id="{06A620CC-7F83-7987-B473-77B4928F79C7}"/>
              </a:ext>
            </a:extLst>
          </p:cNvPr>
          <p:cNvSpPr txBox="1"/>
          <p:nvPr/>
        </p:nvSpPr>
        <p:spPr>
          <a:xfrm>
            <a:off x="628650" y="6311899"/>
            <a:ext cx="4018151" cy="369332"/>
          </a:xfrm>
          <a:prstGeom prst="rect">
            <a:avLst/>
          </a:prstGeom>
          <a:noFill/>
        </p:spPr>
        <p:txBody>
          <a:bodyPr wrap="none" rtlCol="0">
            <a:spAutoFit/>
          </a:bodyPr>
          <a:lstStyle/>
          <a:p>
            <a:r>
              <a:rPr lang="tr-TR" dirty="0" err="1"/>
              <a:t>https</a:t>
            </a:r>
            <a:r>
              <a:rPr lang="tr-TR" dirty="0"/>
              <a:t>://www.w3.org/</a:t>
            </a:r>
            <a:r>
              <a:rPr lang="tr-TR" dirty="0" err="1"/>
              <a:t>standards</a:t>
            </a:r>
            <a:r>
              <a:rPr lang="tr-TR" dirty="0"/>
              <a:t>/</a:t>
            </a:r>
            <a:r>
              <a:rPr lang="tr-TR" dirty="0" err="1"/>
              <a:t>xml</a:t>
            </a:r>
            <a:r>
              <a:rPr lang="tr-TR" dirty="0"/>
              <a:t>/</a:t>
            </a:r>
            <a:r>
              <a:rPr lang="tr-TR" dirty="0" err="1"/>
              <a:t>core</a:t>
            </a:r>
            <a:endParaRPr lang="tr-TR" dirty="0"/>
          </a:p>
        </p:txBody>
      </p:sp>
    </p:spTree>
    <p:extLst>
      <p:ext uri="{BB962C8B-B14F-4D97-AF65-F5344CB8AC3E}">
        <p14:creationId xmlns:p14="http://schemas.microsoft.com/office/powerpoint/2010/main" val="944801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7D26-DB4A-C5BF-0AA3-2376B82CEFDD}"/>
              </a:ext>
            </a:extLst>
          </p:cNvPr>
          <p:cNvSpPr>
            <a:spLocks noGrp="1"/>
          </p:cNvSpPr>
          <p:nvPr>
            <p:ph type="title"/>
          </p:nvPr>
        </p:nvSpPr>
        <p:spPr/>
        <p:txBody>
          <a:bodyPr>
            <a:normAutofit/>
          </a:bodyPr>
          <a:lstStyle/>
          <a:p>
            <a:r>
              <a:rPr lang="tr-TR" sz="4000" dirty="0"/>
              <a:t>XML (</a:t>
            </a:r>
            <a:r>
              <a:rPr lang="tr-TR" sz="4000" dirty="0" err="1"/>
              <a:t>Extensible</a:t>
            </a:r>
            <a:r>
              <a:rPr lang="tr-TR" sz="4000" dirty="0"/>
              <a:t> </a:t>
            </a:r>
            <a:r>
              <a:rPr lang="tr-TR" sz="4000" dirty="0" err="1"/>
              <a:t>Markup</a:t>
            </a:r>
            <a:r>
              <a:rPr lang="tr-TR" sz="4000" dirty="0"/>
              <a:t> Language)</a:t>
            </a:r>
          </a:p>
        </p:txBody>
      </p:sp>
      <p:sp>
        <p:nvSpPr>
          <p:cNvPr id="3" name="Content Placeholder 2">
            <a:extLst>
              <a:ext uri="{FF2B5EF4-FFF2-40B4-BE49-F238E27FC236}">
                <a16:creationId xmlns:a16="http://schemas.microsoft.com/office/drawing/2014/main" id="{4A73D09E-B293-8D51-1B62-51266EE172C5}"/>
              </a:ext>
            </a:extLst>
          </p:cNvPr>
          <p:cNvSpPr>
            <a:spLocks noGrp="1"/>
          </p:cNvSpPr>
          <p:nvPr>
            <p:ph idx="1"/>
          </p:nvPr>
        </p:nvSpPr>
        <p:spPr/>
        <p:txBody>
          <a:bodyPr>
            <a:normAutofit fontScale="70000" lnSpcReduction="20000"/>
          </a:bodyPr>
          <a:lstStyle/>
          <a:p>
            <a:r>
              <a:rPr lang="tr-TR" dirty="0"/>
              <a:t>Birçok bilgisayar sistemi, birbirine göre uyumsuz biçimlerde veriler içerir. Uyumsuz sistemler arasında veri alışverişi web geliştiricileri için zaman alan bir iştir. Büyük miktarda verinin dönüştürülmesi gerekir ve genellikle uyumsuz veriler kaybolur.</a:t>
            </a:r>
          </a:p>
          <a:p>
            <a:endParaRPr lang="tr-TR" dirty="0"/>
          </a:p>
          <a:p>
            <a:r>
              <a:rPr lang="tr-TR" dirty="0"/>
              <a:t>XML, verileri düz metin biçiminde saklar. Bu, verileri depolamak, taşımak ve paylaşmak için </a:t>
            </a:r>
            <a:r>
              <a:rPr lang="tr-TR" b="1" dirty="0"/>
              <a:t>yazılımdan ve donanımdan bağımsız</a:t>
            </a:r>
            <a:r>
              <a:rPr lang="tr-TR" dirty="0"/>
              <a:t> bir yol sağlar.</a:t>
            </a:r>
          </a:p>
          <a:p>
            <a:endParaRPr lang="tr-TR" dirty="0"/>
          </a:p>
          <a:p>
            <a:r>
              <a:rPr lang="tr-TR" dirty="0"/>
              <a:t>XML ayrıca veri kaybı olmadan yeni işletim sistemlerine, yeni uygulamalara veya yeni tarayıcılara genişletmeyi veya yükseltmeyi kolaylaştırır.</a:t>
            </a:r>
          </a:p>
          <a:p>
            <a:endParaRPr lang="tr-TR" dirty="0"/>
          </a:p>
          <a:p>
            <a:r>
              <a:rPr lang="tr-TR" dirty="0"/>
              <a:t>XML ile veriler, insanlar, bilgisayarlar, ses makineleri, haber akışları vb. her türlü "okuma makinesi" tarafından kullanılabilir.</a:t>
            </a:r>
          </a:p>
        </p:txBody>
      </p:sp>
      <p:sp>
        <p:nvSpPr>
          <p:cNvPr id="4" name="TextBox 3">
            <a:extLst>
              <a:ext uri="{FF2B5EF4-FFF2-40B4-BE49-F238E27FC236}">
                <a16:creationId xmlns:a16="http://schemas.microsoft.com/office/drawing/2014/main" id="{06A620CC-7F83-7987-B473-77B4928F79C7}"/>
              </a:ext>
            </a:extLst>
          </p:cNvPr>
          <p:cNvSpPr txBox="1"/>
          <p:nvPr/>
        </p:nvSpPr>
        <p:spPr>
          <a:xfrm>
            <a:off x="628650" y="6311899"/>
            <a:ext cx="4840621" cy="369332"/>
          </a:xfrm>
          <a:prstGeom prst="rect">
            <a:avLst/>
          </a:prstGeom>
          <a:noFill/>
        </p:spPr>
        <p:txBody>
          <a:bodyPr wrap="none" rtlCol="0">
            <a:spAutoFit/>
          </a:bodyPr>
          <a:lstStyle/>
          <a:p>
            <a:r>
              <a:rPr lang="tr-TR" dirty="0" err="1"/>
              <a:t>https</a:t>
            </a:r>
            <a:r>
              <a:rPr lang="tr-TR" dirty="0"/>
              <a:t>://www.w3schools.com/</a:t>
            </a:r>
            <a:r>
              <a:rPr lang="tr-TR" dirty="0" err="1"/>
              <a:t>xml</a:t>
            </a:r>
            <a:r>
              <a:rPr lang="tr-TR" dirty="0"/>
              <a:t>/</a:t>
            </a:r>
            <a:r>
              <a:rPr lang="tr-TR" dirty="0" err="1"/>
              <a:t>xml_whatis.asp</a:t>
            </a:r>
            <a:endParaRPr lang="tr-TR" dirty="0"/>
          </a:p>
        </p:txBody>
      </p:sp>
    </p:spTree>
    <p:extLst>
      <p:ext uri="{BB962C8B-B14F-4D97-AF65-F5344CB8AC3E}">
        <p14:creationId xmlns:p14="http://schemas.microsoft.com/office/powerpoint/2010/main" val="1574131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7D26-DB4A-C5BF-0AA3-2376B82CEFDD}"/>
              </a:ext>
            </a:extLst>
          </p:cNvPr>
          <p:cNvSpPr>
            <a:spLocks noGrp="1"/>
          </p:cNvSpPr>
          <p:nvPr>
            <p:ph type="title"/>
          </p:nvPr>
        </p:nvSpPr>
        <p:spPr/>
        <p:txBody>
          <a:bodyPr>
            <a:normAutofit/>
          </a:bodyPr>
          <a:lstStyle/>
          <a:p>
            <a:r>
              <a:rPr lang="tr-TR" sz="4000" dirty="0"/>
              <a:t>XML Etiketleri (</a:t>
            </a:r>
            <a:r>
              <a:rPr lang="tr-TR" sz="4000" dirty="0" err="1"/>
              <a:t>Tags</a:t>
            </a:r>
            <a:r>
              <a:rPr lang="tr-TR" sz="4000" dirty="0"/>
              <a:t>)</a:t>
            </a:r>
          </a:p>
        </p:txBody>
      </p:sp>
      <p:sp>
        <p:nvSpPr>
          <p:cNvPr id="3" name="Content Placeholder 2">
            <a:extLst>
              <a:ext uri="{FF2B5EF4-FFF2-40B4-BE49-F238E27FC236}">
                <a16:creationId xmlns:a16="http://schemas.microsoft.com/office/drawing/2014/main" id="{4A73D09E-B293-8D51-1B62-51266EE172C5}"/>
              </a:ext>
            </a:extLst>
          </p:cNvPr>
          <p:cNvSpPr>
            <a:spLocks noGrp="1"/>
          </p:cNvSpPr>
          <p:nvPr>
            <p:ph idx="1"/>
          </p:nvPr>
        </p:nvSpPr>
        <p:spPr/>
        <p:txBody>
          <a:bodyPr>
            <a:normAutofit fontScale="92500" lnSpcReduction="20000"/>
          </a:bodyPr>
          <a:lstStyle/>
          <a:p>
            <a:pPr marL="0" indent="0">
              <a:buNone/>
            </a:pPr>
            <a:r>
              <a:rPr lang="tr-TR" dirty="0"/>
              <a:t>&lt;</a:t>
            </a:r>
            <a:r>
              <a:rPr lang="tr-TR" dirty="0" err="1"/>
              <a:t>tag</a:t>
            </a:r>
            <a:r>
              <a:rPr lang="tr-TR" dirty="0"/>
              <a:t>&gt;&lt;/</a:t>
            </a:r>
            <a:r>
              <a:rPr lang="tr-TR" dirty="0" err="1"/>
              <a:t>tag</a:t>
            </a:r>
            <a:r>
              <a:rPr lang="tr-TR" dirty="0"/>
              <a:t>&gt;</a:t>
            </a:r>
          </a:p>
          <a:p>
            <a:pPr marL="0" indent="0">
              <a:buNone/>
            </a:pPr>
            <a:br>
              <a:rPr lang="tr-TR" dirty="0"/>
            </a:br>
            <a:r>
              <a:rPr lang="tr-TR" dirty="0"/>
              <a:t>&lt;kedi&gt;&lt;/kedi&gt;</a:t>
            </a:r>
          </a:p>
          <a:p>
            <a:pPr marL="0" indent="0">
              <a:buNone/>
            </a:pPr>
            <a:br>
              <a:rPr lang="tr-TR" dirty="0"/>
            </a:br>
            <a:r>
              <a:rPr lang="tr-TR" dirty="0"/>
              <a:t>&lt;köpek&gt;Hav hav&lt;/köpek&gt;</a:t>
            </a:r>
          </a:p>
          <a:p>
            <a:pPr marL="0" indent="0">
              <a:buNone/>
            </a:pPr>
            <a:br>
              <a:rPr lang="tr-TR" dirty="0"/>
            </a:br>
            <a:r>
              <a:rPr lang="tr-TR" dirty="0"/>
              <a:t>&lt;kirpi /&gt;</a:t>
            </a:r>
          </a:p>
          <a:p>
            <a:pPr marL="0" indent="0">
              <a:buNone/>
            </a:pPr>
            <a:br>
              <a:rPr lang="tr-TR" dirty="0"/>
            </a:br>
            <a:r>
              <a:rPr lang="tr-TR" dirty="0"/>
              <a:t>&lt;öğrenci&gt;</a:t>
            </a:r>
          </a:p>
          <a:p>
            <a:pPr marL="0" indent="0">
              <a:buNone/>
            </a:pPr>
            <a:r>
              <a:rPr lang="tr-TR" dirty="0"/>
              <a:t>    &lt;ad&gt;Ali&lt;/ad&gt;</a:t>
            </a:r>
          </a:p>
          <a:p>
            <a:pPr marL="0" indent="0">
              <a:buNone/>
            </a:pPr>
            <a:r>
              <a:rPr lang="tr-TR" dirty="0"/>
              <a:t>    &lt;</a:t>
            </a:r>
            <a:r>
              <a:rPr lang="tr-TR" dirty="0" err="1"/>
              <a:t>soyad</a:t>
            </a:r>
            <a:r>
              <a:rPr lang="tr-TR" dirty="0"/>
              <a:t>&gt;Veli&lt;/</a:t>
            </a:r>
            <a:r>
              <a:rPr lang="tr-TR" dirty="0" err="1"/>
              <a:t>soyad</a:t>
            </a:r>
            <a:r>
              <a:rPr lang="tr-TR" dirty="0"/>
              <a:t>&gt;</a:t>
            </a:r>
          </a:p>
          <a:p>
            <a:pPr marL="0" indent="0">
              <a:buNone/>
            </a:pPr>
            <a:r>
              <a:rPr lang="tr-TR" dirty="0"/>
              <a:t>&lt;/öğrenci&gt; </a:t>
            </a:r>
          </a:p>
          <a:p>
            <a:pPr marL="0" indent="0">
              <a:buNone/>
            </a:pPr>
            <a:endParaRPr lang="tr-TR" dirty="0"/>
          </a:p>
        </p:txBody>
      </p:sp>
    </p:spTree>
    <p:extLst>
      <p:ext uri="{BB962C8B-B14F-4D97-AF65-F5344CB8AC3E}">
        <p14:creationId xmlns:p14="http://schemas.microsoft.com/office/powerpoint/2010/main" val="209924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7D26-DB4A-C5BF-0AA3-2376B82CEFDD}"/>
              </a:ext>
            </a:extLst>
          </p:cNvPr>
          <p:cNvSpPr>
            <a:spLocks noGrp="1"/>
          </p:cNvSpPr>
          <p:nvPr>
            <p:ph type="title"/>
          </p:nvPr>
        </p:nvSpPr>
        <p:spPr/>
        <p:txBody>
          <a:bodyPr>
            <a:normAutofit/>
          </a:bodyPr>
          <a:lstStyle/>
          <a:p>
            <a:r>
              <a:rPr lang="tr-TR" sz="3600" dirty="0"/>
              <a:t>XML Özellikleri - Nitelikleri (</a:t>
            </a:r>
            <a:r>
              <a:rPr lang="tr-TR" sz="3600" dirty="0" err="1"/>
              <a:t>Attributes</a:t>
            </a:r>
            <a:r>
              <a:rPr lang="tr-TR" sz="3600" dirty="0"/>
              <a:t>)</a:t>
            </a:r>
          </a:p>
        </p:txBody>
      </p:sp>
      <p:sp>
        <p:nvSpPr>
          <p:cNvPr id="3" name="Content Placeholder 2">
            <a:extLst>
              <a:ext uri="{FF2B5EF4-FFF2-40B4-BE49-F238E27FC236}">
                <a16:creationId xmlns:a16="http://schemas.microsoft.com/office/drawing/2014/main" id="{4A73D09E-B293-8D51-1B62-51266EE172C5}"/>
              </a:ext>
            </a:extLst>
          </p:cNvPr>
          <p:cNvSpPr>
            <a:spLocks noGrp="1"/>
          </p:cNvSpPr>
          <p:nvPr>
            <p:ph idx="1"/>
          </p:nvPr>
        </p:nvSpPr>
        <p:spPr/>
        <p:txBody>
          <a:bodyPr>
            <a:normAutofit fontScale="77500" lnSpcReduction="20000"/>
          </a:bodyPr>
          <a:lstStyle/>
          <a:p>
            <a:pPr marL="0" indent="0">
              <a:buNone/>
            </a:pPr>
            <a:r>
              <a:rPr lang="tr-TR" dirty="0"/>
              <a:t>&lt;</a:t>
            </a:r>
            <a:r>
              <a:rPr lang="tr-TR" dirty="0" err="1"/>
              <a:t>tag</a:t>
            </a:r>
            <a:r>
              <a:rPr lang="tr-TR" dirty="0"/>
              <a:t> </a:t>
            </a:r>
            <a:r>
              <a:rPr lang="tr-TR" dirty="0" err="1"/>
              <a:t>attribute</a:t>
            </a:r>
            <a:r>
              <a:rPr lang="tr-TR" dirty="0"/>
              <a:t>="</a:t>
            </a:r>
            <a:r>
              <a:rPr lang="tr-TR" dirty="0" err="1"/>
              <a:t>something</a:t>
            </a:r>
            <a:r>
              <a:rPr lang="tr-TR" dirty="0"/>
              <a:t>"&gt;&lt;/</a:t>
            </a:r>
            <a:r>
              <a:rPr lang="tr-TR" dirty="0" err="1"/>
              <a:t>tag</a:t>
            </a:r>
            <a:r>
              <a:rPr lang="tr-TR" dirty="0"/>
              <a:t>&gt;</a:t>
            </a:r>
          </a:p>
          <a:p>
            <a:pPr marL="0" indent="0">
              <a:buNone/>
            </a:pPr>
            <a:br>
              <a:rPr lang="tr-TR" dirty="0"/>
            </a:br>
            <a:r>
              <a:rPr lang="tr-TR" dirty="0"/>
              <a:t>&lt;kedi cinsi="tekir"&gt;&lt;/kedi&gt;</a:t>
            </a:r>
          </a:p>
          <a:p>
            <a:pPr marL="0" indent="0">
              <a:buNone/>
            </a:pPr>
            <a:br>
              <a:rPr lang="tr-TR" dirty="0"/>
            </a:br>
            <a:r>
              <a:rPr lang="tr-TR" dirty="0"/>
              <a:t>&lt;köpek yaşı="8" cinsi="kangal"&gt;Hav hav&lt;/köpek&gt;</a:t>
            </a:r>
          </a:p>
          <a:p>
            <a:pPr marL="0" indent="0">
              <a:buNone/>
            </a:pPr>
            <a:br>
              <a:rPr lang="tr-TR" dirty="0"/>
            </a:br>
            <a:r>
              <a:rPr lang="tr-TR" dirty="0"/>
              <a:t>&lt;kirpi /&gt;</a:t>
            </a:r>
          </a:p>
          <a:p>
            <a:pPr marL="0" indent="0">
              <a:buNone/>
            </a:pPr>
            <a:br>
              <a:rPr lang="tr-TR" dirty="0"/>
            </a:br>
            <a:r>
              <a:rPr lang="tr-TR" dirty="0"/>
              <a:t>&lt;öğrenci ortalaması="2.85"&gt;</a:t>
            </a:r>
          </a:p>
          <a:p>
            <a:pPr marL="0" indent="0">
              <a:buNone/>
            </a:pPr>
            <a:r>
              <a:rPr lang="tr-TR" dirty="0"/>
              <a:t>    &lt;ad&gt;Ayşe&lt;/ad&gt;</a:t>
            </a:r>
          </a:p>
          <a:p>
            <a:pPr marL="0" indent="0">
              <a:buNone/>
            </a:pPr>
            <a:r>
              <a:rPr lang="tr-TR" dirty="0"/>
              <a:t>    &lt;</a:t>
            </a:r>
            <a:r>
              <a:rPr lang="tr-TR" dirty="0" err="1"/>
              <a:t>soyad</a:t>
            </a:r>
            <a:r>
              <a:rPr lang="tr-TR" dirty="0"/>
              <a:t>&gt;Çelik&lt;/</a:t>
            </a:r>
            <a:r>
              <a:rPr lang="tr-TR" dirty="0" err="1"/>
              <a:t>soyad</a:t>
            </a:r>
            <a:r>
              <a:rPr lang="tr-TR" dirty="0"/>
              <a:t>&gt;</a:t>
            </a:r>
          </a:p>
          <a:p>
            <a:pPr marL="0" indent="0">
              <a:buNone/>
            </a:pPr>
            <a:r>
              <a:rPr lang="tr-TR" dirty="0"/>
              <a:t>    &lt;yaş&gt;25&lt;/yaş&gt;</a:t>
            </a:r>
          </a:p>
          <a:p>
            <a:pPr marL="0" indent="0">
              <a:buNone/>
            </a:pPr>
            <a:r>
              <a:rPr lang="tr-TR" dirty="0"/>
              <a:t>&lt;/öğrenci&gt; </a:t>
            </a:r>
          </a:p>
          <a:p>
            <a:pPr marL="0" indent="0">
              <a:buNone/>
            </a:pPr>
            <a:endParaRPr lang="tr-TR" dirty="0"/>
          </a:p>
        </p:txBody>
      </p:sp>
    </p:spTree>
    <p:extLst>
      <p:ext uri="{BB962C8B-B14F-4D97-AF65-F5344CB8AC3E}">
        <p14:creationId xmlns:p14="http://schemas.microsoft.com/office/powerpoint/2010/main" val="3436635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99AB-815B-2A64-0EA4-25030FBB9464}"/>
              </a:ext>
            </a:extLst>
          </p:cNvPr>
          <p:cNvSpPr>
            <a:spLocks noGrp="1"/>
          </p:cNvSpPr>
          <p:nvPr>
            <p:ph type="title"/>
          </p:nvPr>
        </p:nvSpPr>
        <p:spPr/>
        <p:txBody>
          <a:bodyPr/>
          <a:lstStyle/>
          <a:p>
            <a:r>
              <a:rPr lang="tr-TR" dirty="0"/>
              <a:t>XML</a:t>
            </a:r>
          </a:p>
        </p:txBody>
      </p:sp>
      <p:sp>
        <p:nvSpPr>
          <p:cNvPr id="3" name="Content Placeholder 2">
            <a:extLst>
              <a:ext uri="{FF2B5EF4-FFF2-40B4-BE49-F238E27FC236}">
                <a16:creationId xmlns:a16="http://schemas.microsoft.com/office/drawing/2014/main" id="{92622462-8BA7-0936-853C-926CDD43DF74}"/>
              </a:ext>
            </a:extLst>
          </p:cNvPr>
          <p:cNvSpPr>
            <a:spLocks noGrp="1"/>
          </p:cNvSpPr>
          <p:nvPr>
            <p:ph idx="1"/>
          </p:nvPr>
        </p:nvSpPr>
        <p:spPr>
          <a:xfrm>
            <a:off x="628650" y="1825624"/>
            <a:ext cx="7886700" cy="4667249"/>
          </a:xfrm>
        </p:spPr>
        <p:txBody>
          <a:bodyPr>
            <a:noAutofit/>
          </a:bodyPr>
          <a:lstStyle/>
          <a:p>
            <a:pPr marL="0" indent="0">
              <a:buNone/>
            </a:pPr>
            <a:r>
              <a:rPr lang="en-US" sz="1600" b="0" dirty="0">
                <a:solidFill>
                  <a:srgbClr val="800000"/>
                </a:solidFill>
                <a:effectLst/>
                <a:latin typeface="Fira Code" panose="020B0809050000020004" pitchFamily="49" charset="0"/>
                <a:ea typeface="Fira Code" panose="020B0809050000020004" pitchFamily="49" charset="0"/>
              </a:rPr>
              <a:t>&lt;?xml</a:t>
            </a:r>
            <a:r>
              <a:rPr lang="en-US" sz="1600" b="0" dirty="0">
                <a:solidFill>
                  <a:srgbClr val="E50000"/>
                </a:solidFill>
                <a:effectLst/>
                <a:latin typeface="Fira Code" panose="020B0809050000020004" pitchFamily="49" charset="0"/>
                <a:ea typeface="Fira Code" panose="020B0809050000020004" pitchFamily="49" charset="0"/>
              </a:rPr>
              <a:t> version</a:t>
            </a:r>
            <a:r>
              <a:rPr lang="en-US" sz="1600" b="0" dirty="0">
                <a:solidFill>
                  <a:srgbClr val="3B3B3B"/>
                </a:solidFill>
                <a:effectLst/>
                <a:latin typeface="Fira Code" panose="020B0809050000020004" pitchFamily="49" charset="0"/>
                <a:ea typeface="Fira Code" panose="020B0809050000020004" pitchFamily="49" charset="0"/>
              </a:rPr>
              <a:t>=</a:t>
            </a:r>
            <a:r>
              <a:rPr lang="en-US" sz="1600" b="0" dirty="0">
                <a:solidFill>
                  <a:srgbClr val="0000FF"/>
                </a:solidFill>
                <a:effectLst/>
                <a:latin typeface="Fira Code" panose="020B0809050000020004" pitchFamily="49" charset="0"/>
                <a:ea typeface="Fira Code" panose="020B0809050000020004" pitchFamily="49" charset="0"/>
              </a:rPr>
              <a:t>"1.0"</a:t>
            </a:r>
            <a:r>
              <a:rPr lang="en-US" sz="1600" b="0" dirty="0">
                <a:solidFill>
                  <a:srgbClr val="E50000"/>
                </a:solidFill>
                <a:effectLst/>
                <a:latin typeface="Fira Code" panose="020B0809050000020004" pitchFamily="49" charset="0"/>
                <a:ea typeface="Fira Code" panose="020B0809050000020004" pitchFamily="49" charset="0"/>
              </a:rPr>
              <a:t> encoding</a:t>
            </a:r>
            <a:r>
              <a:rPr lang="en-US" sz="1600" b="0" dirty="0">
                <a:solidFill>
                  <a:srgbClr val="3B3B3B"/>
                </a:solidFill>
                <a:effectLst/>
                <a:latin typeface="Fira Code" panose="020B0809050000020004" pitchFamily="49" charset="0"/>
                <a:ea typeface="Fira Code" panose="020B0809050000020004" pitchFamily="49" charset="0"/>
              </a:rPr>
              <a:t>=</a:t>
            </a:r>
            <a:r>
              <a:rPr lang="en-US" sz="1600" b="0" dirty="0">
                <a:solidFill>
                  <a:srgbClr val="0000FF"/>
                </a:solidFill>
                <a:effectLst/>
                <a:latin typeface="Fira Code" panose="020B0809050000020004" pitchFamily="49" charset="0"/>
                <a:ea typeface="Fira Code" panose="020B0809050000020004" pitchFamily="49" charset="0"/>
              </a:rPr>
              <a:t>"UTF-8"</a:t>
            </a:r>
            <a:r>
              <a:rPr lang="en-US" sz="1600" b="0" dirty="0">
                <a:solidFill>
                  <a:srgbClr val="800000"/>
                </a:solidFill>
                <a:effectLst/>
                <a:latin typeface="Fira Code" panose="020B0809050000020004" pitchFamily="49" charset="0"/>
                <a:ea typeface="Fira Code" panose="020B0809050000020004" pitchFamily="49" charset="0"/>
              </a:rPr>
              <a:t>?&gt;</a:t>
            </a:r>
          </a:p>
          <a:p>
            <a:pPr marL="0" indent="0">
              <a:buNone/>
            </a:pPr>
            <a:r>
              <a:rPr lang="en-US" sz="1600" b="0" i="0" u="none" strike="noStrike" dirty="0">
                <a:solidFill>
                  <a:srgbClr val="008000"/>
                </a:solidFill>
                <a:effectLst/>
                <a:latin typeface="Fira Code" panose="020B0809050000020004" pitchFamily="49" charset="0"/>
                <a:ea typeface="Fira Code" panose="020B0809050000020004" pitchFamily="49" charset="0"/>
              </a:rPr>
              <a:t>&lt;!-- Bu </a:t>
            </a:r>
            <a:r>
              <a:rPr lang="en-US" sz="1600" b="0" i="0" u="none" strike="noStrike" dirty="0" err="1">
                <a:solidFill>
                  <a:srgbClr val="008000"/>
                </a:solidFill>
                <a:effectLst/>
                <a:latin typeface="Fira Code" panose="020B0809050000020004" pitchFamily="49" charset="0"/>
                <a:ea typeface="Fira Code" panose="020B0809050000020004" pitchFamily="49" charset="0"/>
              </a:rPr>
              <a:t>bir</a:t>
            </a:r>
            <a:r>
              <a:rPr lang="en-US" sz="1600" b="0" i="0" u="none" strike="noStrike" dirty="0">
                <a:solidFill>
                  <a:srgbClr val="008000"/>
                </a:solidFill>
                <a:effectLst/>
                <a:latin typeface="Fira Code" panose="020B0809050000020004" pitchFamily="49" charset="0"/>
                <a:ea typeface="Fira Code" panose="020B0809050000020004" pitchFamily="49" charset="0"/>
              </a:rPr>
              <a:t> </a:t>
            </a:r>
            <a:r>
              <a:rPr lang="en-US" sz="1600" b="0" i="0" u="none" strike="noStrike" dirty="0" err="1">
                <a:solidFill>
                  <a:srgbClr val="008000"/>
                </a:solidFill>
                <a:effectLst/>
                <a:latin typeface="Fira Code" panose="020B0809050000020004" pitchFamily="49" charset="0"/>
                <a:ea typeface="Fira Code" panose="020B0809050000020004" pitchFamily="49" charset="0"/>
              </a:rPr>
              <a:t>yorumdur</a:t>
            </a:r>
            <a:r>
              <a:rPr lang="en-US" sz="1600" b="0" i="0" u="none" strike="noStrike" dirty="0">
                <a:solidFill>
                  <a:srgbClr val="008000"/>
                </a:solidFill>
                <a:effectLst/>
                <a:latin typeface="Fira Code" panose="020B0809050000020004" pitchFamily="49" charset="0"/>
                <a:ea typeface="Fira Code" panose="020B0809050000020004" pitchFamily="49" charset="0"/>
              </a:rPr>
              <a:t> --&gt;</a:t>
            </a:r>
            <a:endParaRPr lang="en-US" sz="1600" b="0" dirty="0">
              <a:solidFill>
                <a:srgbClr val="3B3B3B"/>
              </a:solidFill>
              <a:effectLst/>
              <a:latin typeface="Fira Code" panose="020B0809050000020004" pitchFamily="49" charset="0"/>
              <a:ea typeface="Fira Code" panose="020B0809050000020004" pitchFamily="49" charset="0"/>
            </a:endParaRPr>
          </a:p>
          <a:p>
            <a:pPr marL="0"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katalog</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457200" lvl="1"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kitap</a:t>
            </a:r>
            <a:r>
              <a:rPr lang="en-US" sz="1600" b="0" dirty="0">
                <a:solidFill>
                  <a:srgbClr val="3B3B3B"/>
                </a:solidFill>
                <a:effectLst/>
                <a:latin typeface="Fira Code" panose="020B0809050000020004" pitchFamily="49" charset="0"/>
                <a:ea typeface="Fira Code" panose="020B0809050000020004" pitchFamily="49" charset="0"/>
              </a:rPr>
              <a:t> </a:t>
            </a:r>
            <a:r>
              <a:rPr lang="en-US" sz="1600" b="0" dirty="0">
                <a:solidFill>
                  <a:srgbClr val="E50000"/>
                </a:solidFill>
                <a:effectLst/>
                <a:latin typeface="Fira Code" panose="020B0809050000020004" pitchFamily="49" charset="0"/>
                <a:ea typeface="Fira Code" panose="020B0809050000020004" pitchFamily="49" charset="0"/>
              </a:rPr>
              <a:t>id</a:t>
            </a:r>
            <a:r>
              <a:rPr lang="en-US" sz="1600" b="0" dirty="0">
                <a:solidFill>
                  <a:srgbClr val="3B3B3B"/>
                </a:solidFill>
                <a:effectLst/>
                <a:latin typeface="Fira Code" panose="020B0809050000020004" pitchFamily="49" charset="0"/>
                <a:ea typeface="Fira Code" panose="020B0809050000020004" pitchFamily="49" charset="0"/>
              </a:rPr>
              <a:t>=</a:t>
            </a:r>
            <a:r>
              <a:rPr lang="en-US" sz="1600" b="0" dirty="0">
                <a:solidFill>
                  <a:srgbClr val="0000FF"/>
                </a:solidFill>
                <a:effectLst/>
                <a:latin typeface="Fira Code" panose="020B0809050000020004" pitchFamily="49" charset="0"/>
                <a:ea typeface="Fira Code" panose="020B0809050000020004" pitchFamily="49" charset="0"/>
              </a:rPr>
              <a:t>"bk1"</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914400" lvl="2"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yazar</a:t>
            </a:r>
            <a:r>
              <a:rPr lang="en-US" sz="1600" b="0" dirty="0">
                <a:solidFill>
                  <a:srgbClr val="800000"/>
                </a:solidFill>
                <a:effectLst/>
                <a:latin typeface="Fira Code" panose="020B0809050000020004" pitchFamily="49" charset="0"/>
                <a:ea typeface="Fira Code" panose="020B0809050000020004" pitchFamily="49" charset="0"/>
              </a:rPr>
              <a:t>&gt;</a:t>
            </a:r>
            <a:r>
              <a:rPr lang="en-US" sz="1600" b="0" dirty="0">
                <a:solidFill>
                  <a:srgbClr val="3B3B3B"/>
                </a:solidFill>
                <a:effectLst/>
                <a:latin typeface="Fira Code" panose="020B0809050000020004" pitchFamily="49" charset="0"/>
                <a:ea typeface="Fira Code" panose="020B0809050000020004" pitchFamily="49" charset="0"/>
              </a:rPr>
              <a:t>J. K. Rowling</a:t>
            </a: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yazar</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914400" lvl="2"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başlık</a:t>
            </a:r>
            <a:r>
              <a:rPr lang="en-US" sz="1600" b="0" dirty="0">
                <a:solidFill>
                  <a:srgbClr val="800000"/>
                </a:solidFill>
                <a:effectLst/>
                <a:latin typeface="Fira Code" panose="020B0809050000020004" pitchFamily="49" charset="0"/>
                <a:ea typeface="Fira Code" panose="020B0809050000020004" pitchFamily="49" charset="0"/>
              </a:rPr>
              <a:t>&gt;</a:t>
            </a:r>
            <a:r>
              <a:rPr lang="en-US" sz="1600" b="0" dirty="0">
                <a:solidFill>
                  <a:srgbClr val="3B3B3B"/>
                </a:solidFill>
                <a:effectLst/>
                <a:latin typeface="Fira Code" panose="020B0809050000020004" pitchFamily="49" charset="0"/>
                <a:ea typeface="Fira Code" panose="020B0809050000020004" pitchFamily="49" charset="0"/>
              </a:rPr>
              <a:t>Harry Potter</a:t>
            </a: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başlık</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914400" lvl="2"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tür</a:t>
            </a:r>
            <a:r>
              <a:rPr lang="en-US" sz="1600" b="0" dirty="0">
                <a:solidFill>
                  <a:srgbClr val="800000"/>
                </a:solidFill>
                <a:effectLst/>
                <a:latin typeface="Fira Code" panose="020B0809050000020004" pitchFamily="49" charset="0"/>
                <a:ea typeface="Fira Code" panose="020B0809050000020004" pitchFamily="49" charset="0"/>
              </a:rPr>
              <a:t>&gt;</a:t>
            </a:r>
            <a:r>
              <a:rPr lang="en-US" sz="1600" b="0" dirty="0">
                <a:solidFill>
                  <a:srgbClr val="3B3B3B"/>
                </a:solidFill>
                <a:effectLst/>
                <a:latin typeface="Fira Code" panose="020B0809050000020004" pitchFamily="49" charset="0"/>
                <a:ea typeface="Fira Code" panose="020B0809050000020004" pitchFamily="49" charset="0"/>
              </a:rPr>
              <a:t>Fantastik</a:t>
            </a: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tür</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914400" lvl="2"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fiyat</a:t>
            </a:r>
            <a:r>
              <a:rPr lang="en-US" sz="1600" b="0" dirty="0">
                <a:solidFill>
                  <a:srgbClr val="800000"/>
                </a:solidFill>
                <a:effectLst/>
                <a:latin typeface="Fira Code" panose="020B0809050000020004" pitchFamily="49" charset="0"/>
                <a:ea typeface="Fira Code" panose="020B0809050000020004" pitchFamily="49" charset="0"/>
              </a:rPr>
              <a:t>&gt;</a:t>
            </a:r>
            <a:r>
              <a:rPr lang="en-US" sz="1600" b="0" dirty="0">
                <a:solidFill>
                  <a:srgbClr val="3B3B3B"/>
                </a:solidFill>
                <a:effectLst/>
                <a:latin typeface="Fira Code" panose="020B0809050000020004" pitchFamily="49" charset="0"/>
                <a:ea typeface="Fira Code" panose="020B0809050000020004" pitchFamily="49" charset="0"/>
              </a:rPr>
              <a:t>40</a:t>
            </a: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fiyat</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457200" lvl="1"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kitap</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457200" lvl="1"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kitap</a:t>
            </a:r>
            <a:r>
              <a:rPr lang="en-US" sz="1600" b="0" dirty="0">
                <a:solidFill>
                  <a:srgbClr val="3B3B3B"/>
                </a:solidFill>
                <a:effectLst/>
                <a:latin typeface="Fira Code" panose="020B0809050000020004" pitchFamily="49" charset="0"/>
                <a:ea typeface="Fira Code" panose="020B0809050000020004" pitchFamily="49" charset="0"/>
              </a:rPr>
              <a:t> </a:t>
            </a:r>
            <a:r>
              <a:rPr lang="en-US" sz="1600" b="0" dirty="0">
                <a:solidFill>
                  <a:srgbClr val="E50000"/>
                </a:solidFill>
                <a:effectLst/>
                <a:latin typeface="Fira Code" panose="020B0809050000020004" pitchFamily="49" charset="0"/>
                <a:ea typeface="Fira Code" panose="020B0809050000020004" pitchFamily="49" charset="0"/>
              </a:rPr>
              <a:t>id</a:t>
            </a:r>
            <a:r>
              <a:rPr lang="en-US" sz="1600" b="0" dirty="0">
                <a:solidFill>
                  <a:srgbClr val="3B3B3B"/>
                </a:solidFill>
                <a:effectLst/>
                <a:latin typeface="Fira Code" panose="020B0809050000020004" pitchFamily="49" charset="0"/>
                <a:ea typeface="Fira Code" panose="020B0809050000020004" pitchFamily="49" charset="0"/>
              </a:rPr>
              <a:t>=</a:t>
            </a:r>
            <a:r>
              <a:rPr lang="en-US" sz="1600" b="0" dirty="0">
                <a:solidFill>
                  <a:srgbClr val="0000FF"/>
                </a:solidFill>
                <a:effectLst/>
                <a:latin typeface="Fira Code" panose="020B0809050000020004" pitchFamily="49" charset="0"/>
                <a:ea typeface="Fira Code" panose="020B0809050000020004" pitchFamily="49" charset="0"/>
              </a:rPr>
              <a:t>"bk2" </a:t>
            </a:r>
            <a:r>
              <a:rPr lang="en-US" sz="1600" dirty="0" err="1">
                <a:solidFill>
                  <a:srgbClr val="E50000"/>
                </a:solidFill>
                <a:latin typeface="Fira Code" panose="020B0809050000020004" pitchFamily="49" charset="0"/>
                <a:ea typeface="Fira Code" panose="020B0809050000020004" pitchFamily="49" charset="0"/>
              </a:rPr>
              <a:t>baskı</a:t>
            </a:r>
            <a:r>
              <a:rPr lang="en-US" sz="1600" b="0" dirty="0">
                <a:solidFill>
                  <a:srgbClr val="0000FF"/>
                </a:solidFill>
                <a:effectLst/>
                <a:latin typeface="Fira Code" panose="020B0809050000020004" pitchFamily="49" charset="0"/>
                <a:ea typeface="Fira Code" panose="020B0809050000020004" pitchFamily="49" charset="0"/>
              </a:rPr>
              <a:t>="3. </a:t>
            </a:r>
            <a:r>
              <a:rPr lang="en-US" sz="1600" b="0" dirty="0" err="1">
                <a:solidFill>
                  <a:srgbClr val="0000FF"/>
                </a:solidFill>
                <a:effectLst/>
                <a:latin typeface="Fira Code" panose="020B0809050000020004" pitchFamily="49" charset="0"/>
                <a:ea typeface="Fira Code" panose="020B0809050000020004" pitchFamily="49" charset="0"/>
              </a:rPr>
              <a:t>baskı</a:t>
            </a:r>
            <a:r>
              <a:rPr lang="en-US" sz="1600" b="0" dirty="0">
                <a:solidFill>
                  <a:srgbClr val="0000FF"/>
                </a:solidFill>
                <a:effectLst/>
                <a:latin typeface="Fira Code" panose="020B0809050000020004" pitchFamily="49" charset="0"/>
                <a:ea typeface="Fira Code" panose="020B0809050000020004" pitchFamily="49" charset="0"/>
              </a:rPr>
              <a:t>"</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914400" lvl="2"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yazar</a:t>
            </a:r>
            <a:r>
              <a:rPr lang="en-US" sz="1600" b="0" dirty="0">
                <a:solidFill>
                  <a:srgbClr val="800000"/>
                </a:solidFill>
                <a:effectLst/>
                <a:latin typeface="Fira Code" panose="020B0809050000020004" pitchFamily="49" charset="0"/>
                <a:ea typeface="Fira Code" panose="020B0809050000020004" pitchFamily="49" charset="0"/>
              </a:rPr>
              <a:t>&gt;</a:t>
            </a:r>
            <a:r>
              <a:rPr lang="en-US" sz="1600" b="0" dirty="0">
                <a:solidFill>
                  <a:srgbClr val="3B3B3B"/>
                </a:solidFill>
                <a:effectLst/>
                <a:latin typeface="Fira Code" panose="020B0809050000020004" pitchFamily="49" charset="0"/>
                <a:ea typeface="Fira Code" panose="020B0809050000020004" pitchFamily="49" charset="0"/>
              </a:rPr>
              <a:t>Miguel de Cervantes</a:t>
            </a: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yazar</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914400" lvl="2"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başlık</a:t>
            </a:r>
            <a:r>
              <a:rPr lang="en-US" sz="1600" b="0" dirty="0">
                <a:solidFill>
                  <a:srgbClr val="800000"/>
                </a:solidFill>
                <a:effectLst/>
                <a:latin typeface="Fira Code" panose="020B0809050000020004" pitchFamily="49" charset="0"/>
                <a:ea typeface="Fira Code" panose="020B0809050000020004" pitchFamily="49" charset="0"/>
              </a:rPr>
              <a:t>&gt;</a:t>
            </a:r>
            <a:r>
              <a:rPr lang="en-US" sz="1600" b="0" dirty="0">
                <a:solidFill>
                  <a:srgbClr val="3B3B3B"/>
                </a:solidFill>
                <a:effectLst/>
                <a:latin typeface="Fira Code" panose="020B0809050000020004" pitchFamily="49" charset="0"/>
                <a:ea typeface="Fira Code" panose="020B0809050000020004" pitchFamily="49" charset="0"/>
              </a:rPr>
              <a:t>Don </a:t>
            </a:r>
            <a:r>
              <a:rPr lang="en-US" sz="1600" b="0" dirty="0" err="1">
                <a:solidFill>
                  <a:srgbClr val="3B3B3B"/>
                </a:solidFill>
                <a:effectLst/>
                <a:latin typeface="Fira Code" panose="020B0809050000020004" pitchFamily="49" charset="0"/>
                <a:ea typeface="Fira Code" panose="020B0809050000020004" pitchFamily="49" charset="0"/>
              </a:rPr>
              <a:t>Kişot</a:t>
            </a: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başlık</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914400" lvl="2"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fiyat</a:t>
            </a:r>
            <a:r>
              <a:rPr lang="en-US" sz="1600" b="0" dirty="0">
                <a:solidFill>
                  <a:srgbClr val="800000"/>
                </a:solidFill>
                <a:effectLst/>
                <a:latin typeface="Fira Code" panose="020B0809050000020004" pitchFamily="49" charset="0"/>
                <a:ea typeface="Fira Code" panose="020B0809050000020004" pitchFamily="49" charset="0"/>
              </a:rPr>
              <a:t>&gt;</a:t>
            </a:r>
            <a:r>
              <a:rPr lang="en-US" sz="1600" b="0" dirty="0">
                <a:solidFill>
                  <a:srgbClr val="3B3B3B"/>
                </a:solidFill>
                <a:effectLst/>
                <a:latin typeface="Fira Code" panose="020B0809050000020004" pitchFamily="49" charset="0"/>
                <a:ea typeface="Fira Code" panose="020B0809050000020004" pitchFamily="49" charset="0"/>
              </a:rPr>
              <a:t>50</a:t>
            </a: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fiyat</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457200" lvl="1"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kitap</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0"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katalog</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p:txBody>
      </p:sp>
    </p:spTree>
    <p:extLst>
      <p:ext uri="{BB962C8B-B14F-4D97-AF65-F5344CB8AC3E}">
        <p14:creationId xmlns:p14="http://schemas.microsoft.com/office/powerpoint/2010/main" val="358323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9DB2B-52AA-626A-3ED3-D5E68B4430AD}"/>
              </a:ext>
            </a:extLst>
          </p:cNvPr>
          <p:cNvSpPr>
            <a:spLocks noGrp="1"/>
          </p:cNvSpPr>
          <p:nvPr>
            <p:ph type="title"/>
          </p:nvPr>
        </p:nvSpPr>
        <p:spPr/>
        <p:txBody>
          <a:bodyPr/>
          <a:lstStyle/>
          <a:p>
            <a:r>
              <a:rPr lang="tr-TR" dirty="0"/>
              <a:t>XML Sentaks (</a:t>
            </a:r>
            <a:r>
              <a:rPr lang="tr-TR" dirty="0" err="1"/>
              <a:t>Syntax</a:t>
            </a:r>
            <a:r>
              <a:rPr lang="tr-TR" dirty="0"/>
              <a:t>) Kuralları</a:t>
            </a:r>
          </a:p>
        </p:txBody>
      </p:sp>
      <p:sp>
        <p:nvSpPr>
          <p:cNvPr id="3" name="Content Placeholder 2">
            <a:extLst>
              <a:ext uri="{FF2B5EF4-FFF2-40B4-BE49-F238E27FC236}">
                <a16:creationId xmlns:a16="http://schemas.microsoft.com/office/drawing/2014/main" id="{D0EDAAA4-E34A-47DC-14D2-8A2BB555A564}"/>
              </a:ext>
            </a:extLst>
          </p:cNvPr>
          <p:cNvSpPr>
            <a:spLocks noGrp="1"/>
          </p:cNvSpPr>
          <p:nvPr>
            <p:ph idx="1"/>
          </p:nvPr>
        </p:nvSpPr>
        <p:spPr/>
        <p:txBody>
          <a:bodyPr>
            <a:normAutofit fontScale="85000" lnSpcReduction="20000"/>
          </a:bodyPr>
          <a:lstStyle/>
          <a:p>
            <a:pPr marL="0" indent="0">
              <a:buNone/>
            </a:pPr>
            <a:r>
              <a:rPr lang="tr-TR" dirty="0"/>
              <a:t>XML elemanları şu adlandırma kurallarına uymalıdır:</a:t>
            </a:r>
          </a:p>
          <a:p>
            <a:r>
              <a:rPr lang="tr-TR" dirty="0"/>
              <a:t>Eleman adları büyük/küçük harfe duyarlıdır</a:t>
            </a:r>
          </a:p>
          <a:p>
            <a:r>
              <a:rPr lang="tr-TR" dirty="0"/>
              <a:t>Eleman adları bir harf veya alt çizgi ile başlamalıdır</a:t>
            </a:r>
          </a:p>
          <a:p>
            <a:r>
              <a:rPr lang="tr-TR" dirty="0"/>
              <a:t>Eleman adları </a:t>
            </a:r>
            <a:r>
              <a:rPr lang="tr-TR" dirty="0" err="1"/>
              <a:t>xml</a:t>
            </a:r>
            <a:r>
              <a:rPr lang="tr-TR" dirty="0"/>
              <a:t> (veya XML veya </a:t>
            </a:r>
            <a:r>
              <a:rPr lang="tr-TR" dirty="0" err="1"/>
              <a:t>Xml</a:t>
            </a:r>
            <a:r>
              <a:rPr lang="tr-TR" dirty="0"/>
              <a:t>, vb.) harfleriyle başlayamaz.</a:t>
            </a:r>
          </a:p>
          <a:p>
            <a:r>
              <a:rPr lang="tr-TR" dirty="0"/>
              <a:t>Eleman adları harf, rakam, kısa çizgi, alt çizgi ve nokta içerebilir</a:t>
            </a:r>
          </a:p>
          <a:p>
            <a:r>
              <a:rPr lang="tr-TR" dirty="0"/>
              <a:t>Eleman adları boşluk içeremez.</a:t>
            </a:r>
          </a:p>
          <a:p>
            <a:r>
              <a:rPr lang="tr-TR" dirty="0"/>
              <a:t>Tek bir kök eleman (</a:t>
            </a:r>
            <a:r>
              <a:rPr lang="tr-TR" dirty="0" err="1"/>
              <a:t>root</a:t>
            </a:r>
            <a:r>
              <a:rPr lang="tr-TR" dirty="0"/>
              <a:t>) olmalıdır.</a:t>
            </a:r>
          </a:p>
          <a:p>
            <a:r>
              <a:rPr lang="tr-TR" dirty="0" err="1"/>
              <a:t>Tag'ler</a:t>
            </a:r>
            <a:r>
              <a:rPr lang="tr-TR" dirty="0"/>
              <a:t> düzgün şekilde açılıp kapatılmalı ve yuvalandırılmalıdır.</a:t>
            </a:r>
          </a:p>
          <a:p>
            <a:r>
              <a:rPr lang="tr-TR" dirty="0"/>
              <a:t>Elemanlarda tekrar eden özellik bulunmamalıdır.</a:t>
            </a:r>
          </a:p>
        </p:txBody>
      </p:sp>
    </p:spTree>
    <p:extLst>
      <p:ext uri="{BB962C8B-B14F-4D97-AF65-F5344CB8AC3E}">
        <p14:creationId xmlns:p14="http://schemas.microsoft.com/office/powerpoint/2010/main" val="3512589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4240-E65B-96E4-FFBC-83121564EA26}"/>
              </a:ext>
            </a:extLst>
          </p:cNvPr>
          <p:cNvSpPr>
            <a:spLocks noGrp="1"/>
          </p:cNvSpPr>
          <p:nvPr>
            <p:ph type="title"/>
          </p:nvPr>
        </p:nvSpPr>
        <p:spPr/>
        <p:txBody>
          <a:bodyPr/>
          <a:lstStyle/>
          <a:p>
            <a:r>
              <a:rPr lang="tr-TR" dirty="0"/>
              <a:t>XML Uygulama</a:t>
            </a:r>
          </a:p>
        </p:txBody>
      </p:sp>
      <p:sp>
        <p:nvSpPr>
          <p:cNvPr id="3" name="Content Placeholder 2">
            <a:extLst>
              <a:ext uri="{FF2B5EF4-FFF2-40B4-BE49-F238E27FC236}">
                <a16:creationId xmlns:a16="http://schemas.microsoft.com/office/drawing/2014/main" id="{33DD6765-030D-9AC6-7A9C-20DD5F1FCC85}"/>
              </a:ext>
            </a:extLst>
          </p:cNvPr>
          <p:cNvSpPr>
            <a:spLocks noGrp="1"/>
          </p:cNvSpPr>
          <p:nvPr>
            <p:ph idx="1"/>
          </p:nvPr>
        </p:nvSpPr>
        <p:spPr/>
        <p:txBody>
          <a:bodyPr/>
          <a:lstStyle/>
          <a:p>
            <a:r>
              <a:rPr lang="tr-TR" dirty="0"/>
              <a:t>Bir kullanıcı hesabından yapılan sosyal medya paylaşımları:</a:t>
            </a:r>
          </a:p>
          <a:p>
            <a:r>
              <a:rPr lang="tr-TR" dirty="0"/>
              <a:t>Paylaşım çeşitleri: - yazı - resim</a:t>
            </a:r>
          </a:p>
          <a:p>
            <a:r>
              <a:rPr lang="tr-TR" dirty="0"/>
              <a:t>Yazı: tarih, beğeni sayısı, alıntı sayısı, metin</a:t>
            </a:r>
          </a:p>
          <a:p>
            <a:r>
              <a:rPr lang="tr-TR" dirty="0"/>
              <a:t>Resim: tarih, resmin adresi, beğeni sayısı</a:t>
            </a:r>
          </a:p>
          <a:p>
            <a:r>
              <a:rPr lang="tr-TR" dirty="0"/>
              <a:t>Yukardaki senaryoyu modelleyen bir XML oluşturalım.</a:t>
            </a:r>
          </a:p>
        </p:txBody>
      </p:sp>
    </p:spTree>
    <p:extLst>
      <p:ext uri="{BB962C8B-B14F-4D97-AF65-F5344CB8AC3E}">
        <p14:creationId xmlns:p14="http://schemas.microsoft.com/office/powerpoint/2010/main" val="3398123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4240-E65B-96E4-FFBC-83121564EA26}"/>
              </a:ext>
            </a:extLst>
          </p:cNvPr>
          <p:cNvSpPr>
            <a:spLocks noGrp="1"/>
          </p:cNvSpPr>
          <p:nvPr>
            <p:ph type="title"/>
          </p:nvPr>
        </p:nvSpPr>
        <p:spPr/>
        <p:txBody>
          <a:bodyPr/>
          <a:lstStyle/>
          <a:p>
            <a:r>
              <a:rPr lang="tr-TR" dirty="0"/>
              <a:t>XML Uygulama</a:t>
            </a:r>
          </a:p>
        </p:txBody>
      </p:sp>
      <p:sp>
        <p:nvSpPr>
          <p:cNvPr id="3" name="Content Placeholder 2">
            <a:extLst>
              <a:ext uri="{FF2B5EF4-FFF2-40B4-BE49-F238E27FC236}">
                <a16:creationId xmlns:a16="http://schemas.microsoft.com/office/drawing/2014/main" id="{33DD6765-030D-9AC6-7A9C-20DD5F1FCC85}"/>
              </a:ext>
            </a:extLst>
          </p:cNvPr>
          <p:cNvSpPr>
            <a:spLocks noGrp="1"/>
          </p:cNvSpPr>
          <p:nvPr>
            <p:ph idx="1"/>
          </p:nvPr>
        </p:nvSpPr>
        <p:spPr>
          <a:xfrm>
            <a:off x="628650" y="1825625"/>
            <a:ext cx="3584121" cy="1015546"/>
          </a:xfrm>
        </p:spPr>
        <p:txBody>
          <a:bodyPr>
            <a:normAutofit/>
          </a:bodyPr>
          <a:lstStyle/>
          <a:p>
            <a:r>
              <a:rPr lang="tr-TR" sz="1400" dirty="0"/>
              <a:t>Paylaşım çeşitleri: - yazı - resim</a:t>
            </a:r>
          </a:p>
          <a:p>
            <a:r>
              <a:rPr lang="tr-TR" sz="1400" dirty="0"/>
              <a:t>Yazı: tarih, beğeni sayısı, alıntı sayısı, metin</a:t>
            </a:r>
          </a:p>
          <a:p>
            <a:r>
              <a:rPr lang="tr-TR" sz="1400" dirty="0"/>
              <a:t>Resim: tarih, resmin adresi, beğeni sayısı</a:t>
            </a:r>
          </a:p>
        </p:txBody>
      </p:sp>
      <p:sp>
        <p:nvSpPr>
          <p:cNvPr id="4" name="TextBox 3">
            <a:extLst>
              <a:ext uri="{FF2B5EF4-FFF2-40B4-BE49-F238E27FC236}">
                <a16:creationId xmlns:a16="http://schemas.microsoft.com/office/drawing/2014/main" id="{6633CD78-3239-3633-70D1-DC2FC12B32DA}"/>
              </a:ext>
            </a:extLst>
          </p:cNvPr>
          <p:cNvSpPr txBox="1"/>
          <p:nvPr/>
        </p:nvSpPr>
        <p:spPr>
          <a:xfrm>
            <a:off x="4212771" y="1825625"/>
            <a:ext cx="4302579" cy="369332"/>
          </a:xfrm>
          <a:prstGeom prst="rect">
            <a:avLst/>
          </a:prstGeom>
          <a:noFill/>
        </p:spPr>
        <p:txBody>
          <a:bodyPr wrap="square" rtlCol="0">
            <a:spAutoFit/>
          </a:bodyPr>
          <a:lstStyle/>
          <a:p>
            <a:r>
              <a:rPr lang="en-US" dirty="0" err="1"/>
              <a:t>içerik</a:t>
            </a:r>
            <a:endParaRPr lang="en-US" dirty="0"/>
          </a:p>
        </p:txBody>
      </p:sp>
    </p:spTree>
    <p:extLst>
      <p:ext uri="{BB962C8B-B14F-4D97-AF65-F5344CB8AC3E}">
        <p14:creationId xmlns:p14="http://schemas.microsoft.com/office/powerpoint/2010/main" val="1206691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2440</TotalTime>
  <Words>1208</Words>
  <Application>Microsoft Macintosh PowerPoint</Application>
  <PresentationFormat>On-screen Show (4:3)</PresentationFormat>
  <Paragraphs>146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Consolas</vt:lpstr>
      <vt:lpstr>Fira Code</vt:lpstr>
      <vt:lpstr>Helvetica Neue</vt:lpstr>
      <vt:lpstr>Office Theme</vt:lpstr>
      <vt:lpstr>1906003022015  Veritabanı Yönetim Sistemleri  BAİBÜ Bilgisayar Müh.</vt:lpstr>
      <vt:lpstr>XML (Extensible Markup Language)</vt:lpstr>
      <vt:lpstr>XML (Extensible Markup Language)</vt:lpstr>
      <vt:lpstr>XML Etiketleri (Tags)</vt:lpstr>
      <vt:lpstr>XML Özellikleri - Nitelikleri (Attributes)</vt:lpstr>
      <vt:lpstr>XML</vt:lpstr>
      <vt:lpstr>XML Sentaks (Syntax) Kuralları</vt:lpstr>
      <vt:lpstr>XML Uygulama</vt:lpstr>
      <vt:lpstr>XML Uygulama</vt:lpstr>
      <vt:lpstr>XML Ayrıştırıcı (Parser)</vt:lpstr>
      <vt:lpstr>XML Ayrıştırıcı (Parser)</vt:lpstr>
      <vt:lpstr>XML DTD</vt:lpstr>
      <vt:lpstr>XML DTD</vt:lpstr>
      <vt:lpstr>XML DTD</vt:lpstr>
      <vt:lpstr>XML DTD</vt:lpstr>
      <vt:lpstr>XML DTD</vt:lpstr>
      <vt:lpstr>XML Şeması (XSD)</vt:lpstr>
      <vt:lpstr>XSD</vt:lpstr>
      <vt:lpstr>XSD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1906002132015  Programlama Dilleri Temelleri  BAİBÜ Bilgisayar Müh.</dc:title>
  <dc:creator>ismail parlak</dc:creator>
  <cp:lastModifiedBy>İsmail Hakkı Parlak</cp:lastModifiedBy>
  <cp:revision>124</cp:revision>
  <dcterms:created xsi:type="dcterms:W3CDTF">2022-10-02T13:24:37Z</dcterms:created>
  <dcterms:modified xsi:type="dcterms:W3CDTF">2024-02-23T18:28:26Z</dcterms:modified>
</cp:coreProperties>
</file>