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762"/>
  </p:normalViewPr>
  <p:slideViewPr>
    <p:cSldViewPr snapToGrid="0">
      <p:cViewPr varScale="1">
        <p:scale>
          <a:sx n="121" d="100"/>
          <a:sy n="121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5084756" y="1917535"/>
            <a:ext cx="3869393" cy="16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Primary key </a:t>
            </a:r>
            <a:r>
              <a:rPr lang="en-US" sz="1400" dirty="0" err="1">
                <a:solidFill>
                  <a:srgbClr val="00B050"/>
                </a:solidFill>
              </a:rPr>
              <a:t>bulunmalıdır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Sütunlarda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yalnızca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değerli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nitelikler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Aynı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sütunda</a:t>
            </a:r>
            <a:r>
              <a:rPr lang="en-US" sz="1400" dirty="0">
                <a:solidFill>
                  <a:srgbClr val="00B050"/>
                </a:solidFill>
              </a:rPr>
              <a:t> 1’den </a:t>
            </a:r>
            <a:r>
              <a:rPr lang="en-US" sz="1400" dirty="0" err="1">
                <a:solidFill>
                  <a:srgbClr val="00B050"/>
                </a:solidFill>
              </a:rPr>
              <a:t>çok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tipte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veri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Her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için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benzersiz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bir</a:t>
            </a:r>
            <a:r>
              <a:rPr lang="en-US" sz="1400" dirty="0">
                <a:solidFill>
                  <a:srgbClr val="00B050"/>
                </a:solidFill>
              </a:rPr>
              <a:t> ad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Tekrar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eden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grupları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03377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00978" y="3819070"/>
            <a:ext cx="3853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oyuncular</a:t>
            </a:r>
            <a:r>
              <a:rPr lang="en-TR" dirty="0"/>
              <a:t> ilişkisi yukardaki şartları sağladığından 1NF’ye uygundur.</a:t>
            </a:r>
          </a:p>
          <a:p>
            <a:endParaRPr lang="en-TR" dirty="0"/>
          </a:p>
          <a:p>
            <a:r>
              <a:rPr lang="en-TR" dirty="0"/>
              <a:t>Bu ilişki yeterince iyi bir tasarıma sahip mi?</a:t>
            </a:r>
          </a:p>
        </p:txBody>
      </p:sp>
    </p:spTree>
    <p:extLst>
      <p:ext uri="{BB962C8B-B14F-4D97-AF65-F5344CB8AC3E}">
        <p14:creationId xmlns:p14="http://schemas.microsoft.com/office/powerpoint/2010/main" val="38238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764530"/>
              </p:ext>
            </p:extLst>
          </p:nvPr>
        </p:nvGraphicFramePr>
        <p:xfrm>
          <a:off x="717331" y="2087035"/>
          <a:ext cx="427508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3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7413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1115460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C66F-ED78-8295-F1E4-743866813086}"/>
              </a:ext>
            </a:extLst>
          </p:cNvPr>
          <p:cNvSpPr txBox="1"/>
          <p:nvPr/>
        </p:nvSpPr>
        <p:spPr>
          <a:xfrm>
            <a:off x="5132510" y="2000734"/>
            <a:ext cx="3853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Bu ilişki yeterince iyi bir tasarıma sahip mi?</a:t>
            </a:r>
          </a:p>
          <a:p>
            <a:pPr marL="285750" indent="-285750">
              <a:buFontTx/>
              <a:buChar char="-"/>
            </a:pPr>
            <a:r>
              <a:rPr lang="en-TR" dirty="0"/>
              <a:t>Oyun sırasında c@d’nin pusula ve halatları tablodan silindiğinde, bu oyuncunun seviye bilgisi de siliniyor. (Silme anomalisi)</a:t>
            </a:r>
          </a:p>
          <a:p>
            <a:pPr marL="285750" indent="-285750">
              <a:buFontTx/>
              <a:buChar char="-"/>
            </a:pPr>
            <a:r>
              <a:rPr lang="en-TR" dirty="0"/>
              <a:t>d@e emaili ile yeni bir oyuncuyu tabloya eklemek istersek hiç bir envanteri olmadığı için DBMS buna izin vermeyecektir. (Ekleme anomalisi)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E2D5F-E0AF-9C15-3078-7259704A6DDD}"/>
              </a:ext>
            </a:extLst>
          </p:cNvPr>
          <p:cNvSpPr txBox="1"/>
          <p:nvPr/>
        </p:nvSpPr>
        <p:spPr>
          <a:xfrm>
            <a:off x="746234" y="5517931"/>
            <a:ext cx="823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TR" dirty="0"/>
              <a:t>maili a@b, envanteri ışınlanma olan oyuncunun seviyesini “usta” olarak güncellediğimizde, (a@b, ilk yardım) satırındaki seviye bilgisi “acemi” olarak kalmaya devam edecektir. (Güncelleme anomalisi)</a:t>
            </a:r>
          </a:p>
        </p:txBody>
      </p:sp>
    </p:spTree>
    <p:extLst>
      <p:ext uri="{BB962C8B-B14F-4D97-AF65-F5344CB8AC3E}">
        <p14:creationId xmlns:p14="http://schemas.microsoft.com/office/powerpoint/2010/main" val="5338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89A9-3D56-9E3D-5E94-DB85FEB7E929}"/>
              </a:ext>
            </a:extLst>
          </p:cNvPr>
          <p:cNvSpPr txBox="1"/>
          <p:nvPr/>
        </p:nvSpPr>
        <p:spPr>
          <a:xfrm>
            <a:off x="628650" y="1690689"/>
            <a:ext cx="7886700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TR" sz="2000" dirty="0"/>
              <a:t>Bir tablonun 2. normal formu sağlaması için: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dirty="0"/>
              <a:t>Tablonun 1NF’yi sağlaması ve tek bir nitelikten oluşan bir anahtarının olması veya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TR" sz="2000" dirty="0"/>
              <a:t>Tablonun 1NF’yi sağlaması ve birincil anahtar olmayan her niteliğin birincil anahtarı oluşturan niteliklerin </a:t>
            </a:r>
            <a:r>
              <a:rPr lang="en-TR" sz="2000" b="1" u="sng" dirty="0"/>
              <a:t>tümüne</a:t>
            </a:r>
            <a:r>
              <a:rPr lang="en-TR" sz="2000" dirty="0"/>
              <a:t> bağlı olması gerekmektedir.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1NF’</a:t>
            </a:r>
            <a:r>
              <a:rPr lang="en-US" sz="2000" dirty="0" err="1"/>
              <a:t>yi</a:t>
            </a:r>
            <a:r>
              <a:rPr lang="en-US" sz="2000" dirty="0"/>
              <a:t> </a:t>
            </a:r>
            <a:r>
              <a:rPr lang="en-US" sz="2000" dirty="0" err="1"/>
              <a:t>ihlal</a:t>
            </a:r>
            <a:r>
              <a:rPr lang="en-US" sz="2000" dirty="0"/>
              <a:t> </a:t>
            </a:r>
            <a:r>
              <a:rPr lang="en-US" sz="2000" dirty="0" err="1"/>
              <a:t>eden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ilişki</a:t>
            </a:r>
            <a:r>
              <a:rPr lang="en-US" sz="2000" dirty="0"/>
              <a:t> 2NF’</a:t>
            </a:r>
            <a:r>
              <a:rPr lang="en-TR" sz="2000" dirty="0"/>
              <a:t>yi de ihlal eder.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R" sz="2000" dirty="0"/>
              <a:t>Birincil anahtar olmayan bir nitelik, birincil anahtarın tümüne değil; sadece birincil anahtarın bir alt kümesine bağlıysa bu ilişki 2NF’yi ihlal eder.</a:t>
            </a:r>
          </a:p>
        </p:txBody>
      </p:sp>
    </p:spTree>
    <p:extLst>
      <p:ext uri="{BB962C8B-B14F-4D97-AF65-F5344CB8AC3E}">
        <p14:creationId xmlns:p14="http://schemas.microsoft.com/office/powerpoint/2010/main" val="429128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380321"/>
              </p:ext>
            </p:extLst>
          </p:nvPr>
        </p:nvGraphicFramePr>
        <p:xfrm>
          <a:off x="717331" y="2087035"/>
          <a:ext cx="37917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597853">
                  <a:extLst>
                    <a:ext uri="{9D8B030D-6E8A-4147-A177-3AD203B41FA5}">
                      <a16:colId xmlns:a16="http://schemas.microsoft.com/office/drawing/2014/main" val="709493165"/>
                    </a:ext>
                  </a:extLst>
                </a:gridCol>
                <a:gridCol w="874078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/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{email, envanter}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sayi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email</a:t>
                </a:r>
                <a:r>
                  <a:rPr lang="en-TR" sz="2000" dirty="0"/>
                  <a:t>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seviye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F74F1B-9D5F-72C7-649B-FB3421C4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71" y="1985113"/>
                <a:ext cx="3331779" cy="1428853"/>
              </a:xfrm>
              <a:prstGeom prst="rect">
                <a:avLst/>
              </a:prstGeom>
              <a:blipFill>
                <a:blip r:embed="rId2"/>
                <a:stretch>
                  <a:fillRect l="-1901" b="-619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CD3C4B2-7BCE-B98A-9F75-B9EF90E57862}"/>
              </a:ext>
            </a:extLst>
          </p:cNvPr>
          <p:cNvSpPr txBox="1"/>
          <p:nvPr/>
        </p:nvSpPr>
        <p:spPr>
          <a:xfrm>
            <a:off x="628650" y="5486575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1800" dirty="0">
                <a:solidFill>
                  <a:srgbClr val="00B050"/>
                </a:solidFill>
              </a:rPr>
              <a:t>Tablonun 1NF’yi sağlaması</a:t>
            </a:r>
            <a:r>
              <a:rPr lang="en-TR" sz="1800" dirty="0"/>
              <a:t> ve </a:t>
            </a:r>
            <a:r>
              <a:rPr lang="en-TR" sz="1800" dirty="0">
                <a:solidFill>
                  <a:srgbClr val="C00000"/>
                </a:solidFill>
              </a:rPr>
              <a:t>birincil anahtar olmayan her niteliğin birincil anahtarı oluşturan niteliklerin </a:t>
            </a:r>
            <a:r>
              <a:rPr lang="en-TR" sz="1800" b="1" u="sng" dirty="0">
                <a:solidFill>
                  <a:srgbClr val="C00000"/>
                </a:solidFill>
              </a:rPr>
              <a:t>tümüne</a:t>
            </a:r>
            <a:r>
              <a:rPr lang="en-TR" sz="1800" dirty="0">
                <a:solidFill>
                  <a:srgbClr val="C00000"/>
                </a:solidFill>
              </a:rPr>
              <a:t> bağlı olması gerekmektedir</a:t>
            </a:r>
            <a:r>
              <a:rPr lang="en-TR" sz="1800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58639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2. Normal Form (2NF)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71698"/>
              </p:ext>
            </p:extLst>
          </p:nvPr>
        </p:nvGraphicFramePr>
        <p:xfrm>
          <a:off x="717331" y="2087035"/>
          <a:ext cx="29176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1084729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  <a:gridCol w="597853">
                  <a:extLst>
                    <a:ext uri="{9D8B030D-6E8A-4147-A177-3AD203B41FA5}">
                      <a16:colId xmlns:a16="http://schemas.microsoft.com/office/drawing/2014/main" val="709493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628650" y="1670483"/>
            <a:ext cx="21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oyuncu_envanterleri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418837-8B14-2EE7-573E-87CE18824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471539"/>
              </p:ext>
            </p:extLst>
          </p:nvPr>
        </p:nvGraphicFramePr>
        <p:xfrm>
          <a:off x="4695497" y="2085059"/>
          <a:ext cx="2109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4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874078">
                  <a:extLst>
                    <a:ext uri="{9D8B030D-6E8A-4147-A177-3AD203B41FA5}">
                      <a16:colId xmlns:a16="http://schemas.microsoft.com/office/drawing/2014/main" val="307856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seviye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acemi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usta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0A987D-4781-ACCC-C41D-695B1F9036D1}"/>
              </a:ext>
            </a:extLst>
          </p:cNvPr>
          <p:cNvSpPr txBox="1"/>
          <p:nvPr/>
        </p:nvSpPr>
        <p:spPr>
          <a:xfrm>
            <a:off x="4572000" y="1670483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oyuncu_dereceleri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0A84E-2078-4787-24BE-6FC3BE31FDE4}"/>
                  </a:ext>
                </a:extLst>
              </p:cNvPr>
              <p:cNvSpPr txBox="1"/>
              <p:nvPr/>
            </p:nvSpPr>
            <p:spPr>
              <a:xfrm>
                <a:off x="717330" y="5100975"/>
                <a:ext cx="3013841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{email, envanter}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sayi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F0A84E-2078-4787-24BE-6FC3BE31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0" y="5100975"/>
                <a:ext cx="3013841" cy="967188"/>
              </a:xfrm>
              <a:prstGeom prst="rect">
                <a:avLst/>
              </a:prstGeom>
              <a:blipFill>
                <a:blip r:embed="rId2"/>
                <a:stretch>
                  <a:fillRect l="-2101" r="-420" b="-1039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57312-83B3-BF27-74CD-F85F9735C08D}"/>
                  </a:ext>
                </a:extLst>
              </p:cNvPr>
              <p:cNvSpPr txBox="1"/>
              <p:nvPr/>
            </p:nvSpPr>
            <p:spPr>
              <a:xfrm>
                <a:off x="4695497" y="3613663"/>
                <a:ext cx="2109122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TR" sz="2000" dirty="0"/>
                  <a:t>Bağlılıklar: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TR" sz="2000" dirty="0"/>
                  <a:t>email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TR" sz="2000" dirty="0"/>
                  <a:t> seviye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57312-83B3-BF27-74CD-F85F9735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97" y="3613663"/>
                <a:ext cx="2109122" cy="967188"/>
              </a:xfrm>
              <a:prstGeom prst="rect">
                <a:avLst/>
              </a:prstGeom>
              <a:blipFill>
                <a:blip r:embed="rId3"/>
                <a:stretch>
                  <a:fillRect l="-2994" b="-1039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4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4693</TotalTime>
  <Words>539</Words>
  <Application>Microsoft Macintosh PowerPoint</Application>
  <PresentationFormat>On-screen Show (4:3)</PresentationFormat>
  <Paragraphs>167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2. Normal Form (2NF)</vt:lpstr>
      <vt:lpstr>2. Normal Form (2NF)</vt:lpstr>
      <vt:lpstr>2. Normal Form (2NF)</vt:lpstr>
      <vt:lpstr>2. Normal Form (2NF)</vt:lpstr>
      <vt:lpstr>2. Normal Form (2NF)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275</cp:revision>
  <dcterms:created xsi:type="dcterms:W3CDTF">2022-10-02T13:24:37Z</dcterms:created>
  <dcterms:modified xsi:type="dcterms:W3CDTF">2024-02-20T09:38:55Z</dcterms:modified>
</cp:coreProperties>
</file>