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1"/>
    <p:restoredTop sz="94718"/>
  </p:normalViewPr>
  <p:slideViewPr>
    <p:cSldViewPr snapToGrid="0">
      <p:cViewPr varScale="1">
        <p:scale>
          <a:sx n="117" d="100"/>
          <a:sy n="117" d="100"/>
        </p:scale>
        <p:origin x="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27.04.2024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</a:t>
            </a:r>
            <a:r>
              <a:rPr lang="tr-TR"/>
              <a:t>: 335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3244-3A03-28E2-AB0D-D36E651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Kesişim kuralı: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'</a:t>
                </a:r>
                <a:r>
                  <a:rPr lang="tr-TR" dirty="0" err="1"/>
                  <a:t>dir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r>
                  <a:rPr lang="tr-TR" dirty="0" err="1"/>
                  <a:t>Geçişkenlik</a:t>
                </a:r>
                <a:r>
                  <a:rPr lang="tr-TR" dirty="0"/>
                  <a:t> kuralı: 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'dir.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46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3DBA-BF04-0848-D1BA-C8A52C59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Çeşitleri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C168-B0DE-2968-7A68-27837469E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Önemsiz (</a:t>
                </a:r>
                <a:r>
                  <a:rPr lang="tr-TR" dirty="0" err="1"/>
                  <a:t>trivial</a:t>
                </a:r>
                <a:r>
                  <a:rPr lang="tr-TR" dirty="0"/>
                  <a:t>) birden çok değerli bağımlılık:</a:t>
                </a:r>
              </a:p>
              <a:p>
                <a:pPr marL="0" indent="0">
                  <a:buNone/>
                </a:pPr>
                <a:r>
                  <a:rPr lang="tr-TR" b="0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 veya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ü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𝑛𝑖𝑡𝑒𝑙𝑖𝑘𝑙𝑒𝑟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Önemsiz olmayan (</a:t>
                </a:r>
                <a:r>
                  <a:rPr lang="tr-TR" dirty="0" err="1"/>
                  <a:t>non-trivial</a:t>
                </a:r>
                <a:r>
                  <a:rPr lang="tr-TR" dirty="0"/>
                  <a:t>) birden çok değerli bağımlılık:</a:t>
                </a:r>
              </a:p>
              <a:p>
                <a:pPr marL="0" indent="0">
                  <a:buNone/>
                </a:pPr>
                <a:r>
                  <a:rPr lang="tr-TR" dirty="0"/>
                  <a:t>   Bir MVD önemsiz (</a:t>
                </a:r>
                <a:r>
                  <a:rPr lang="tr-TR" dirty="0" err="1"/>
                  <a:t>trivial</a:t>
                </a:r>
                <a:r>
                  <a:rPr lang="tr-TR" dirty="0"/>
                  <a:t>) değilse </a:t>
                </a:r>
                <a:r>
                  <a:rPr lang="tr-TR" dirty="0" err="1"/>
                  <a:t>non-trivial'dır</a:t>
                </a:r>
                <a:r>
                  <a:rPr lang="tr-TR" dirty="0"/>
                  <a:t>.</a:t>
                </a:r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F5C168-B0DE-2968-7A68-27837469E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D1F7-B3D0-125D-1529-D4B500B6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Normal Form (4NF)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9FB12-F213-21AC-216F-77B3DF21D8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tr-TR" dirty="0"/>
                  <a:t>MVD'lere sahip ilişki </a:t>
                </a:r>
                <a:r>
                  <a:rPr lang="tr-TR" i="1" dirty="0"/>
                  <a:t>R</a:t>
                </a:r>
                <a:r>
                  <a:rPr lang="tr-TR" dirty="0"/>
                  <a:t>, 4NF'i şu şartla sağlar: </a:t>
                </a:r>
              </a:p>
              <a:p>
                <a:pPr marL="457200" lvl="1" indent="0">
                  <a:buNone/>
                </a:pPr>
                <a:r>
                  <a:rPr lang="tr-TR" dirty="0"/>
                  <a:t>Her </a:t>
                </a:r>
                <a:r>
                  <a:rPr lang="tr-TR" dirty="0" err="1"/>
                  <a:t>non-trivial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için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 bir anahtardır.</a:t>
                </a:r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4NF ayrıştırma algoritması: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R'nin anahtarlarını bul.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tr-TR" dirty="0"/>
                  <a:t>Tüm ayrışımlar 4NF'i sağlayana kadar tekrarla:</a:t>
                </a:r>
              </a:p>
              <a:p>
                <a:pPr lvl="1"/>
                <a:r>
                  <a:rPr lang="tr-TR" dirty="0"/>
                  <a:t>4NF'i sağlamayan </a:t>
                </a:r>
                <a:r>
                  <a:rPr lang="tr-TR" dirty="0" err="1"/>
                  <a:t>non-trivial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MVD'sine</a:t>
                </a:r>
                <a:r>
                  <a:rPr lang="tr-TR" dirty="0"/>
                  <a:t> sahip herhangi bir </a:t>
                </a:r>
                <a:r>
                  <a:rPr lang="tr-TR" i="1" dirty="0"/>
                  <a:t>R'</a:t>
                </a:r>
                <a:r>
                  <a:rPr lang="tr-TR" dirty="0"/>
                  <a:t> ilişkisini seç.</a:t>
                </a:r>
              </a:p>
              <a:p>
                <a:pPr lvl="1"/>
                <a:r>
                  <a:rPr lang="tr-TR" i="1" dirty="0"/>
                  <a:t>R'</a:t>
                </a:r>
                <a:r>
                  <a:rPr lang="tr-TR" dirty="0"/>
                  <a:t> ilişkisini R</a:t>
                </a:r>
                <a:r>
                  <a:rPr lang="tr-TR" baseline="-25000" dirty="0"/>
                  <a:t>1</a:t>
                </a:r>
                <a:r>
                  <a:rPr lang="tr-TR" dirty="0"/>
                  <a:t>(A, B) ve R</a:t>
                </a:r>
                <a:r>
                  <a:rPr lang="tr-TR" baseline="-25000" dirty="0"/>
                  <a:t>2</a:t>
                </a:r>
                <a:r>
                  <a:rPr lang="tr-TR" dirty="0"/>
                  <a:t>(A, kalanlar) şeklinde ayrıştır.</a:t>
                </a:r>
              </a:p>
              <a:p>
                <a:pPr lvl="1"/>
                <a:r>
                  <a:rPr lang="tr-TR" dirty="0"/>
                  <a:t>R</a:t>
                </a:r>
                <a:r>
                  <a:rPr lang="tr-TR" baseline="-25000" dirty="0"/>
                  <a:t>1</a:t>
                </a:r>
                <a:r>
                  <a:rPr lang="tr-TR" dirty="0"/>
                  <a:t> ve R</a:t>
                </a:r>
                <a:r>
                  <a:rPr lang="tr-TR" baseline="-25000" dirty="0"/>
                  <a:t>2</a:t>
                </a:r>
                <a:r>
                  <a:rPr lang="tr-TR" dirty="0"/>
                  <a:t> için FD ve </a:t>
                </a:r>
                <a:r>
                  <a:rPr lang="tr-TR" dirty="0" err="1"/>
                  <a:t>MVD'leri</a:t>
                </a:r>
                <a:r>
                  <a:rPr lang="tr-TR" dirty="0"/>
                  <a:t> hesapla.</a:t>
                </a:r>
              </a:p>
              <a:p>
                <a:pPr lvl="1"/>
                <a:r>
                  <a:rPr lang="tr-TR" dirty="0"/>
                  <a:t>R</a:t>
                </a:r>
                <a:r>
                  <a:rPr lang="tr-TR" baseline="-25000" dirty="0"/>
                  <a:t>1</a:t>
                </a:r>
                <a:r>
                  <a:rPr lang="tr-TR" dirty="0"/>
                  <a:t> ve R</a:t>
                </a:r>
                <a:r>
                  <a:rPr lang="tr-TR" baseline="-25000" dirty="0"/>
                  <a:t>2</a:t>
                </a:r>
                <a:r>
                  <a:rPr lang="tr-TR" dirty="0"/>
                  <a:t> için anahtarları hesapla.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79FB12-F213-21AC-216F-77B3DF21D8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198" b="-145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1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9EF4-F74F-26EE-26AF-6519EFC0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17BDF-1CF8-534D-0B6C-0D62A44AC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hobi)</a:t>
                </a:r>
              </a:p>
              <a:p>
                <a:r>
                  <a:rPr lang="tr-TR" sz="2400" dirty="0" err="1"/>
                  <a:t>TCNo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2400" dirty="0"/>
                  <a:t> </a:t>
                </a:r>
                <a:r>
                  <a:rPr lang="tr-TR" sz="2400" dirty="0" err="1"/>
                  <a:t>üni</a:t>
                </a:r>
                <a:r>
                  <a:rPr lang="tr-TR" sz="2400" dirty="0"/>
                  <a:t>, Anahtar = tüm nitelikler = </a:t>
                </a:r>
                <a:r>
                  <a:rPr lang="tr-TR" sz="2400" dirty="0" err="1"/>
                  <a:t>TCNo</a:t>
                </a:r>
                <a:r>
                  <a:rPr lang="tr-TR" sz="2400" dirty="0"/>
                  <a:t>, </a:t>
                </a:r>
                <a:r>
                  <a:rPr lang="tr-TR" sz="2400" dirty="0" err="1"/>
                  <a:t>üni</a:t>
                </a:r>
                <a:r>
                  <a:rPr lang="tr-TR" sz="2400" dirty="0"/>
                  <a:t>, hobi</a:t>
                </a: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17BDF-1CF8-534D-0B6C-0D62A44AC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7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, hobi)</a:t>
                </a:r>
              </a:p>
              <a:p>
                <a:r>
                  <a:rPr lang="tr-TR" sz="2800" dirty="0"/>
                  <a:t>Hobiler üniversitelere seçici olarak gösteriliyor.</a:t>
                </a:r>
              </a:p>
              <a:p>
                <a:r>
                  <a:rPr lang="tr-TR" sz="2800" dirty="0"/>
                  <a:t>Üniversite adları eşsizdir.</a:t>
                </a:r>
              </a:p>
              <a:p>
                <a:r>
                  <a:rPr lang="tr-TR" sz="2800" dirty="0"/>
                  <a:t>Öğrenci bir gün içinde bir üniversiteye başvurabilir.</a:t>
                </a:r>
              </a:p>
              <a:p>
                <a:endParaRPr lang="tr-TR" sz="2800" dirty="0"/>
              </a:p>
              <a:p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dirty="0"/>
                  <a:t> tarih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anaDal</a:t>
                </a:r>
                <a:r>
                  <a:rPr lang="tr-TR" dirty="0"/>
                  <a:t>    </a:t>
                </a:r>
                <a:r>
                  <a:rPr lang="tr-TR" sz="2000" dirty="0"/>
                  <a:t>(TCNo, </a:t>
                </a:r>
                <a:r>
                  <a:rPr lang="tr-TR" sz="2000" dirty="0" err="1"/>
                  <a:t>üni</a:t>
                </a:r>
                <a:r>
                  <a:rPr lang="tr-TR" sz="2000" dirty="0"/>
                  <a:t>, tarih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2000" dirty="0"/>
                  <a:t> hobi)</a:t>
                </a:r>
                <a:endParaRPr lang="tr-TR" dirty="0"/>
              </a:p>
              <a:p>
                <a:r>
                  <a:rPr lang="tr-TR" dirty="0"/>
                  <a:t>Anahtar = 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</a:t>
                </a:r>
                <a:r>
                  <a:rPr lang="tr-TR" dirty="0"/>
                  <a:t>, tarih, </a:t>
                </a:r>
                <a:r>
                  <a:rPr lang="tr-TR" dirty="0" err="1"/>
                  <a:t>anaDal</a:t>
                </a:r>
                <a:r>
                  <a:rPr lang="tr-TR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58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79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08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9A36-09BA-838B-96CC-3D4BD5DD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1800" dirty="0"/>
                  <a:t>Başvurular(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hobi)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 </a:t>
                </a:r>
                <a14:m>
                  <m:oMath xmlns:m="http://schemas.openxmlformats.org/officeDocument/2006/math"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z="1800" dirty="0"/>
                  <a:t> tarih</a:t>
                </a:r>
              </a:p>
              <a:p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 </a:t>
                </a:r>
                <a14:m>
                  <m:oMath xmlns:m="http://schemas.openxmlformats.org/officeDocument/2006/math">
                    <m:r>
                      <a:rPr lang="tr-T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sz="1800" dirty="0"/>
                  <a:t> anaDal</a:t>
                </a:r>
              </a:p>
              <a:p>
                <a:r>
                  <a:rPr lang="tr-TR" sz="1800" dirty="0"/>
                  <a:t>Anahtar = </a:t>
                </a:r>
                <a:r>
                  <a:rPr lang="tr-TR" sz="1800" dirty="0" err="1"/>
                  <a:t>TCNo</a:t>
                </a:r>
                <a:r>
                  <a:rPr lang="tr-TR" sz="1800" dirty="0"/>
                  <a:t>, </a:t>
                </a:r>
                <a:r>
                  <a:rPr lang="tr-TR" sz="1800" dirty="0" err="1"/>
                  <a:t>üni</a:t>
                </a:r>
                <a:r>
                  <a:rPr lang="tr-TR" sz="1800" dirty="0"/>
                  <a:t>, tarih, </a:t>
                </a:r>
                <a:r>
                  <a:rPr lang="tr-TR" sz="1800" dirty="0" err="1"/>
                  <a:t>anaDal</a:t>
                </a:r>
                <a:r>
                  <a:rPr lang="tr-TR" sz="1800" dirty="0"/>
                  <a:t>, hobi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20D16-AE31-56A1-0F6D-518295486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116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0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2C73-3975-B57A-3283-06D2AA08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Denormalizasyon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CF68-5BF7-1679-F975-8A2C4BE2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5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FFE-7263-2BE1-ED45-EA525E18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İlişkisel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F1254-CB43-E7E0-517E-D8057B8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605161"/>
          </a:xfrm>
        </p:spPr>
        <p:txBody>
          <a:bodyPr>
            <a:normAutofit/>
          </a:bodyPr>
          <a:lstStyle/>
          <a:p>
            <a:r>
              <a:rPr lang="tr-TR" sz="2400" dirty="0"/>
              <a:t>Mega ilişkiler + veriye ait özellikler</a:t>
            </a:r>
          </a:p>
          <a:p>
            <a:r>
              <a:rPr lang="tr-TR" sz="2400" dirty="0"/>
              <a:t>Veri özelliklerine göre sistem ayrıştırılır.</a:t>
            </a:r>
          </a:p>
          <a:p>
            <a:r>
              <a:rPr lang="tr-TR" sz="2400" dirty="0"/>
              <a:t>Elde edilen son ilişkiler normal formları sağlar.</a:t>
            </a:r>
          </a:p>
          <a:p>
            <a:pPr lvl="1"/>
            <a:r>
              <a:rPr lang="tr-TR" sz="2000" dirty="0"/>
              <a:t>Anomali bulunmaz, bilgi kaybı yaşanmaz.</a:t>
            </a:r>
          </a:p>
          <a:p>
            <a:r>
              <a:rPr lang="tr-TR" sz="2400" dirty="0"/>
              <a:t>Fonksiyonel bağımlılıklar -&gt; BCNF</a:t>
            </a:r>
          </a:p>
          <a:p>
            <a:r>
              <a:rPr lang="tr-TR" sz="2400" dirty="0"/>
              <a:t>Birden çok değerli bağımlılıklar -&gt; 4NF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1EDD9-6634-10D1-F260-FAA4D8E2B354}"/>
              </a:ext>
            </a:extLst>
          </p:cNvPr>
          <p:cNvSpPr/>
          <p:nvPr/>
        </p:nvSpPr>
        <p:spPr>
          <a:xfrm>
            <a:off x="3699544" y="4432053"/>
            <a:ext cx="1744910" cy="1744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44177D-487E-5B61-E194-AD1AC3A25917}"/>
              </a:ext>
            </a:extLst>
          </p:cNvPr>
          <p:cNvSpPr/>
          <p:nvPr/>
        </p:nvSpPr>
        <p:spPr>
          <a:xfrm>
            <a:off x="4089633" y="4819692"/>
            <a:ext cx="964734" cy="9647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D3D84-CC6F-2A59-7EAC-81F16A16883D}"/>
              </a:ext>
            </a:extLst>
          </p:cNvPr>
          <p:cNvSpPr txBox="1"/>
          <p:nvPr/>
        </p:nvSpPr>
        <p:spPr>
          <a:xfrm>
            <a:off x="4227992" y="444120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0B7F-CC63-D1DC-F03C-8D11E30F1D0F}"/>
              </a:ext>
            </a:extLst>
          </p:cNvPr>
          <p:cNvSpPr txBox="1"/>
          <p:nvPr/>
        </p:nvSpPr>
        <p:spPr>
          <a:xfrm>
            <a:off x="4293716" y="511920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330185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14-9B88-6E88-DF69-A489E25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EB57-4FAF-04B9-8C6D-712DC3837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öğrenci birden çok </a:t>
            </a:r>
            <a:r>
              <a:rPr lang="tr-TR" dirty="0" err="1"/>
              <a:t>üni'ye</a:t>
            </a:r>
            <a:r>
              <a:rPr lang="tr-TR" dirty="0"/>
              <a:t> başvurabilir. </a:t>
            </a:r>
          </a:p>
          <a:p>
            <a:r>
              <a:rPr lang="tr-TR" dirty="0" err="1"/>
              <a:t>Üni</a:t>
            </a:r>
            <a:r>
              <a:rPr lang="tr-TR" dirty="0"/>
              <a:t> adları eşsizdir.</a:t>
            </a:r>
          </a:p>
          <a:p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üniAdı</a:t>
            </a:r>
            <a:r>
              <a:rPr lang="tr-TR" dirty="0"/>
              <a:t>, hobi)</a:t>
            </a:r>
          </a:p>
          <a:p>
            <a:r>
              <a:rPr lang="tr-TR" dirty="0"/>
              <a:t>FB?</a:t>
            </a:r>
          </a:p>
          <a:p>
            <a:r>
              <a:rPr lang="tr-TR" dirty="0"/>
              <a:t>Anahtarlar?</a:t>
            </a:r>
          </a:p>
          <a:p>
            <a:r>
              <a:rPr lang="tr-TR" dirty="0"/>
              <a:t>BCNF?</a:t>
            </a:r>
          </a:p>
          <a:p>
            <a:r>
              <a:rPr lang="tr-TR" dirty="0"/>
              <a:t>İyi tasarım?</a:t>
            </a:r>
          </a:p>
        </p:txBody>
      </p:sp>
    </p:spTree>
    <p:extLst>
      <p:ext uri="{BB962C8B-B14F-4D97-AF65-F5344CB8AC3E}">
        <p14:creationId xmlns:p14="http://schemas.microsoft.com/office/powerpoint/2010/main" val="40584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FD31-27C8-6557-1B6B-A299C5F8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Birden çok Değerli Bağımlılıklar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C66E-5A74-DDB7-35A0-A8BBADD5F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↠</m:t>
                      </m:r>
                      <m:acc>
                        <m:accPr>
                          <m:chr m:val="̅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tr-TR" dirty="0"/>
              </a:p>
              <a:p>
                <a:pPr lvl="1"/>
                <a:r>
                  <a:rPr lang="tr-T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tr-TR" dirty="0"/>
                  <a:t>: </a:t>
                </a:r>
                <a:r>
                  <a:rPr lang="tr-TR" i="1" dirty="0"/>
                  <a:t>A</a:t>
                </a:r>
                <a:r>
                  <a:rPr lang="tr-TR" i="1" baseline="-25000" dirty="0"/>
                  <a:t>1</a:t>
                </a:r>
                <a:r>
                  <a:rPr lang="tr-TR" i="1" dirty="0"/>
                  <a:t>, …, A</a:t>
                </a:r>
                <a:r>
                  <a:rPr lang="tr-TR" i="1" baseline="-25000" dirty="0"/>
                  <a:t>n</a:t>
                </a:r>
                <a:r>
                  <a:rPr lang="tr-TR" i="1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tr-TR" i="1" dirty="0"/>
                  <a:t> B</a:t>
                </a:r>
                <a:r>
                  <a:rPr lang="tr-TR" i="1" baseline="-25000" dirty="0"/>
                  <a:t>1</a:t>
                </a:r>
                <a:r>
                  <a:rPr lang="tr-TR" i="1" dirty="0"/>
                  <a:t>, …, </a:t>
                </a:r>
                <a:r>
                  <a:rPr lang="tr-TR" i="1" dirty="0" err="1"/>
                  <a:t>B</a:t>
                </a:r>
                <a:r>
                  <a:rPr lang="tr-TR" i="1" baseline="-25000" dirty="0" err="1"/>
                  <a:t>m</a:t>
                </a:r>
                <a:endParaRPr lang="tr-TR" i="1" baseline="-25000" dirty="0"/>
              </a:p>
              <a:p>
                <a:pPr marL="457200" lvl="1" indent="0">
                  <a:buNone/>
                </a:pPr>
                <a:endParaRPr lang="tr-T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𝑖𝑠𝑒</m:t>
                      </m:r>
                    </m:oMath>
                  </m:oMathPara>
                </a14:m>
                <a:endParaRPr lang="tr-TR" i="1" dirty="0"/>
              </a:p>
              <a:p>
                <a:pPr marL="0" indent="0">
                  <a:buNone/>
                </a:pPr>
                <a:endParaRPr lang="tr-TR" sz="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tr-T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𝑣𝑒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𝑘𝑎𝑙𝑎𝑛𝑙𝑎𝑟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𝑘𝑎𝑙𝑎𝑛𝑙𝑎𝑟</m:t>
                        </m:r>
                      </m:e>
                    </m:d>
                  </m:oMath>
                </a14:m>
                <a:endParaRPr lang="tr-TR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77C66E-5A74-DDB7-35A0-A8BBADD5F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5" t="-58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07DD81-C428-6571-D609-2EEE234EC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653421"/>
                  </p:ext>
                </p:extLst>
              </p:nvPr>
            </p:nvGraphicFramePr>
            <p:xfrm>
              <a:off x="5609961" y="2501900"/>
              <a:ext cx="29053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463">
                      <a:extLst>
                        <a:ext uri="{9D8B030D-6E8A-4147-A177-3AD203B41FA5}">
                          <a16:colId xmlns:a16="http://schemas.microsoft.com/office/drawing/2014/main" val="489221757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1439554856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2281162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956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05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00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93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89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F07DD81-C428-6571-D609-2EEE234EC1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653421"/>
                  </p:ext>
                </p:extLst>
              </p:nvPr>
            </p:nvGraphicFramePr>
            <p:xfrm>
              <a:off x="5609961" y="2501900"/>
              <a:ext cx="290538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8463">
                      <a:extLst>
                        <a:ext uri="{9D8B030D-6E8A-4147-A177-3AD203B41FA5}">
                          <a16:colId xmlns:a16="http://schemas.microsoft.com/office/drawing/2014/main" val="489221757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1439554856"/>
                        </a:ext>
                      </a:extLst>
                    </a:gridCol>
                    <a:gridCol w="968463">
                      <a:extLst>
                        <a:ext uri="{9D8B030D-6E8A-4147-A177-3AD203B41FA5}">
                          <a16:colId xmlns:a16="http://schemas.microsoft.com/office/drawing/2014/main" val="2281162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t="-10345" r="-20129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1316" t="-10345" r="-103947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2956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0057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8002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74932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890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927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BC14-9B88-6E88-DF69-A489E25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EB57-4FAF-04B9-8C6D-712DC3837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/>
                  <a:t>Başvurular(</a:t>
                </a:r>
                <a:r>
                  <a:rPr lang="tr-TR" dirty="0" err="1"/>
                  <a:t>TCNo</a:t>
                </a:r>
                <a:r>
                  <a:rPr lang="tr-TR" dirty="0"/>
                  <a:t>, </a:t>
                </a:r>
                <a:r>
                  <a:rPr lang="tr-TR" dirty="0" err="1"/>
                  <a:t>üniAdı</a:t>
                </a:r>
                <a:r>
                  <a:rPr lang="tr-TR" dirty="0"/>
                  <a:t>, hobi)</a:t>
                </a:r>
              </a:p>
              <a:p>
                <a:r>
                  <a:rPr lang="tr-TR" dirty="0" err="1"/>
                  <a:t>TCNo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</m:oMath>
                </a14:m>
                <a:r>
                  <a:rPr lang="tr-TR" dirty="0"/>
                  <a:t> üniAdı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EB57-4FAF-04B9-8C6D-712DC3837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101A8F-DED8-9AAD-27EA-2E66DD7B3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79628"/>
              </p:ext>
            </p:extLst>
          </p:nvPr>
        </p:nvGraphicFramePr>
        <p:xfrm>
          <a:off x="1012271" y="3099966"/>
          <a:ext cx="39875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189">
                  <a:extLst>
                    <a:ext uri="{9D8B030D-6E8A-4147-A177-3AD203B41FA5}">
                      <a16:colId xmlns:a16="http://schemas.microsoft.com/office/drawing/2014/main" val="755864842"/>
                    </a:ext>
                  </a:extLst>
                </a:gridCol>
                <a:gridCol w="1329189">
                  <a:extLst>
                    <a:ext uri="{9D8B030D-6E8A-4147-A177-3AD203B41FA5}">
                      <a16:colId xmlns:a16="http://schemas.microsoft.com/office/drawing/2014/main" val="3801745384"/>
                    </a:ext>
                  </a:extLst>
                </a:gridCol>
                <a:gridCol w="1329189">
                  <a:extLst>
                    <a:ext uri="{9D8B030D-6E8A-4147-A177-3AD203B41FA5}">
                      <a16:colId xmlns:a16="http://schemas.microsoft.com/office/drawing/2014/main" val="3399626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TCNo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üniAdı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77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Hacettepe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Boğaziçi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6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3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2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8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1B0-BA3D-C823-518E-541E5CC3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Değiştirilmiş 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7ABD-36DC-62EE-28C3-75F3FAC1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</a:t>
            </a:r>
            <a:r>
              <a:rPr lang="tr-TR" dirty="0" err="1"/>
              <a:t>üniAdı</a:t>
            </a:r>
            <a:r>
              <a:rPr lang="tr-TR" dirty="0"/>
              <a:t>, hobi)</a:t>
            </a:r>
          </a:p>
          <a:p>
            <a:r>
              <a:rPr lang="tr-TR" dirty="0"/>
              <a:t>Hobiler başvurulan üniversiteye göre seçici olarak gösteriliyor (örneğin Boğaziçi'ne başvuran birisi gitar çalma hobisini göstermezken aynı kişi Hacettepe'ye başvururken gitar çalmayı hobilerinde gösterebilir).</a:t>
            </a:r>
          </a:p>
          <a:p>
            <a:r>
              <a:rPr lang="tr-TR" dirty="0"/>
              <a:t>Birden çok değerli bağımlılıklar (</a:t>
            </a:r>
            <a:r>
              <a:rPr lang="tr-TR" dirty="0" err="1"/>
              <a:t>multi-valued</a:t>
            </a:r>
            <a:r>
              <a:rPr lang="tr-TR" dirty="0"/>
              <a:t> </a:t>
            </a:r>
            <a:r>
              <a:rPr lang="tr-TR" dirty="0" err="1"/>
              <a:t>dependencies</a:t>
            </a:r>
            <a:r>
              <a:rPr lang="tr-TR" dirty="0"/>
              <a:t> MVD)?</a:t>
            </a:r>
          </a:p>
          <a:p>
            <a:r>
              <a:rPr lang="tr-TR" dirty="0"/>
              <a:t>Tasarım iyi mi?</a:t>
            </a:r>
          </a:p>
        </p:txBody>
      </p:sp>
    </p:spTree>
    <p:extLst>
      <p:ext uri="{BB962C8B-B14F-4D97-AF65-F5344CB8AC3E}">
        <p14:creationId xmlns:p14="http://schemas.microsoft.com/office/powerpoint/2010/main" val="347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FEA-077A-819A-36D4-0963B13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692C-C632-A4F1-C045-DF2E52A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Başvurular(</a:t>
            </a:r>
            <a:r>
              <a:rPr lang="tr-TR" sz="2000" dirty="0" err="1"/>
              <a:t>TCNo</a:t>
            </a:r>
            <a:r>
              <a:rPr lang="tr-TR" sz="2000" dirty="0"/>
              <a:t>, </a:t>
            </a:r>
            <a:r>
              <a:rPr lang="tr-TR" sz="2000" dirty="0" err="1"/>
              <a:t>üni</a:t>
            </a:r>
            <a:r>
              <a:rPr lang="tr-TR" sz="2000" dirty="0"/>
              <a:t>, tarih, </a:t>
            </a:r>
            <a:r>
              <a:rPr lang="tr-TR" sz="2000" dirty="0" err="1"/>
              <a:t>anaDal</a:t>
            </a:r>
            <a:r>
              <a:rPr lang="tr-TR" sz="2000" dirty="0"/>
              <a:t>, hobi)</a:t>
            </a:r>
          </a:p>
          <a:p>
            <a:r>
              <a:rPr lang="tr-TR" sz="2000" dirty="0"/>
              <a:t>Hobiler üniversitelere seçici olarak gösteriliyor.</a:t>
            </a:r>
          </a:p>
          <a:p>
            <a:r>
              <a:rPr lang="tr-TR" sz="2000" dirty="0"/>
              <a:t>Üniversite adları eşsizdir.</a:t>
            </a:r>
          </a:p>
          <a:p>
            <a:r>
              <a:rPr lang="tr-TR" sz="2000" dirty="0"/>
              <a:t>Öğrenci bir gün içinde bir üniversiteye başvurabilir.</a:t>
            </a:r>
          </a:p>
          <a:p>
            <a:endParaRPr lang="tr-TR" sz="2000" dirty="0"/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67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1FEA-077A-819A-36D4-0963B13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692C-C632-A4F1-C045-DF2E52A7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Başvurular(</a:t>
            </a:r>
            <a:r>
              <a:rPr lang="tr-TR" sz="2000" dirty="0" err="1"/>
              <a:t>TCNo</a:t>
            </a:r>
            <a:r>
              <a:rPr lang="tr-TR" sz="2000" dirty="0"/>
              <a:t>, </a:t>
            </a:r>
            <a:r>
              <a:rPr lang="tr-TR" sz="2000" dirty="0" err="1"/>
              <a:t>üni</a:t>
            </a:r>
            <a:r>
              <a:rPr lang="tr-TR" sz="2000" dirty="0"/>
              <a:t>, tarih, </a:t>
            </a:r>
            <a:r>
              <a:rPr lang="tr-TR" sz="2000" dirty="0" err="1"/>
              <a:t>anaDal</a:t>
            </a:r>
            <a:r>
              <a:rPr lang="tr-TR" sz="2000" dirty="0"/>
              <a:t>, hobi)</a:t>
            </a:r>
          </a:p>
          <a:p>
            <a:r>
              <a:rPr lang="tr-TR" sz="2000" dirty="0"/>
              <a:t>Hobiler üniversitelere seçici olarak gösteriliyor.</a:t>
            </a:r>
          </a:p>
          <a:p>
            <a:r>
              <a:rPr lang="tr-TR" sz="2000" dirty="0"/>
              <a:t>Üniversite adları eşsizdir.</a:t>
            </a:r>
          </a:p>
          <a:p>
            <a:r>
              <a:rPr lang="tr-TR" sz="2000" dirty="0"/>
              <a:t>Öğrenci bir gün içinde bir üniversiteye başvurabilir.</a:t>
            </a:r>
          </a:p>
          <a:p>
            <a:endParaRPr lang="tr-TR" sz="2000" dirty="0"/>
          </a:p>
          <a:p>
            <a:r>
              <a:rPr lang="tr-TR" sz="2000" dirty="0"/>
              <a:t>FD:</a:t>
            </a:r>
          </a:p>
          <a:p>
            <a:endParaRPr lang="tr-TR" sz="2000" dirty="0"/>
          </a:p>
          <a:p>
            <a:r>
              <a:rPr lang="tr-TR" sz="2000" dirty="0"/>
              <a:t>MVD: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821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3244-3A03-28E2-AB0D-D36E651D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MVD Kuralları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 ise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↠</m:t>
                    </m:r>
                    <m:acc>
                      <m:accPr>
                        <m:chr m:val="̅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tr-TR" dirty="0"/>
                  <a:t>'dir.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AE8624-363A-1AA9-8C44-D904A1EC1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E266E-93E7-1987-992F-3FC510FDE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953682"/>
                  </p:ext>
                </p:extLst>
              </p:nvPr>
            </p:nvGraphicFramePr>
            <p:xfrm>
              <a:off x="961937" y="2722461"/>
              <a:ext cx="40630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356">
                      <a:extLst>
                        <a:ext uri="{9D8B030D-6E8A-4147-A177-3AD203B41FA5}">
                          <a16:colId xmlns:a16="http://schemas.microsoft.com/office/drawing/2014/main" val="452693948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229088521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92706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tr-T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oMath>
                          </a14:m>
                          <a:r>
                            <a:rPr lang="tr-TR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0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0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68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71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21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37E266E-93E7-1987-992F-3FC510FDEE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5953682"/>
                  </p:ext>
                </p:extLst>
              </p:nvPr>
            </p:nvGraphicFramePr>
            <p:xfrm>
              <a:off x="961937" y="2722461"/>
              <a:ext cx="40630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356">
                      <a:extLst>
                        <a:ext uri="{9D8B030D-6E8A-4147-A177-3AD203B41FA5}">
                          <a16:colId xmlns:a16="http://schemas.microsoft.com/office/drawing/2014/main" val="452693948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229088521"/>
                        </a:ext>
                      </a:extLst>
                    </a:gridCol>
                    <a:gridCol w="1354356">
                      <a:extLst>
                        <a:ext uri="{9D8B030D-6E8A-4147-A177-3AD203B41FA5}">
                          <a16:colId xmlns:a16="http://schemas.microsoft.com/office/drawing/2014/main" val="39270656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935" t="-6897" r="-20186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R"/>
                        </a:p>
                      </a:txBody>
                      <a:tcPr>
                        <a:blipFill>
                          <a:blip r:embed="rId3"/>
                          <a:stretch>
                            <a:fillRect l="-100935" t="-6897" r="-101869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dirty="0"/>
                            <a:t>kalanlar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207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1301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7682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714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r-T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71214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9514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4421</TotalTime>
  <Words>698</Words>
  <Application>Microsoft Macintosh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Neue</vt:lpstr>
      <vt:lpstr>Office Theme</vt:lpstr>
      <vt:lpstr>1906003022015  Veritabanı Yönetim Sistemleri  BAİBÜ Bilgisayar Müh.</vt:lpstr>
      <vt:lpstr>Ayrıştırma ile İlişkisel Tasarım</vt:lpstr>
      <vt:lpstr>Örnek</vt:lpstr>
      <vt:lpstr>Birden çok Değerli Bağımlılıklar</vt:lpstr>
      <vt:lpstr>Örnek</vt:lpstr>
      <vt:lpstr>Değiştirilmiş Örnek</vt:lpstr>
      <vt:lpstr>Örnek</vt:lpstr>
      <vt:lpstr>Örnek</vt:lpstr>
      <vt:lpstr>MVD Kuralları</vt:lpstr>
      <vt:lpstr>MVD Kuralları</vt:lpstr>
      <vt:lpstr>MVD Çeşitleri</vt:lpstr>
      <vt:lpstr>4. Normal Form (4NF)</vt:lpstr>
      <vt:lpstr>Örnek 1</vt:lpstr>
      <vt:lpstr>Örnek 2</vt:lpstr>
      <vt:lpstr>Örnek 2</vt:lpstr>
      <vt:lpstr>Örnek 2</vt:lpstr>
      <vt:lpstr>Örnek 2</vt:lpstr>
      <vt:lpstr>Denormalizasyon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267</cp:revision>
  <dcterms:created xsi:type="dcterms:W3CDTF">2022-10-02T13:24:37Z</dcterms:created>
  <dcterms:modified xsi:type="dcterms:W3CDTF">2024-04-27T11:53:03Z</dcterms:modified>
</cp:coreProperties>
</file>