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19"/>
    <p:restoredTop sz="94718"/>
  </p:normalViewPr>
  <p:slideViewPr>
    <p:cSldViewPr snapToGrid="0">
      <p:cViewPr varScale="1">
        <p:scale>
          <a:sx n="117" d="100"/>
          <a:sy n="117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244C5-5D67-C540-97C4-F007CFC432EF}" type="datetimeFigureOut">
              <a:rPr lang="tr-TR" smtClean="0"/>
              <a:t>11.05.2023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1CF0A-6864-C34D-AF93-337DF143A8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0939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11.05.2023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6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11.05.2023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11.05.2023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80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11.05.2023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0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11.05.2023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63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11.05.2023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2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11.05.2023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40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11.05.2023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11.05.2023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90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11.05.2023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1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11.05.2023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87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6F4E-1D0B-3F44-AA0F-A3430AE5742F}" type="datetimeFigureOut">
              <a:rPr lang="tr-TR" smtClean="0"/>
              <a:t>11.05.2023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1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smail.parlak@ibu.edu.t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C624-1CD8-821A-6E4F-588BAC06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3128963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effectLst/>
                <a:latin typeface="Helvetica Neue" panose="02000503000000020004" pitchFamily="2" charset="0"/>
              </a:rPr>
              <a:t>1906003022015</a:t>
            </a:r>
            <a:br>
              <a:rPr lang="en-US" sz="36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Veritabanı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Yönetim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Sistemleri</a:t>
            </a: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3600" b="0" i="0" dirty="0">
                <a:effectLst/>
                <a:latin typeface="Helvetica Neue" panose="02000503000000020004" pitchFamily="2" charset="0"/>
              </a:rPr>
              <a:t>BAİBÜ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Bilgisayar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Müh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.</a:t>
            </a:r>
            <a:endParaRPr lang="tr-TR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7BEA-F879-FECB-91F0-4CCD0F58C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907756"/>
            <a:ext cx="6858000" cy="1655762"/>
          </a:xfrm>
        </p:spPr>
        <p:txBody>
          <a:bodyPr/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İsmail Hakkı Parlak</a:t>
            </a:r>
          </a:p>
          <a:p>
            <a:r>
              <a:rPr lang="tr-TR" dirty="0">
                <a:hlinkClick r:id="rId2"/>
              </a:rPr>
              <a:t>ismail.parlak@ibu.edu.tr</a:t>
            </a:r>
            <a:endParaRPr lang="tr-TR" dirty="0"/>
          </a:p>
          <a:p>
            <a:r>
              <a:rPr lang="tr-TR" dirty="0"/>
              <a:t>Oda: 329</a:t>
            </a:r>
          </a:p>
        </p:txBody>
      </p:sp>
    </p:spTree>
    <p:extLst>
      <p:ext uri="{BB962C8B-B14F-4D97-AF65-F5344CB8AC3E}">
        <p14:creationId xmlns:p14="http://schemas.microsoft.com/office/powerpoint/2010/main" val="335017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C59FA-386B-1080-4C55-6FBC2541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Trigger'lar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00466-9340-E27B-C097-E844A56BA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Trigger'lar</a:t>
            </a:r>
            <a:r>
              <a:rPr lang="tr-TR" dirty="0"/>
              <a:t> "olay - şart - eylem" kurallarıdır.</a:t>
            </a:r>
          </a:p>
          <a:p>
            <a:r>
              <a:rPr lang="tr-TR" dirty="0"/>
              <a:t>Bir </a:t>
            </a:r>
            <a:r>
              <a:rPr lang="tr-TR" i="1" dirty="0"/>
              <a:t>olay</a:t>
            </a:r>
            <a:r>
              <a:rPr lang="tr-TR" dirty="0"/>
              <a:t> gerçekleştiğinde </a:t>
            </a:r>
            <a:r>
              <a:rPr lang="tr-TR" i="1" dirty="0"/>
              <a:t>şartlar </a:t>
            </a:r>
            <a:r>
              <a:rPr lang="tr-TR" dirty="0"/>
              <a:t>sağlanıyorsa </a:t>
            </a:r>
            <a:r>
              <a:rPr lang="tr-TR" i="1" dirty="0"/>
              <a:t>eyleme</a:t>
            </a:r>
            <a:r>
              <a:rPr lang="tr-TR" dirty="0"/>
              <a:t> geçilir.</a:t>
            </a:r>
          </a:p>
          <a:p>
            <a:pPr lvl="1"/>
            <a:r>
              <a:rPr lang="tr-TR" dirty="0" err="1"/>
              <a:t>DB'yi</a:t>
            </a:r>
            <a:r>
              <a:rPr lang="tr-TR" dirty="0"/>
              <a:t> gözlemleme görevini uygulamadan </a:t>
            </a:r>
            <a:r>
              <a:rPr lang="tr-TR" dirty="0" err="1"/>
              <a:t>DBMS'e</a:t>
            </a:r>
            <a:r>
              <a:rPr lang="tr-TR" dirty="0"/>
              <a:t> aktarır.</a:t>
            </a:r>
          </a:p>
          <a:p>
            <a:pPr lvl="1"/>
            <a:r>
              <a:rPr lang="tr-TR" dirty="0"/>
              <a:t>Kısıtlamalar gerçekleştirir.</a:t>
            </a:r>
          </a:p>
          <a:p>
            <a:endParaRPr lang="tr-TR" dirty="0"/>
          </a:p>
          <a:p>
            <a:r>
              <a:rPr lang="tr-TR" dirty="0" err="1"/>
              <a:t>Trigger</a:t>
            </a:r>
            <a:r>
              <a:rPr lang="tr-TR" dirty="0"/>
              <a:t> </a:t>
            </a:r>
            <a:r>
              <a:rPr lang="tr-TR" dirty="0" err="1"/>
              <a:t>implementasyonları</a:t>
            </a:r>
            <a:r>
              <a:rPr lang="tr-TR" dirty="0"/>
              <a:t> </a:t>
            </a:r>
            <a:r>
              <a:rPr lang="tr-TR" dirty="0" err="1"/>
              <a:t>veritabanı</a:t>
            </a:r>
            <a:r>
              <a:rPr lang="tr-TR" dirty="0"/>
              <a:t> sistemlerinden büyük farklılıklar gösterebilir.</a:t>
            </a:r>
          </a:p>
        </p:txBody>
      </p:sp>
    </p:spTree>
    <p:extLst>
      <p:ext uri="{BB962C8B-B14F-4D97-AF65-F5344CB8AC3E}">
        <p14:creationId xmlns:p14="http://schemas.microsoft.com/office/powerpoint/2010/main" val="61799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070B7-6D8E-5930-3D55-E0DC8F51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Trigger</a:t>
            </a:r>
            <a:r>
              <a:rPr lang="tr-TR" dirty="0"/>
              <a:t> </a:t>
            </a:r>
            <a:r>
              <a:rPr lang="tr-TR" dirty="0" err="1"/>
              <a:t>Syntax'ı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6B59-C2B4-E47C-C784-8A2D88550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tr-TR" dirty="0">
                <a:solidFill>
                  <a:srgbClr val="0070C0"/>
                </a:solidFill>
              </a:rPr>
              <a:t>CREATE TRIGGER</a:t>
            </a:r>
            <a:r>
              <a:rPr lang="tr-TR" dirty="0"/>
              <a:t> </a:t>
            </a:r>
            <a:r>
              <a:rPr lang="tr-TR" dirty="0" err="1">
                <a:solidFill>
                  <a:srgbClr val="C00000"/>
                </a:solidFill>
              </a:rPr>
              <a:t>trigger_adı</a:t>
            </a:r>
            <a:endParaRPr lang="tr-TR" dirty="0">
              <a:solidFill>
                <a:srgbClr val="C0000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tr-TR" dirty="0">
                <a:solidFill>
                  <a:srgbClr val="0070C0"/>
                </a:solidFill>
              </a:rPr>
              <a:t>BEFORE </a:t>
            </a:r>
            <a:r>
              <a:rPr lang="tr-TR" dirty="0">
                <a:solidFill>
                  <a:srgbClr val="C00000"/>
                </a:solidFill>
              </a:rPr>
              <a:t>|</a:t>
            </a:r>
            <a:r>
              <a:rPr lang="tr-TR" dirty="0">
                <a:solidFill>
                  <a:srgbClr val="0070C0"/>
                </a:solidFill>
              </a:rPr>
              <a:t> AFTER </a:t>
            </a:r>
            <a:r>
              <a:rPr lang="tr-TR" dirty="0">
                <a:solidFill>
                  <a:srgbClr val="C00000"/>
                </a:solidFill>
              </a:rPr>
              <a:t>|</a:t>
            </a:r>
            <a:r>
              <a:rPr lang="tr-TR" dirty="0">
                <a:solidFill>
                  <a:srgbClr val="0070C0"/>
                </a:solidFill>
              </a:rPr>
              <a:t> INSTEAD OF </a:t>
            </a:r>
            <a:r>
              <a:rPr lang="tr-TR" dirty="0">
                <a:solidFill>
                  <a:srgbClr val="C00000"/>
                </a:solidFill>
              </a:rPr>
              <a:t>olaylar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tr-TR" dirty="0"/>
              <a:t>[ </a:t>
            </a:r>
            <a:r>
              <a:rPr lang="tr-TR" dirty="0">
                <a:solidFill>
                  <a:srgbClr val="0070C0"/>
                </a:solidFill>
              </a:rPr>
              <a:t>DEĞİŞKEN REFERANSLARI</a:t>
            </a:r>
            <a:r>
              <a:rPr lang="tr-TR" dirty="0"/>
              <a:t> 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tr-TR" dirty="0"/>
              <a:t>[ </a:t>
            </a:r>
            <a:r>
              <a:rPr lang="tr-TR" dirty="0">
                <a:solidFill>
                  <a:srgbClr val="0070C0"/>
                </a:solidFill>
              </a:rPr>
              <a:t>FOR EACH ROW</a:t>
            </a:r>
            <a:r>
              <a:rPr lang="tr-TR" dirty="0"/>
              <a:t> 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tr-TR" dirty="0">
                <a:solidFill>
                  <a:srgbClr val="0070C0"/>
                </a:solidFill>
              </a:rPr>
              <a:t>WHEN</a:t>
            </a:r>
            <a:r>
              <a:rPr lang="tr-TR" dirty="0"/>
              <a:t> (</a:t>
            </a:r>
            <a:r>
              <a:rPr lang="tr-TR" dirty="0">
                <a:solidFill>
                  <a:srgbClr val="C00000"/>
                </a:solidFill>
              </a:rPr>
              <a:t>şartlar</a:t>
            </a:r>
            <a:r>
              <a:rPr lang="tr-TR" dirty="0"/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tr-TR" dirty="0">
                <a:solidFill>
                  <a:srgbClr val="C00000"/>
                </a:solidFill>
              </a:rPr>
              <a:t>EYLEMLER</a:t>
            </a:r>
          </a:p>
        </p:txBody>
      </p:sp>
    </p:spTree>
    <p:extLst>
      <p:ext uri="{BB962C8B-B14F-4D97-AF65-F5344CB8AC3E}">
        <p14:creationId xmlns:p14="http://schemas.microsoft.com/office/powerpoint/2010/main" val="196651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72909-D171-8FAF-48CB-05B02962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Değişken Referansları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431AC-D0FD-BD95-D98E-35E963443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Old</a:t>
            </a:r>
            <a:r>
              <a:rPr lang="tr-TR" dirty="0"/>
              <a:t> </a:t>
            </a:r>
            <a:r>
              <a:rPr lang="tr-TR" dirty="0" err="1"/>
              <a:t>Row</a:t>
            </a:r>
            <a:r>
              <a:rPr lang="tr-TR" dirty="0"/>
              <a:t> As var: Güncellenen veya silinen satırın eski değerlerine erişmek için kullanılır.</a:t>
            </a:r>
          </a:p>
          <a:p>
            <a:r>
              <a:rPr lang="tr-TR" dirty="0"/>
              <a:t>New </a:t>
            </a:r>
            <a:r>
              <a:rPr lang="tr-TR" dirty="0" err="1"/>
              <a:t>Row</a:t>
            </a:r>
            <a:r>
              <a:rPr lang="tr-TR" dirty="0"/>
              <a:t> As var: Eklenen veya güncellenen satırın yeni değerlerine erişmek için kullanılır.</a:t>
            </a:r>
          </a:p>
          <a:p>
            <a:r>
              <a:rPr lang="tr-TR" dirty="0" err="1"/>
              <a:t>Old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As var: Güncellenen veya silinen satırlar topluluğunun eski değerlerine erişmek için kullanılır.</a:t>
            </a:r>
          </a:p>
          <a:p>
            <a:r>
              <a:rPr lang="tr-TR" dirty="0"/>
              <a:t>New </a:t>
            </a:r>
            <a:r>
              <a:rPr lang="tr-TR" dirty="0" err="1"/>
              <a:t>Table</a:t>
            </a:r>
            <a:r>
              <a:rPr lang="tr-TR" dirty="0"/>
              <a:t> As var: Eklenen veya güncellenen satırlar topluluğunun yeni değerlerine erişmek için kullanılır.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6503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91AC-A7CA-B7E3-5221-443D09F3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Örnek: Satır Seviyesi </a:t>
            </a:r>
            <a:r>
              <a:rPr lang="tr-TR" dirty="0" err="1"/>
              <a:t>Trigger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BA6E0-F300-8214-3BE5-A2E842D9B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R.A'dan</a:t>
            </a:r>
            <a:r>
              <a:rPr lang="tr-TR" dirty="0"/>
              <a:t> </a:t>
            </a:r>
            <a:r>
              <a:rPr lang="tr-TR" dirty="0" err="1"/>
              <a:t>S.B'ye</a:t>
            </a:r>
            <a:r>
              <a:rPr lang="tr-TR" dirty="0"/>
              <a:t> bir referans var. Silme işleminde </a:t>
            </a:r>
            <a:r>
              <a:rPr lang="tr-TR" dirty="0" err="1"/>
              <a:t>cascade</a:t>
            </a:r>
            <a:r>
              <a:rPr lang="tr-TR" dirty="0"/>
              <a:t> uygulanıyor.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sz="2400" dirty="0" err="1">
                <a:latin typeface="Fira Code" panose="020B0809050000020004" pitchFamily="49" charset="0"/>
                <a:ea typeface="Fira Code" panose="020B0809050000020004" pitchFamily="49" charset="0"/>
              </a:rPr>
              <a:t>Create</a:t>
            </a:r>
            <a:r>
              <a:rPr lang="tr-TR" sz="24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tr-TR" sz="2400" dirty="0" err="1">
                <a:latin typeface="Fira Code" panose="020B0809050000020004" pitchFamily="49" charset="0"/>
                <a:ea typeface="Fira Code" panose="020B0809050000020004" pitchFamily="49" charset="0"/>
              </a:rPr>
              <a:t>Trigger</a:t>
            </a:r>
            <a:r>
              <a:rPr lang="tr-TR" sz="24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tr-TR" sz="24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Silme</a:t>
            </a:r>
          </a:p>
          <a:p>
            <a:pPr marL="0" indent="0">
              <a:buNone/>
            </a:pPr>
            <a:r>
              <a:rPr lang="tr-TR" sz="2400" dirty="0" err="1">
                <a:latin typeface="Fira Code" panose="020B0809050000020004" pitchFamily="49" charset="0"/>
                <a:ea typeface="Fira Code" panose="020B0809050000020004" pitchFamily="49" charset="0"/>
              </a:rPr>
              <a:t>After</a:t>
            </a:r>
            <a:r>
              <a:rPr lang="tr-TR" sz="24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tr-TR" sz="2400" dirty="0" err="1">
                <a:latin typeface="Fira Code" panose="020B0809050000020004" pitchFamily="49" charset="0"/>
                <a:ea typeface="Fira Code" panose="020B0809050000020004" pitchFamily="49" charset="0"/>
              </a:rPr>
              <a:t>Delete</a:t>
            </a:r>
            <a:r>
              <a:rPr lang="tr-TR" sz="2400" dirty="0">
                <a:latin typeface="Fira Code" panose="020B0809050000020004" pitchFamily="49" charset="0"/>
                <a:ea typeface="Fira Code" panose="020B0809050000020004" pitchFamily="49" charset="0"/>
              </a:rPr>
              <a:t> On </a:t>
            </a:r>
            <a:r>
              <a:rPr lang="tr-TR" sz="24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</a:t>
            </a:r>
          </a:p>
          <a:p>
            <a:pPr marL="0" indent="0">
              <a:buNone/>
            </a:pPr>
            <a:r>
              <a:rPr lang="tr-TR" sz="2400" dirty="0" err="1">
                <a:latin typeface="Fira Code" panose="020B0809050000020004" pitchFamily="49" charset="0"/>
                <a:ea typeface="Fira Code" panose="020B0809050000020004" pitchFamily="49" charset="0"/>
              </a:rPr>
              <a:t>Referencing</a:t>
            </a:r>
            <a:r>
              <a:rPr lang="tr-TR" sz="24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tr-TR" sz="2400" dirty="0" err="1">
                <a:latin typeface="Fira Code" panose="020B0809050000020004" pitchFamily="49" charset="0"/>
                <a:ea typeface="Fira Code" panose="020B0809050000020004" pitchFamily="49" charset="0"/>
              </a:rPr>
              <a:t>Old</a:t>
            </a:r>
            <a:r>
              <a:rPr lang="tr-TR" sz="24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tr-TR" sz="2400" dirty="0" err="1">
                <a:latin typeface="Fira Code" panose="020B0809050000020004" pitchFamily="49" charset="0"/>
                <a:ea typeface="Fira Code" panose="020B0809050000020004" pitchFamily="49" charset="0"/>
              </a:rPr>
              <a:t>Row</a:t>
            </a:r>
            <a:r>
              <a:rPr lang="tr-TR" sz="2400" dirty="0">
                <a:latin typeface="Fira Code" panose="020B0809050000020004" pitchFamily="49" charset="0"/>
                <a:ea typeface="Fira Code" panose="020B0809050000020004" pitchFamily="49" charset="0"/>
              </a:rPr>
              <a:t> As </a:t>
            </a:r>
            <a:r>
              <a:rPr lang="tr-TR" sz="24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O</a:t>
            </a:r>
          </a:p>
          <a:p>
            <a:pPr marL="0" indent="0">
              <a:buNone/>
            </a:pPr>
            <a:r>
              <a:rPr lang="tr-TR" sz="2400" dirty="0" err="1">
                <a:latin typeface="Fira Code" panose="020B0809050000020004" pitchFamily="49" charset="0"/>
                <a:ea typeface="Fira Code" panose="020B0809050000020004" pitchFamily="49" charset="0"/>
              </a:rPr>
              <a:t>For</a:t>
            </a:r>
            <a:r>
              <a:rPr lang="tr-TR" sz="24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tr-TR" sz="2400" dirty="0" err="1">
                <a:latin typeface="Fira Code" panose="020B0809050000020004" pitchFamily="49" charset="0"/>
                <a:ea typeface="Fira Code" panose="020B0809050000020004" pitchFamily="49" charset="0"/>
              </a:rPr>
              <a:t>Each</a:t>
            </a:r>
            <a:r>
              <a:rPr lang="tr-TR" sz="24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tr-TR" sz="2400" dirty="0" err="1">
                <a:latin typeface="Fira Code" panose="020B0809050000020004" pitchFamily="49" charset="0"/>
                <a:ea typeface="Fira Code" panose="020B0809050000020004" pitchFamily="49" charset="0"/>
              </a:rPr>
              <a:t>Row</a:t>
            </a:r>
            <a:endParaRPr lang="tr-TR" sz="24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indent="0">
              <a:buNone/>
            </a:pPr>
            <a:r>
              <a:rPr lang="tr-TR" sz="2400" dirty="0" err="1">
                <a:latin typeface="Fira Code" panose="020B0809050000020004" pitchFamily="49" charset="0"/>
                <a:ea typeface="Fira Code" panose="020B0809050000020004" pitchFamily="49" charset="0"/>
              </a:rPr>
              <a:t>Delete</a:t>
            </a:r>
            <a:r>
              <a:rPr lang="tr-TR" sz="24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tr-TR" sz="2400" dirty="0" err="1">
                <a:latin typeface="Fira Code" panose="020B0809050000020004" pitchFamily="49" charset="0"/>
                <a:ea typeface="Fira Code" panose="020B0809050000020004" pitchFamily="49" charset="0"/>
              </a:rPr>
              <a:t>From</a:t>
            </a:r>
            <a:r>
              <a:rPr lang="tr-TR" sz="24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tr-TR" sz="24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R</a:t>
            </a:r>
            <a:r>
              <a:rPr lang="tr-TR" sz="24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tr-TR" sz="2400" dirty="0" err="1">
                <a:latin typeface="Fira Code" panose="020B0809050000020004" pitchFamily="49" charset="0"/>
                <a:ea typeface="Fira Code" panose="020B0809050000020004" pitchFamily="49" charset="0"/>
              </a:rPr>
              <a:t>Where</a:t>
            </a:r>
            <a:r>
              <a:rPr lang="tr-TR" sz="24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tr-TR" sz="24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A = O.B</a:t>
            </a:r>
          </a:p>
        </p:txBody>
      </p:sp>
    </p:spTree>
    <p:extLst>
      <p:ext uri="{BB962C8B-B14F-4D97-AF65-F5344CB8AC3E}">
        <p14:creationId xmlns:p14="http://schemas.microsoft.com/office/powerpoint/2010/main" val="168928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91AC-A7CA-B7E3-5221-443D09F3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Örnek: Bildiri Seviyesi </a:t>
            </a:r>
            <a:r>
              <a:rPr lang="tr-TR" dirty="0" err="1"/>
              <a:t>Trigger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BA6E0-F300-8214-3BE5-A2E842D9B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R.A'dan</a:t>
            </a:r>
            <a:r>
              <a:rPr lang="tr-TR" dirty="0"/>
              <a:t> </a:t>
            </a:r>
            <a:r>
              <a:rPr lang="tr-TR" dirty="0" err="1"/>
              <a:t>S.B'ye</a:t>
            </a:r>
            <a:r>
              <a:rPr lang="tr-TR" dirty="0"/>
              <a:t> bir referans var. Silme işleminde </a:t>
            </a:r>
            <a:r>
              <a:rPr lang="tr-TR" dirty="0" err="1"/>
              <a:t>cascade</a:t>
            </a:r>
            <a:r>
              <a:rPr lang="tr-TR" dirty="0"/>
              <a:t> uygulanıyor.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sz="2400" dirty="0" err="1">
                <a:latin typeface="Fira Code" panose="020B0809050000020004" pitchFamily="49" charset="0"/>
                <a:ea typeface="Fira Code" panose="020B0809050000020004" pitchFamily="49" charset="0"/>
              </a:rPr>
              <a:t>Create</a:t>
            </a:r>
            <a:r>
              <a:rPr lang="tr-TR" sz="24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tr-TR" sz="2400" dirty="0" err="1">
                <a:latin typeface="Fira Code" panose="020B0809050000020004" pitchFamily="49" charset="0"/>
                <a:ea typeface="Fira Code" panose="020B0809050000020004" pitchFamily="49" charset="0"/>
              </a:rPr>
              <a:t>Trigger</a:t>
            </a:r>
            <a:r>
              <a:rPr lang="tr-TR" sz="24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tr-TR" sz="24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Silme</a:t>
            </a:r>
          </a:p>
          <a:p>
            <a:pPr marL="0" indent="0">
              <a:buNone/>
            </a:pPr>
            <a:r>
              <a:rPr lang="tr-TR" sz="2400" dirty="0" err="1">
                <a:latin typeface="Fira Code" panose="020B0809050000020004" pitchFamily="49" charset="0"/>
                <a:ea typeface="Fira Code" panose="020B0809050000020004" pitchFamily="49" charset="0"/>
              </a:rPr>
              <a:t>After</a:t>
            </a:r>
            <a:r>
              <a:rPr lang="tr-TR" sz="24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tr-TR" sz="2400" dirty="0" err="1">
                <a:latin typeface="Fira Code" panose="020B0809050000020004" pitchFamily="49" charset="0"/>
                <a:ea typeface="Fira Code" panose="020B0809050000020004" pitchFamily="49" charset="0"/>
              </a:rPr>
              <a:t>Delete</a:t>
            </a:r>
            <a:r>
              <a:rPr lang="tr-TR" sz="2400" dirty="0">
                <a:latin typeface="Fira Code" panose="020B0809050000020004" pitchFamily="49" charset="0"/>
                <a:ea typeface="Fira Code" panose="020B0809050000020004" pitchFamily="49" charset="0"/>
              </a:rPr>
              <a:t> On </a:t>
            </a:r>
            <a:r>
              <a:rPr lang="tr-TR" sz="24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</a:t>
            </a:r>
          </a:p>
          <a:p>
            <a:pPr marL="0" indent="0">
              <a:buNone/>
            </a:pPr>
            <a:r>
              <a:rPr lang="tr-TR" sz="2400" dirty="0" err="1">
                <a:latin typeface="Fira Code" panose="020B0809050000020004" pitchFamily="49" charset="0"/>
                <a:ea typeface="Fira Code" panose="020B0809050000020004" pitchFamily="49" charset="0"/>
              </a:rPr>
              <a:t>Referencing</a:t>
            </a:r>
            <a:r>
              <a:rPr lang="tr-TR" sz="24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tr-TR" sz="2400" dirty="0" err="1">
                <a:latin typeface="Fira Code" panose="020B0809050000020004" pitchFamily="49" charset="0"/>
                <a:ea typeface="Fira Code" panose="020B0809050000020004" pitchFamily="49" charset="0"/>
              </a:rPr>
              <a:t>Old</a:t>
            </a:r>
            <a:r>
              <a:rPr lang="tr-TR" sz="24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tr-TR" sz="2400" dirty="0" err="1">
                <a:latin typeface="Fira Code" panose="020B0809050000020004" pitchFamily="49" charset="0"/>
                <a:ea typeface="Fira Code" panose="020B0809050000020004" pitchFamily="49" charset="0"/>
              </a:rPr>
              <a:t>Table</a:t>
            </a:r>
            <a:r>
              <a:rPr lang="tr-TR" sz="2400" dirty="0">
                <a:latin typeface="Fira Code" panose="020B0809050000020004" pitchFamily="49" charset="0"/>
                <a:ea typeface="Fira Code" panose="020B0809050000020004" pitchFamily="49" charset="0"/>
              </a:rPr>
              <a:t> As </a:t>
            </a:r>
            <a:r>
              <a:rPr lang="tr-TR" sz="24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OT</a:t>
            </a:r>
          </a:p>
          <a:p>
            <a:pPr marL="0" indent="0">
              <a:buNone/>
            </a:pPr>
            <a:r>
              <a:rPr lang="tr-TR" sz="2400" dirty="0" err="1">
                <a:latin typeface="Fira Code" panose="020B0809050000020004" pitchFamily="49" charset="0"/>
                <a:ea typeface="Fira Code" panose="020B0809050000020004" pitchFamily="49" charset="0"/>
              </a:rPr>
              <a:t>Delete</a:t>
            </a:r>
            <a:r>
              <a:rPr lang="tr-TR" sz="24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tr-TR" sz="2400" dirty="0" err="1">
                <a:latin typeface="Fira Code" panose="020B0809050000020004" pitchFamily="49" charset="0"/>
                <a:ea typeface="Fira Code" panose="020B0809050000020004" pitchFamily="49" charset="0"/>
              </a:rPr>
              <a:t>From</a:t>
            </a:r>
            <a:r>
              <a:rPr lang="tr-TR" sz="24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tr-TR" sz="24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R</a:t>
            </a:r>
            <a:r>
              <a:rPr lang="tr-TR" sz="24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tr-TR" sz="2400" dirty="0" err="1">
                <a:latin typeface="Fira Code" panose="020B0809050000020004" pitchFamily="49" charset="0"/>
                <a:ea typeface="Fira Code" panose="020B0809050000020004" pitchFamily="49" charset="0"/>
              </a:rPr>
              <a:t>Where</a:t>
            </a:r>
            <a:r>
              <a:rPr lang="tr-TR" sz="24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tr-TR" sz="24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A </a:t>
            </a:r>
            <a:r>
              <a:rPr lang="tr-TR" sz="2400" dirty="0">
                <a:latin typeface="Fira Code" panose="020B0809050000020004" pitchFamily="49" charset="0"/>
                <a:ea typeface="Fira Code" panose="020B0809050000020004" pitchFamily="49" charset="0"/>
              </a:rPr>
              <a:t>in </a:t>
            </a:r>
          </a:p>
          <a:p>
            <a:pPr marL="0" indent="0">
              <a:buNone/>
            </a:pPr>
            <a:r>
              <a:rPr lang="tr-TR" sz="2400" dirty="0">
                <a:latin typeface="Fira Code" panose="020B0809050000020004" pitchFamily="49" charset="0"/>
                <a:ea typeface="Fira Code" panose="020B0809050000020004" pitchFamily="49" charset="0"/>
              </a:rPr>
              <a:t>				(Select </a:t>
            </a:r>
            <a:r>
              <a:rPr lang="tr-TR" sz="24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B</a:t>
            </a:r>
            <a:r>
              <a:rPr lang="tr-TR" sz="24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tr-TR" sz="2400" dirty="0" err="1">
                <a:latin typeface="Fira Code" panose="020B0809050000020004" pitchFamily="49" charset="0"/>
                <a:ea typeface="Fira Code" panose="020B0809050000020004" pitchFamily="49" charset="0"/>
              </a:rPr>
              <a:t>From</a:t>
            </a:r>
            <a:r>
              <a:rPr lang="tr-TR" sz="24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tr-TR" sz="24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OT</a:t>
            </a:r>
            <a:r>
              <a:rPr lang="tr-TR" sz="2400" dirty="0"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  <a:endParaRPr lang="tr-TR" sz="2400" dirty="0">
              <a:solidFill>
                <a:srgbClr val="0070C0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647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5318</TotalTime>
  <Words>253</Words>
  <Application>Microsoft Macintosh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Fira Code</vt:lpstr>
      <vt:lpstr>Helvetica Neue</vt:lpstr>
      <vt:lpstr>Office Theme</vt:lpstr>
      <vt:lpstr>1906003022015  Veritabanı Yönetim Sistemleri  BAİBÜ Bilgisayar Müh.</vt:lpstr>
      <vt:lpstr>Trigger'lar</vt:lpstr>
      <vt:lpstr>Trigger Syntax'ı</vt:lpstr>
      <vt:lpstr>Değişken Referansları</vt:lpstr>
      <vt:lpstr>Örnek: Satır Seviyesi Trigger</vt:lpstr>
      <vt:lpstr>Örnek: Bildiri Seviyesi Trigger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1906002132015  Programlama Dilleri Temelleri  BAİBÜ Bilgisayar Müh.</dc:title>
  <dc:creator>ismail parlak</dc:creator>
  <cp:lastModifiedBy>ismail parlak</cp:lastModifiedBy>
  <cp:revision>323</cp:revision>
  <dcterms:created xsi:type="dcterms:W3CDTF">2022-10-02T13:24:37Z</dcterms:created>
  <dcterms:modified xsi:type="dcterms:W3CDTF">2023-05-11T17:38:54Z</dcterms:modified>
</cp:coreProperties>
</file>