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0"/>
    <p:restoredTop sz="94789"/>
  </p:normalViewPr>
  <p:slideViewPr>
    <p:cSldViewPr snapToGrid="0">
      <p:cViewPr varScale="1">
        <p:scale>
          <a:sx n="117" d="100"/>
          <a:sy n="11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4094-DD19-F735-34A7-5D88B3EA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Görünümler (</a:t>
            </a:r>
            <a:r>
              <a:rPr lang="tr-TR" dirty="0" err="1"/>
              <a:t>Views</a:t>
            </a:r>
            <a:r>
              <a:rPr lang="tr-TR" dirty="0"/>
              <a:t>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ECFE37DA-5F30-57F4-EFD1-680915702577}"/>
              </a:ext>
            </a:extLst>
          </p:cNvPr>
          <p:cNvSpPr/>
          <p:nvPr/>
        </p:nvSpPr>
        <p:spPr>
          <a:xfrm>
            <a:off x="3497317" y="5268254"/>
            <a:ext cx="2149366" cy="104364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Disk sayfaları, veri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08EE04-2376-5E7D-3E17-A5B57016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49873"/>
              </p:ext>
            </p:extLst>
          </p:nvPr>
        </p:nvGraphicFramePr>
        <p:xfrm>
          <a:off x="2496206" y="3696884"/>
          <a:ext cx="1114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66">
                  <a:extLst>
                    <a:ext uri="{9D8B030D-6E8A-4147-A177-3AD203B41FA5}">
                      <a16:colId xmlns:a16="http://schemas.microsoft.com/office/drawing/2014/main" val="105516818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324806065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1372241916"/>
                    </a:ext>
                  </a:extLst>
                </a:gridCol>
              </a:tblGrid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4585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352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6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2D444-1666-77F6-677E-F2DC9CA37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96927"/>
              </p:ext>
            </p:extLst>
          </p:nvPr>
        </p:nvGraphicFramePr>
        <p:xfrm>
          <a:off x="4014951" y="3696884"/>
          <a:ext cx="1114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66">
                  <a:extLst>
                    <a:ext uri="{9D8B030D-6E8A-4147-A177-3AD203B41FA5}">
                      <a16:colId xmlns:a16="http://schemas.microsoft.com/office/drawing/2014/main" val="105516818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324806065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1372241916"/>
                    </a:ext>
                  </a:extLst>
                </a:gridCol>
              </a:tblGrid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4585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352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6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DF38F4-9794-5C60-D7DD-26BFC073E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7932"/>
              </p:ext>
            </p:extLst>
          </p:nvPr>
        </p:nvGraphicFramePr>
        <p:xfrm>
          <a:off x="5533696" y="3696884"/>
          <a:ext cx="1114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66">
                  <a:extLst>
                    <a:ext uri="{9D8B030D-6E8A-4147-A177-3AD203B41FA5}">
                      <a16:colId xmlns:a16="http://schemas.microsoft.com/office/drawing/2014/main" val="105516818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324806065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1372241916"/>
                    </a:ext>
                  </a:extLst>
                </a:gridCol>
              </a:tblGrid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4585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352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60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BD45EB5-3288-41C3-CA7C-86F91E23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86400"/>
              </p:ext>
            </p:extLst>
          </p:nvPr>
        </p:nvGraphicFramePr>
        <p:xfrm>
          <a:off x="3053255" y="1825625"/>
          <a:ext cx="111409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366">
                  <a:extLst>
                    <a:ext uri="{9D8B030D-6E8A-4147-A177-3AD203B41FA5}">
                      <a16:colId xmlns:a16="http://schemas.microsoft.com/office/drawing/2014/main" val="105516818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324806065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1372241916"/>
                    </a:ext>
                  </a:extLst>
                </a:gridCol>
              </a:tblGrid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4585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352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6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039BA8B-6C1E-0C76-72C0-5E1D2423B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98502"/>
              </p:ext>
            </p:extLst>
          </p:nvPr>
        </p:nvGraphicFramePr>
        <p:xfrm>
          <a:off x="4981903" y="1825625"/>
          <a:ext cx="111409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366">
                  <a:extLst>
                    <a:ext uri="{9D8B030D-6E8A-4147-A177-3AD203B41FA5}">
                      <a16:colId xmlns:a16="http://schemas.microsoft.com/office/drawing/2014/main" val="105516818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3248060650"/>
                    </a:ext>
                  </a:extLst>
                </a:gridCol>
                <a:gridCol w="371366">
                  <a:extLst>
                    <a:ext uri="{9D8B030D-6E8A-4147-A177-3AD203B41FA5}">
                      <a16:colId xmlns:a16="http://schemas.microsoft.com/office/drawing/2014/main" val="1372241916"/>
                    </a:ext>
                  </a:extLst>
                </a:gridCol>
              </a:tblGrid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4585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7352"/>
                  </a:ext>
                </a:extLst>
              </a:tr>
              <a:tr h="34788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26DDED-46E4-EEAC-3377-353BAA27ADB2}"/>
              </a:ext>
            </a:extLst>
          </p:cNvPr>
          <p:cNvSpPr txBox="1"/>
          <p:nvPr/>
        </p:nvSpPr>
        <p:spPr>
          <a:xfrm>
            <a:off x="1261418" y="5605410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Fiziksel katman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E89F2-47B1-A656-F7BA-14B4285A4BAB}"/>
              </a:ext>
            </a:extLst>
          </p:cNvPr>
          <p:cNvSpPr txBox="1"/>
          <p:nvPr/>
        </p:nvSpPr>
        <p:spPr>
          <a:xfrm>
            <a:off x="402915" y="4060858"/>
            <a:ext cx="1890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Kavramsal katman</a:t>
            </a:r>
          </a:p>
          <a:p>
            <a:pPr algn="ctr"/>
            <a:r>
              <a:rPr lang="tr-TR" dirty="0"/>
              <a:t>(Tablolar)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DE59B-8DF7-C989-C3C8-CE0A9B547AF2}"/>
              </a:ext>
            </a:extLst>
          </p:cNvPr>
          <p:cNvSpPr txBox="1"/>
          <p:nvPr/>
        </p:nvSpPr>
        <p:spPr>
          <a:xfrm>
            <a:off x="793293" y="2189599"/>
            <a:ext cx="1852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Mantıksal katman</a:t>
            </a:r>
          </a:p>
          <a:p>
            <a:pPr algn="ctr"/>
            <a:r>
              <a:rPr lang="tr-TR" dirty="0"/>
              <a:t>(</a:t>
            </a:r>
            <a:r>
              <a:rPr lang="tr-TR" dirty="0" err="1"/>
              <a:t>View'lar</a:t>
            </a:r>
            <a:r>
              <a:rPr lang="tr-TR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0CA75-8C7B-B9E5-9AD2-6847BD217C91}"/>
              </a:ext>
            </a:extLst>
          </p:cNvPr>
          <p:cNvCxnSpPr>
            <a:cxnSpLocks/>
          </p:cNvCxnSpPr>
          <p:nvPr/>
        </p:nvCxnSpPr>
        <p:spPr>
          <a:xfrm>
            <a:off x="3053255" y="4794164"/>
            <a:ext cx="961696" cy="474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15F107-E6D5-1512-5D7D-D4AA00C805A8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>
            <a:off x="4572000" y="4794164"/>
            <a:ext cx="0" cy="474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D51D9-DE61-DA82-662E-EBA9EF74BD6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129049" y="4794164"/>
            <a:ext cx="961696" cy="474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F1F7FE-87F6-5AB1-6F19-626DC34C557B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3053255" y="2922905"/>
            <a:ext cx="557049" cy="773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399F63-D6DA-69A5-48F7-B4831B704F0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610304" y="2922905"/>
            <a:ext cx="961696" cy="773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C7AA66-7AF6-476A-C074-D60B3FC1DB7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538952" y="2922905"/>
            <a:ext cx="551793" cy="773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BB54B-ACAE-5AC3-4A21-59A6871A5C7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67353" y="2374265"/>
            <a:ext cx="8145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C0A-9C23-CE43-B162-462EEF14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View'lar</a:t>
            </a:r>
            <a:r>
              <a:rPr lang="tr-TR" dirty="0"/>
              <a:t> Niçin Kullanılır?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BA6C-7A57-0815-6B74-4C28C32F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Kullanıcılardan veri gizleme</a:t>
            </a:r>
          </a:p>
          <a:p>
            <a:r>
              <a:rPr lang="tr-TR" dirty="0"/>
              <a:t>Bazı sorguları yazmayı daha kolay/doğal hale getirme</a:t>
            </a:r>
          </a:p>
          <a:p>
            <a:r>
              <a:rPr lang="tr-TR" dirty="0" err="1"/>
              <a:t>Veritabanına</a:t>
            </a:r>
            <a:r>
              <a:rPr lang="tr-TR" dirty="0"/>
              <a:t> erişimi </a:t>
            </a:r>
            <a:r>
              <a:rPr lang="tr-TR" dirty="0" err="1"/>
              <a:t>modülerleştirme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87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5615-FAC1-71EF-3160-D1E9295A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oluşturma ve Kullanma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654B-83A5-42D0-DD04-CC519555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View</a:t>
            </a:r>
            <a:r>
              <a:rPr lang="tr-TR" dirty="0"/>
              <a:t> V = </a:t>
            </a:r>
            <a:r>
              <a:rPr lang="tr-TR" dirty="0" err="1"/>
              <a:t>ViewSorgusu</a:t>
            </a:r>
            <a:r>
              <a:rPr lang="tr-TR" dirty="0"/>
              <a:t>(R</a:t>
            </a:r>
            <a:r>
              <a:rPr lang="tr-TR" baseline="-25000" dirty="0"/>
              <a:t>1</a:t>
            </a:r>
            <a:r>
              <a:rPr lang="tr-TR" dirty="0"/>
              <a:t>, R</a:t>
            </a:r>
            <a:r>
              <a:rPr lang="tr-TR" baseline="-25000" dirty="0"/>
              <a:t>2</a:t>
            </a:r>
            <a:r>
              <a:rPr lang="tr-TR" dirty="0"/>
              <a:t>, …, R</a:t>
            </a:r>
            <a:r>
              <a:rPr lang="tr-TR" baseline="-25000" dirty="0"/>
              <a:t>n</a:t>
            </a:r>
            <a:r>
              <a:rPr lang="tr-TR" dirty="0"/>
              <a:t>)</a:t>
            </a:r>
          </a:p>
          <a:p>
            <a:r>
              <a:rPr lang="tr-TR" dirty="0"/>
              <a:t>V'nin şeması </a:t>
            </a:r>
            <a:r>
              <a:rPr lang="tr-TR" dirty="0" err="1"/>
              <a:t>view</a:t>
            </a:r>
            <a:r>
              <a:rPr lang="tr-TR" dirty="0"/>
              <a:t> sorgusunun sonucudur.</a:t>
            </a:r>
          </a:p>
          <a:p>
            <a:r>
              <a:rPr lang="tr-TR" dirty="0"/>
              <a:t>V'yi barındıran bir sorgu (</a:t>
            </a:r>
            <a:r>
              <a:rPr lang="tr-TR" dirty="0" err="1"/>
              <a:t>Q</a:t>
            </a:r>
            <a:r>
              <a:rPr lang="tr-TR" dirty="0"/>
              <a:t>) çalıştırılırken DBMS arka planda </a:t>
            </a:r>
            <a:r>
              <a:rPr lang="tr-TR" dirty="0" err="1"/>
              <a:t>Q'yu</a:t>
            </a:r>
            <a:r>
              <a:rPr lang="tr-TR" dirty="0"/>
              <a:t> R</a:t>
            </a:r>
            <a:r>
              <a:rPr lang="tr-TR" baseline="-25000" dirty="0"/>
              <a:t>1</a:t>
            </a:r>
            <a:r>
              <a:rPr lang="tr-TR" dirty="0"/>
              <a:t>, R</a:t>
            </a:r>
            <a:r>
              <a:rPr lang="tr-TR" baseline="-25000" dirty="0"/>
              <a:t>2</a:t>
            </a:r>
            <a:r>
              <a:rPr lang="tr-TR" dirty="0"/>
              <a:t>, …, R</a:t>
            </a:r>
            <a:r>
              <a:rPr lang="tr-TR" baseline="-25000" dirty="0"/>
              <a:t>n </a:t>
            </a:r>
            <a:r>
              <a:rPr lang="tr-TR" dirty="0"/>
              <a:t>'i kullanacak şekilde tekrar yazar.</a:t>
            </a:r>
          </a:p>
          <a:p>
            <a:r>
              <a:rPr lang="tr-TR" dirty="0" err="1"/>
              <a:t>View</a:t>
            </a:r>
            <a:r>
              <a:rPr lang="tr-TR" dirty="0"/>
              <a:t> somut (fiziksel) bir yapı değildir.</a:t>
            </a:r>
          </a:p>
          <a:p>
            <a:r>
              <a:rPr lang="tr-TR" dirty="0" err="1"/>
              <a:t>R</a:t>
            </a:r>
            <a:r>
              <a:rPr lang="tr-TR" baseline="-25000" dirty="0" err="1"/>
              <a:t>i</a:t>
            </a:r>
            <a:r>
              <a:rPr lang="tr-TR" dirty="0" err="1"/>
              <a:t>'ler</a:t>
            </a:r>
            <a:r>
              <a:rPr lang="tr-TR" dirty="0"/>
              <a:t> tablo ya da </a:t>
            </a:r>
            <a:r>
              <a:rPr lang="tr-TR" dirty="0" err="1"/>
              <a:t>view</a:t>
            </a:r>
            <a:r>
              <a:rPr lang="tr-TR" dirty="0"/>
              <a:t> olabilir.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Create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View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ViewAdı</a:t>
            </a:r>
            <a:r>
              <a:rPr lang="tr-TR" sz="20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(A1, A2, …, An)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 As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SQL Sorgusu</a:t>
            </a:r>
          </a:p>
        </p:txBody>
      </p:sp>
    </p:spTree>
    <p:extLst>
      <p:ext uri="{BB962C8B-B14F-4D97-AF65-F5344CB8AC3E}">
        <p14:creationId xmlns:p14="http://schemas.microsoft.com/office/powerpoint/2010/main" val="24400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F9C4-58F7-C3F6-C391-92997CF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Uygulaması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4FF2-4098-2507-47FC-1CD4673C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SQLite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907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0A68-4F85-2209-72DE-29E3BE60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View'larda</a:t>
            </a:r>
            <a:r>
              <a:rPr lang="tr-TR" dirty="0"/>
              <a:t> Değişiklik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A065-D8D2-D330-BEA5-0762D7F9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View'larda</a:t>
            </a:r>
            <a:r>
              <a:rPr lang="tr-TR" dirty="0"/>
              <a:t> seçim (</a:t>
            </a:r>
            <a:r>
              <a:rPr lang="tr-TR" dirty="0" err="1"/>
              <a:t>select</a:t>
            </a:r>
            <a:r>
              <a:rPr lang="tr-TR" dirty="0"/>
              <a:t>) işlemleri aynı bir tablo üzerinde seçim yapılıyormuş gibi çalışabilir.</a:t>
            </a:r>
          </a:p>
          <a:p>
            <a:r>
              <a:rPr lang="tr-TR" dirty="0" err="1"/>
              <a:t>View'larda</a:t>
            </a:r>
            <a:r>
              <a:rPr lang="tr-TR" dirty="0"/>
              <a:t> değişiklik yapmak istediğimizde (insert, </a:t>
            </a:r>
            <a:r>
              <a:rPr lang="tr-TR" dirty="0" err="1"/>
              <a:t>update</a:t>
            </a:r>
            <a:r>
              <a:rPr lang="tr-TR" dirty="0"/>
              <a:t>, </a:t>
            </a:r>
            <a:r>
              <a:rPr lang="tr-TR" dirty="0" err="1"/>
              <a:t>delete</a:t>
            </a:r>
            <a:r>
              <a:rPr lang="tr-TR" dirty="0"/>
              <a:t>) tablolardaki gibi değişiklik yapabilir miyiz?</a:t>
            </a:r>
          </a:p>
          <a:p>
            <a:r>
              <a:rPr lang="tr-TR" dirty="0" err="1"/>
              <a:t>View'lar</a:t>
            </a:r>
            <a:r>
              <a:rPr lang="tr-TR" dirty="0"/>
              <a:t> sadece mantıksal görüntüler olduğu için bu işlemler mantıklı görünmeyebilir.</a:t>
            </a:r>
          </a:p>
          <a:p>
            <a:r>
              <a:rPr lang="tr-TR" dirty="0"/>
              <a:t>Ancak </a:t>
            </a:r>
            <a:r>
              <a:rPr lang="tr-TR" dirty="0" err="1"/>
              <a:t>view'lar</a:t>
            </a:r>
            <a:r>
              <a:rPr lang="tr-TR" dirty="0"/>
              <a:t> bazı kullanıcıların </a:t>
            </a:r>
            <a:r>
              <a:rPr lang="tr-TR" dirty="0" err="1"/>
              <a:t>DB'ye</a:t>
            </a:r>
            <a:r>
              <a:rPr lang="tr-TR" dirty="0"/>
              <a:t> açılan tek penceresi olduğu için değişiklik işlemleri zorunlu hale gelebilir.</a:t>
            </a:r>
          </a:p>
        </p:txBody>
      </p:sp>
    </p:spTree>
    <p:extLst>
      <p:ext uri="{BB962C8B-B14F-4D97-AF65-F5344CB8AC3E}">
        <p14:creationId xmlns:p14="http://schemas.microsoft.com/office/powerpoint/2010/main" val="22808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0A68-4F85-2209-72DE-29E3BE60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View'larda</a:t>
            </a:r>
            <a:r>
              <a:rPr lang="tr-TR" dirty="0"/>
              <a:t> Değişiklik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A065-D8D2-D330-BEA5-0762D7F9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Otomatik </a:t>
            </a:r>
            <a:r>
              <a:rPr lang="tr-TR" dirty="0" err="1"/>
              <a:t>view</a:t>
            </a:r>
            <a:r>
              <a:rPr lang="tr-TR" dirty="0"/>
              <a:t> değişiklikleri</a:t>
            </a:r>
          </a:p>
          <a:p>
            <a:pPr lvl="1"/>
            <a:r>
              <a:rPr lang="tr-TR" dirty="0"/>
              <a:t>Hatasız gerçekleştirilebilir ancak çok kısıtlıdır.</a:t>
            </a:r>
          </a:p>
          <a:p>
            <a:pPr lvl="1"/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i="1" dirty="0"/>
              <a:t>V</a:t>
            </a:r>
            <a:r>
              <a:rPr lang="tr-TR" dirty="0"/>
              <a:t> oluşturulurken </a:t>
            </a:r>
            <a:r>
              <a:rPr lang="tr-TR" dirty="0" err="1">
                <a:solidFill>
                  <a:srgbClr val="0070C0"/>
                </a:solidFill>
              </a:rPr>
              <a:t>select</a:t>
            </a:r>
            <a:r>
              <a:rPr lang="tr-TR" dirty="0"/>
              <a:t> işlemi (</a:t>
            </a:r>
            <a:r>
              <a:rPr lang="tr-TR" dirty="0" err="1">
                <a:solidFill>
                  <a:srgbClr val="0070C0"/>
                </a:solidFill>
              </a:rPr>
              <a:t>distinct</a:t>
            </a:r>
            <a:r>
              <a:rPr lang="tr-TR" dirty="0"/>
              <a:t> kullanılmadan) tek bir tablo </a:t>
            </a:r>
            <a:r>
              <a:rPr lang="tr-TR" i="1" dirty="0"/>
              <a:t>T</a:t>
            </a:r>
            <a:r>
              <a:rPr lang="tr-TR" dirty="0"/>
              <a:t> üzerinde çağrılmalıdır.</a:t>
            </a:r>
          </a:p>
          <a:p>
            <a:pPr lvl="1"/>
            <a:r>
              <a:rPr lang="tr-TR" i="1" dirty="0"/>
              <a:t>T</a:t>
            </a:r>
            <a:r>
              <a:rPr lang="tr-TR" dirty="0"/>
              <a:t>'de bulunup da </a:t>
            </a:r>
            <a:r>
              <a:rPr lang="tr-TR" i="1" dirty="0"/>
              <a:t>V</a:t>
            </a:r>
            <a:r>
              <a:rPr lang="tr-TR" dirty="0"/>
              <a:t>'de bulunmayan niteliklere değer olarak </a:t>
            </a:r>
            <a:r>
              <a:rPr lang="tr-TR" dirty="0">
                <a:solidFill>
                  <a:srgbClr val="0070C0"/>
                </a:solidFill>
              </a:rPr>
              <a:t>NULL</a:t>
            </a:r>
            <a:r>
              <a:rPr lang="tr-TR" dirty="0"/>
              <a:t> girilebilmeli veya </a:t>
            </a:r>
            <a:r>
              <a:rPr lang="tr-TR" dirty="0" err="1">
                <a:solidFill>
                  <a:srgbClr val="0070C0"/>
                </a:solidFill>
              </a:rPr>
              <a:t>default</a:t>
            </a:r>
            <a:r>
              <a:rPr lang="tr-TR" dirty="0"/>
              <a:t> değerleri olmalıdır.</a:t>
            </a:r>
          </a:p>
          <a:p>
            <a:pPr lvl="1"/>
            <a:r>
              <a:rPr lang="tr-TR" i="1" dirty="0"/>
              <a:t>V</a:t>
            </a:r>
            <a:r>
              <a:rPr lang="tr-TR" dirty="0"/>
              <a:t> oluşturulurken </a:t>
            </a:r>
            <a:r>
              <a:rPr lang="tr-TR" dirty="0" err="1">
                <a:solidFill>
                  <a:srgbClr val="0070C0"/>
                </a:solidFill>
              </a:rPr>
              <a:t>group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by</a:t>
            </a:r>
            <a:r>
              <a:rPr lang="tr-TR" dirty="0"/>
              <a:t> kullanılamaz.</a:t>
            </a:r>
          </a:p>
          <a:p>
            <a:pPr lvl="1"/>
            <a:r>
              <a:rPr lang="tr-TR" dirty="0"/>
              <a:t>Tüm </a:t>
            </a:r>
            <a:r>
              <a:rPr lang="tr-TR" dirty="0" err="1"/>
              <a:t>DBMS'ler</a:t>
            </a:r>
            <a:r>
              <a:rPr lang="tr-TR" dirty="0"/>
              <a:t> otomatik </a:t>
            </a:r>
            <a:r>
              <a:rPr lang="tr-TR" dirty="0" err="1"/>
              <a:t>view</a:t>
            </a:r>
            <a:r>
              <a:rPr lang="tr-TR" dirty="0"/>
              <a:t> değişikliğini sağlamamaktadır.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Trigger'lar</a:t>
            </a:r>
            <a:r>
              <a:rPr lang="tr-TR" dirty="0"/>
              <a:t> ile </a:t>
            </a:r>
            <a:r>
              <a:rPr lang="tr-TR" dirty="0" err="1"/>
              <a:t>view</a:t>
            </a:r>
            <a:r>
              <a:rPr lang="tr-TR" dirty="0"/>
              <a:t> değişiklikleri</a:t>
            </a:r>
          </a:p>
          <a:p>
            <a:pPr lvl="1"/>
            <a:r>
              <a:rPr lang="tr-TR" dirty="0"/>
              <a:t>Mantıklı tüm değişiklikler gerçekleştirilebilir ancak hataya açıktır.</a:t>
            </a:r>
          </a:p>
          <a:p>
            <a:pPr lvl="1"/>
            <a:r>
              <a:rPr lang="tr-TR" dirty="0">
                <a:solidFill>
                  <a:srgbClr val="0070C0"/>
                </a:solidFill>
              </a:rPr>
              <a:t>INSTEAD OF</a:t>
            </a:r>
            <a:r>
              <a:rPr lang="tr-TR" dirty="0"/>
              <a:t> </a:t>
            </a:r>
            <a:r>
              <a:rPr lang="tr-TR" dirty="0" err="1"/>
              <a:t>trigger'ı</a:t>
            </a:r>
            <a:r>
              <a:rPr lang="tr-TR" dirty="0"/>
              <a:t>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46876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0B7C-AA71-A3B1-7431-9F4A122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1E6C-6B21-DCCB-A53D-13DC1DBD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SQLite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3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5454</TotalTime>
  <Words>285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Görünümler (Views)</vt:lpstr>
      <vt:lpstr>View'lar Niçin Kullanılır?</vt:lpstr>
      <vt:lpstr>View oluşturma ve Kullanma</vt:lpstr>
      <vt:lpstr>View Uygulaması</vt:lpstr>
      <vt:lpstr>View'larda Değişiklik</vt:lpstr>
      <vt:lpstr>View'larda Değişiklik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337</cp:revision>
  <dcterms:created xsi:type="dcterms:W3CDTF">2022-10-02T13:24:37Z</dcterms:created>
  <dcterms:modified xsi:type="dcterms:W3CDTF">2023-05-22T12:08:08Z</dcterms:modified>
</cp:coreProperties>
</file>