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1"/>
    <p:restoredTop sz="94707"/>
  </p:normalViewPr>
  <p:slideViewPr>
    <p:cSldViewPr snapToGrid="0">
      <p:cViewPr varScale="1">
        <p:scale>
          <a:sx n="157" d="100"/>
          <a:sy n="157" d="100"/>
        </p:scale>
        <p:origin x="160" y="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Doğal Birleşim (Natural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Aynı ada sahip sütun (nitelik, </a:t>
            </a:r>
            <a:r>
              <a:rPr lang="tr-TR" dirty="0" err="1"/>
              <a:t>attribute</a:t>
            </a:r>
            <a:r>
              <a:rPr lang="tr-TR" dirty="0"/>
              <a:t>) isimlerinin aynı değerlerde olmasını dayatır.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Aynı ada sahip niteliklerin yinelenmesini engeller.</a:t>
            </a:r>
          </a:p>
        </p:txBody>
      </p:sp>
    </p:spTree>
    <p:extLst>
      <p:ext uri="{BB962C8B-B14F-4D97-AF65-F5344CB8AC3E}">
        <p14:creationId xmlns:p14="http://schemas.microsoft.com/office/powerpoint/2010/main" val="348859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Doğal Birleşim (Natural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Lise mevcudu 1000'den büyük olan </a:t>
            </a:r>
            <a:r>
              <a:rPr lang="tr-TR" dirty="0" err="1"/>
              <a:t>Bilg</a:t>
            </a:r>
            <a:r>
              <a:rPr lang="tr-TR" dirty="0"/>
              <a:t>. </a:t>
            </a:r>
            <a:r>
              <a:rPr lang="tr-TR" dirty="0" err="1"/>
              <a:t>Müh'e</a:t>
            </a:r>
            <a:r>
              <a:rPr lang="tr-TR" dirty="0"/>
              <a:t> başvuran ve kabul almayan öğrencilerin adı ve ortalaması</a:t>
            </a:r>
          </a:p>
        </p:txBody>
      </p:sp>
    </p:spTree>
    <p:extLst>
      <p:ext uri="{BB962C8B-B14F-4D97-AF65-F5344CB8AC3E}">
        <p14:creationId xmlns:p14="http://schemas.microsoft.com/office/powerpoint/2010/main" val="71206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Doğal Birleşim (Natural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Lise mevcudu 1000'den büyük olan Ankara'daki </a:t>
            </a:r>
            <a:r>
              <a:rPr lang="tr-TR" dirty="0" err="1"/>
              <a:t>Bilg</a:t>
            </a:r>
            <a:r>
              <a:rPr lang="tr-TR" dirty="0"/>
              <a:t>. Mühendisliği bölümlerine başvuran ve kabul almayan öğrencilerin adı ve ortalaması</a:t>
            </a:r>
          </a:p>
        </p:txBody>
      </p:sp>
    </p:spTree>
    <p:extLst>
      <p:ext uri="{BB962C8B-B14F-4D97-AF65-F5344CB8AC3E}">
        <p14:creationId xmlns:p14="http://schemas.microsoft.com/office/powerpoint/2010/main" val="381337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Doğal Birleşim (Natural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Doğal birleşim, </a:t>
            </a:r>
            <a:r>
              <a:rPr lang="tr-TR" dirty="0" err="1"/>
              <a:t>kartezyen</a:t>
            </a:r>
            <a:r>
              <a:rPr lang="tr-TR" dirty="0"/>
              <a:t> çarpım kullanılarak ifade edilebilir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678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 err="1"/>
              <a:t>Theta</a:t>
            </a:r>
            <a:r>
              <a:rPr lang="tr-TR" sz="4000" dirty="0"/>
              <a:t> Birleşim (</a:t>
            </a:r>
            <a:r>
              <a:rPr lang="tr-TR" sz="4000" dirty="0" err="1"/>
              <a:t>Theta</a:t>
            </a:r>
            <a:r>
              <a:rPr lang="tr-TR" sz="4000" dirty="0"/>
              <a:t>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r>
              <a:rPr lang="el-GR" sz="4000" baseline="-25000" dirty="0"/>
              <a:t>ϴ</a:t>
            </a:r>
            <a:endParaRPr lang="tr-TR" sz="40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7334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R1 ⋈</a:t>
            </a:r>
            <a:r>
              <a:rPr lang="el-GR" sz="2000" baseline="-25000" dirty="0"/>
              <a:t>ϴ</a:t>
            </a:r>
            <a:r>
              <a:rPr lang="tr-TR" sz="2000" dirty="0"/>
              <a:t> R2</a:t>
            </a:r>
            <a:r>
              <a:rPr lang="tr-TR" sz="2000" baseline="-25000" dirty="0"/>
              <a:t> </a:t>
            </a:r>
            <a:r>
              <a:rPr lang="tr-TR" sz="2000" dirty="0"/>
              <a:t> = </a:t>
            </a:r>
            <a:r>
              <a:rPr lang="el-GR" sz="2000" dirty="0">
                <a:ea typeface="Fira Code" panose="020B0809050000020004" pitchFamily="49" charset="0"/>
                <a:cs typeface="Consolas" panose="020B0609020204030204" pitchFamily="49" charset="0"/>
              </a:rPr>
              <a:t>σ</a:t>
            </a:r>
            <a:r>
              <a:rPr lang="el-GR" sz="2000" baseline="-25000" dirty="0"/>
              <a:t>ϴ</a:t>
            </a:r>
            <a:r>
              <a:rPr lang="tr-TR" sz="2000" dirty="0"/>
              <a:t> (R1 x R2)</a:t>
            </a:r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r>
              <a:rPr lang="tr-TR" sz="2000" dirty="0" err="1">
                <a:ea typeface="Fira Code" panose="020B0809050000020004" pitchFamily="49" charset="0"/>
                <a:cs typeface="Consolas" panose="020B0609020204030204" pitchFamily="49" charset="0"/>
              </a:rPr>
              <a:t>DBMS'lerde</a:t>
            </a: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 kullanılan "</a:t>
            </a:r>
            <a:r>
              <a:rPr lang="tr-TR" sz="2000" dirty="0" err="1">
                <a:ea typeface="Fira Code" panose="020B0809050000020004" pitchFamily="49" charset="0"/>
                <a:cs typeface="Consolas" panose="020B0609020204030204" pitchFamily="49" charset="0"/>
              </a:rPr>
              <a:t>join</a:t>
            </a: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" çoğunlukla </a:t>
            </a:r>
            <a:r>
              <a:rPr lang="tr-TR" sz="2000" dirty="0" err="1">
                <a:ea typeface="Fira Code" panose="020B0809050000020004" pitchFamily="49" charset="0"/>
                <a:cs typeface="Consolas" panose="020B0609020204030204" pitchFamily="49" charset="0"/>
              </a:rPr>
              <a:t>theta</a:t>
            </a: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 birleşim operatörüdür.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240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Birleşim (</a:t>
            </a:r>
            <a:r>
              <a:rPr lang="tr-TR" sz="4000" dirty="0" err="1"/>
              <a:t>Union</a:t>
            </a:r>
            <a:r>
              <a:rPr lang="tr-TR" sz="4000" dirty="0"/>
              <a:t>) Operatörü: ∪</a:t>
            </a:r>
            <a:endParaRPr lang="tr-TR" sz="40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430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Tüm okul ve öğrenci adlarının listesi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0456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Fark (</a:t>
            </a:r>
            <a:r>
              <a:rPr lang="tr-TR" sz="4000" dirty="0" err="1"/>
              <a:t>Difference</a:t>
            </a:r>
            <a:r>
              <a:rPr lang="tr-TR" sz="4000" dirty="0"/>
              <a:t>) Operatörü: -</a:t>
            </a:r>
            <a:endParaRPr lang="tr-TR" sz="40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61150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Hiçbir başvuruda bulunmayan öğrenci </a:t>
            </a:r>
            <a:r>
              <a:rPr lang="tr-TR" sz="2000" dirty="0" err="1">
                <a:ea typeface="Fira Code" panose="020B0809050000020004" pitchFamily="49" charset="0"/>
                <a:cs typeface="Consolas" panose="020B0609020204030204" pitchFamily="49" charset="0"/>
              </a:rPr>
              <a:t>ID'lerinin</a:t>
            </a: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 listesi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Hiçbir başvuruda bulunmayan öğrencilerin ID ve adları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7323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Kesişim (</a:t>
            </a:r>
            <a:r>
              <a:rPr lang="tr-TR" sz="4000" dirty="0" err="1"/>
              <a:t>Intersection</a:t>
            </a:r>
            <a:r>
              <a:rPr lang="tr-TR" sz="4000" dirty="0"/>
              <a:t>) Operatörü: ∩</a:t>
            </a:r>
            <a:endParaRPr lang="tr-TR" sz="40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5686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Hem öğrenci hem de okul adı olan isimlerin listesi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5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Yeniden Adlandırma (</a:t>
            </a:r>
            <a:r>
              <a:rPr lang="tr-TR" sz="3200" dirty="0" err="1"/>
              <a:t>Rename</a:t>
            </a:r>
            <a:r>
              <a:rPr lang="tr-TR" sz="3200" dirty="0"/>
              <a:t>) Operatörü: </a:t>
            </a:r>
            <a:r>
              <a:rPr lang="el-GR" sz="3200" dirty="0"/>
              <a:t>ρ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2063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ρ</a:t>
            </a:r>
            <a:r>
              <a:rPr lang="tr-TR" sz="2000" baseline="-25000" dirty="0"/>
              <a:t>R(A1, A2, …, An)</a:t>
            </a:r>
            <a:r>
              <a:rPr lang="tr-TR" sz="2000" dirty="0"/>
              <a:t>(E)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ρ</a:t>
            </a:r>
            <a:r>
              <a:rPr lang="tr-TR" sz="2000" baseline="-25000" dirty="0"/>
              <a:t>R</a:t>
            </a:r>
            <a:r>
              <a:rPr lang="tr-TR" sz="2000" dirty="0"/>
              <a:t>(E)</a:t>
            </a: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ρ</a:t>
            </a:r>
            <a:r>
              <a:rPr lang="tr-TR" sz="2000" baseline="-25000" dirty="0"/>
              <a:t>A1, A2, …, An</a:t>
            </a:r>
            <a:r>
              <a:rPr lang="tr-TR" sz="2000" dirty="0"/>
              <a:t>(E)</a:t>
            </a: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4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Yeniden Adlandırma (</a:t>
            </a:r>
            <a:r>
              <a:rPr lang="tr-TR" sz="3200" dirty="0" err="1"/>
              <a:t>Rename</a:t>
            </a:r>
            <a:r>
              <a:rPr lang="tr-TR" sz="3200" dirty="0"/>
              <a:t>) Operatörü: </a:t>
            </a:r>
            <a:r>
              <a:rPr lang="el-GR" sz="3200" dirty="0"/>
              <a:t>ρ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4231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Tüm okul ve öğrenci adlarının listesi</a:t>
            </a:r>
            <a:endParaRPr lang="tr-TR" sz="2000" dirty="0"/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F92C-327F-89A4-99BA-B20C1192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Cebir (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Algebra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1601-29B2-A3C2-C4FB-841D8AA6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İlişkisel cebir biçimsel (</a:t>
            </a:r>
            <a:r>
              <a:rPr lang="tr-TR" dirty="0" err="1"/>
              <a:t>formal</a:t>
            </a:r>
            <a:r>
              <a:rPr lang="tr-TR" dirty="0"/>
              <a:t>) bir dildir ve SQL gibi uygulama dillerinin temelini oluşturur.</a:t>
            </a:r>
          </a:p>
          <a:p>
            <a:endParaRPr lang="tr-TR" dirty="0"/>
          </a:p>
          <a:p>
            <a:r>
              <a:rPr lang="tr-TR" dirty="0"/>
              <a:t>Sorgular ilişkiler üzerinde çalışır ve sonuç olarak ilişki döndürürler.</a:t>
            </a:r>
          </a:p>
          <a:p>
            <a:endParaRPr lang="tr-TR" dirty="0"/>
          </a:p>
          <a:p>
            <a:r>
              <a:rPr lang="tr-TR" dirty="0" err="1"/>
              <a:t>Örn</a:t>
            </a:r>
            <a:r>
              <a:rPr lang="tr-TR" dirty="0"/>
              <a:t>: öğrenciler ilişkisinden ortalaması 2.5 üzeri olan öğrencileri sorguladığımızda sonuç yine bir ilişkidir. </a:t>
            </a:r>
          </a:p>
        </p:txBody>
      </p:sp>
    </p:spTree>
    <p:extLst>
      <p:ext uri="{BB962C8B-B14F-4D97-AF65-F5344CB8AC3E}">
        <p14:creationId xmlns:p14="http://schemas.microsoft.com/office/powerpoint/2010/main" val="163958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Yeniden Adlandırma (</a:t>
            </a:r>
            <a:r>
              <a:rPr lang="tr-TR" sz="3200" dirty="0" err="1"/>
              <a:t>Rename</a:t>
            </a:r>
            <a:r>
              <a:rPr lang="tr-TR" sz="3200" dirty="0"/>
              <a:t>) Operatörü: </a:t>
            </a:r>
            <a:r>
              <a:rPr lang="el-GR" sz="3200" dirty="0"/>
              <a:t>ρ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3239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Aynı şehirdeki okul ikilileri</a:t>
            </a:r>
            <a:endParaRPr lang="tr-TR" sz="2000" dirty="0"/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4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Yeniden Adlandırma (</a:t>
            </a:r>
            <a:r>
              <a:rPr lang="tr-TR" sz="3200" dirty="0" err="1"/>
              <a:t>Rename</a:t>
            </a:r>
            <a:r>
              <a:rPr lang="tr-TR" sz="3200" dirty="0"/>
              <a:t>) Operatörü: </a:t>
            </a:r>
            <a:r>
              <a:rPr lang="el-GR" sz="3200" dirty="0"/>
              <a:t>ρ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3239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Aynı şehirdeki okul ikilileri</a:t>
            </a:r>
            <a:endParaRPr lang="tr-TR" sz="2000" dirty="0"/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2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Alternatif </a:t>
            </a:r>
            <a:r>
              <a:rPr lang="tr-TR" sz="3200"/>
              <a:t>Notasyon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3239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Aynı şehirdeki okul ikilileri</a:t>
            </a:r>
            <a:endParaRPr lang="tr-TR" sz="2000" dirty="0"/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3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DCD4-1E8A-DCFB-7416-6E060C90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 fontScale="85000" lnSpcReduction="10000"/>
          </a:bodyPr>
          <a:lstStyle/>
          <a:p>
            <a:r>
              <a:rPr lang="tr-TR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Okullar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şehir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kayıtSayısı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r>
              <a:rPr lang="tr-TR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Öğrenciler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ögrId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ögrAdı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ort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lisMev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r>
              <a:rPr lang="tr-TR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Başvuru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ögrId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anaDal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sonuç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5270"/>
              </p:ext>
            </p:extLst>
          </p:nvPr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22220"/>
              </p:ext>
            </p:extLst>
          </p:nvPr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09176"/>
              </p:ext>
            </p:extLst>
          </p:nvPr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</p:spTree>
    <p:extLst>
      <p:ext uri="{BB962C8B-B14F-4D97-AF65-F5344CB8AC3E}">
        <p14:creationId xmlns:p14="http://schemas.microsoft.com/office/powerpoint/2010/main" val="27227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Basit Sorgu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19349-DB15-A92E-7EF4-D8ED2262DE48}"/>
              </a:ext>
            </a:extLst>
          </p:cNvPr>
          <p:cNvSpPr txBox="1"/>
          <p:nvPr/>
        </p:nvSpPr>
        <p:spPr>
          <a:xfrm>
            <a:off x="2270233" y="206002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Öğrenciler</a:t>
            </a:r>
          </a:p>
        </p:txBody>
      </p:sp>
    </p:spTree>
    <p:extLst>
      <p:ext uri="{BB962C8B-B14F-4D97-AF65-F5344CB8AC3E}">
        <p14:creationId xmlns:p14="http://schemas.microsoft.com/office/powerpoint/2010/main" val="429153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Seçme (Select) Operatörü: </a:t>
            </a:r>
            <a:r>
              <a:rPr lang="el-GR" sz="5400" dirty="0">
                <a:ea typeface="Fira Code" panose="020B0809050000020004" pitchFamily="49" charset="0"/>
                <a:cs typeface="Consolas" panose="020B0609020204030204" pitchFamily="49" charset="0"/>
              </a:rPr>
              <a:t>σ</a:t>
            </a:r>
            <a:endParaRPr lang="tr-TR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36E54-25F3-84D7-0516-D6B3781DE1C3}"/>
              </a:ext>
            </a:extLst>
          </p:cNvPr>
          <p:cNvSpPr txBox="1"/>
          <p:nvPr/>
        </p:nvSpPr>
        <p:spPr>
          <a:xfrm>
            <a:off x="628650" y="1648314"/>
            <a:ext cx="3937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İlgili satırları seçer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Ortalaması &gt; 3.0 olan öğrenciler</a:t>
            </a:r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BAİBÜ </a:t>
            </a:r>
            <a:r>
              <a:rPr lang="tr-TR" dirty="0" err="1"/>
              <a:t>Bilg</a:t>
            </a:r>
            <a:r>
              <a:rPr lang="tr-TR" dirty="0"/>
              <a:t>. </a:t>
            </a:r>
            <a:r>
              <a:rPr lang="tr-TR" dirty="0" err="1"/>
              <a:t>Müh'e</a:t>
            </a:r>
            <a:r>
              <a:rPr lang="tr-TR" dirty="0"/>
              <a:t> yapılan başvurular</a:t>
            </a:r>
          </a:p>
        </p:txBody>
      </p:sp>
    </p:spTree>
    <p:extLst>
      <p:ext uri="{BB962C8B-B14F-4D97-AF65-F5344CB8AC3E}">
        <p14:creationId xmlns:p14="http://schemas.microsoft.com/office/powerpoint/2010/main" val="30510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İzdüşüm</a:t>
            </a:r>
            <a:r>
              <a:rPr lang="tr-TR" dirty="0"/>
              <a:t> (Project) Operatörü: </a:t>
            </a:r>
            <a:r>
              <a:rPr lang="el-GR" sz="5400" dirty="0">
                <a:ea typeface="Fira Code" panose="020B0809050000020004" pitchFamily="49" charset="0"/>
                <a:cs typeface="Consolas" panose="020B0609020204030204" pitchFamily="49" charset="0"/>
              </a:rPr>
              <a:t>π</a:t>
            </a:r>
            <a:endParaRPr lang="tr-TR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36E54-25F3-84D7-0516-D6B3781DE1C3}"/>
              </a:ext>
            </a:extLst>
          </p:cNvPr>
          <p:cNvSpPr txBox="1"/>
          <p:nvPr/>
        </p:nvSpPr>
        <p:spPr>
          <a:xfrm>
            <a:off x="628650" y="1648314"/>
            <a:ext cx="6255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İlgili sütunları seçer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Başvuruda bulunan tüm öğrencilerin </a:t>
            </a:r>
            <a:r>
              <a:rPr lang="tr-TR" dirty="0" err="1"/>
              <a:t>ID'si</a:t>
            </a:r>
            <a:r>
              <a:rPr lang="tr-TR" dirty="0"/>
              <a:t> ve başvuru sonuçları</a:t>
            </a:r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Ortalaması &gt; 3.5 olan öğrencilerin adı ve lise mevcudu</a:t>
            </a:r>
          </a:p>
        </p:txBody>
      </p:sp>
    </p:spTree>
    <p:extLst>
      <p:ext uri="{BB962C8B-B14F-4D97-AF65-F5344CB8AC3E}">
        <p14:creationId xmlns:p14="http://schemas.microsoft.com/office/powerpoint/2010/main" val="174501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Yinelenen Sonuçlar (</a:t>
            </a:r>
            <a:r>
              <a:rPr lang="tr-TR"/>
              <a:t>Duplicates)</a:t>
            </a:r>
            <a:endParaRPr lang="tr-TR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36E54-25F3-84D7-0516-D6B3781DE1C3}"/>
              </a:ext>
            </a:extLst>
          </p:cNvPr>
          <p:cNvSpPr txBox="1"/>
          <p:nvPr/>
        </p:nvSpPr>
        <p:spPr>
          <a:xfrm>
            <a:off x="628650" y="1648314"/>
            <a:ext cx="409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Başvurulan tüm ana dallar ve sonuçları</a:t>
            </a:r>
          </a:p>
        </p:txBody>
      </p:sp>
    </p:spTree>
    <p:extLst>
      <p:ext uri="{BB962C8B-B14F-4D97-AF65-F5344CB8AC3E}">
        <p14:creationId xmlns:p14="http://schemas.microsoft.com/office/powerpoint/2010/main" val="173748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Kartezyen Çarpım (Cross-</a:t>
            </a:r>
            <a:r>
              <a:rPr lang="tr-TR" sz="4000" dirty="0" err="1"/>
              <a:t>product</a:t>
            </a:r>
            <a:r>
              <a:rPr lang="tr-TR" sz="4000" dirty="0"/>
              <a:t>): x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</p:spTree>
    <p:extLst>
      <p:ext uri="{BB962C8B-B14F-4D97-AF65-F5344CB8AC3E}">
        <p14:creationId xmlns:p14="http://schemas.microsoft.com/office/powerpoint/2010/main" val="141968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Kartezyen Çarpım (Cross-</a:t>
            </a:r>
            <a:r>
              <a:rPr lang="tr-TR" sz="4000" dirty="0" err="1"/>
              <a:t>product</a:t>
            </a:r>
            <a:r>
              <a:rPr lang="tr-TR" sz="4000" dirty="0"/>
              <a:t>): x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Lise mevcudu 1000'den büyük olan </a:t>
            </a:r>
            <a:r>
              <a:rPr lang="tr-TR" dirty="0" err="1"/>
              <a:t>Bilg</a:t>
            </a:r>
            <a:r>
              <a:rPr lang="tr-TR" dirty="0"/>
              <a:t>. </a:t>
            </a:r>
            <a:r>
              <a:rPr lang="tr-TR" dirty="0" err="1"/>
              <a:t>Müh'e</a:t>
            </a:r>
            <a:r>
              <a:rPr lang="tr-TR" dirty="0"/>
              <a:t> başvuran ve kabul almayan öğrencilerin adı ve ortalaması</a:t>
            </a:r>
          </a:p>
        </p:txBody>
      </p:sp>
    </p:spTree>
    <p:extLst>
      <p:ext uri="{BB962C8B-B14F-4D97-AF65-F5344CB8AC3E}">
        <p14:creationId xmlns:p14="http://schemas.microsoft.com/office/powerpoint/2010/main" val="81009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3138</TotalTime>
  <Words>729</Words>
  <Application>Microsoft Macintosh PowerPoint</Application>
  <PresentationFormat>On-screen Show (4:3)</PresentationFormat>
  <Paragraphs>312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İlişkisel Cebir (Relational Algebra)</vt:lpstr>
      <vt:lpstr>Örnek</vt:lpstr>
      <vt:lpstr>En Basit Sorgu</vt:lpstr>
      <vt:lpstr>Seçme (Select) Operatörü: σ</vt:lpstr>
      <vt:lpstr>İzdüşüm (Project) Operatörü: π</vt:lpstr>
      <vt:lpstr>Yinelenen Sonuçlar (Duplicates)</vt:lpstr>
      <vt:lpstr>Kartezyen Çarpım (Cross-product): x</vt:lpstr>
      <vt:lpstr>Kartezyen Çarpım (Cross-product): x</vt:lpstr>
      <vt:lpstr>Doğal Birleşim (Natural Join): ⋈</vt:lpstr>
      <vt:lpstr>Doğal Birleşim (Natural Join): ⋈</vt:lpstr>
      <vt:lpstr>Doğal Birleşim (Natural Join): ⋈</vt:lpstr>
      <vt:lpstr>Doğal Birleşim (Natural Join): ⋈</vt:lpstr>
      <vt:lpstr>Theta Birleşim (Theta Join): ⋈ϴ</vt:lpstr>
      <vt:lpstr>Birleşim (Union) Operatörü: ∪</vt:lpstr>
      <vt:lpstr>Fark (Difference) Operatörü: -</vt:lpstr>
      <vt:lpstr>Kesişim (Intersection) Operatörü: ∩</vt:lpstr>
      <vt:lpstr>Yeniden Adlandırma (Rename) Operatörü: ρ</vt:lpstr>
      <vt:lpstr>Yeniden Adlandırma (Rename) Operatörü: ρ</vt:lpstr>
      <vt:lpstr>Yeniden Adlandırma (Rename) Operatörü: ρ</vt:lpstr>
      <vt:lpstr>Yeniden Adlandırma (Rename) Operatörü: ρ</vt:lpstr>
      <vt:lpstr>Alternatif Notasyon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Microsoft Office User</cp:lastModifiedBy>
  <cp:revision>183</cp:revision>
  <dcterms:created xsi:type="dcterms:W3CDTF">2022-10-02T13:24:37Z</dcterms:created>
  <dcterms:modified xsi:type="dcterms:W3CDTF">2023-03-21T11:26:53Z</dcterms:modified>
</cp:coreProperties>
</file>