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9" r:id="rId3"/>
    <p:sldId id="260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08"/>
    <p:restoredTop sz="94718"/>
  </p:normalViewPr>
  <p:slideViewPr>
    <p:cSldViewPr snapToGrid="0">
      <p:cViewPr varScale="1">
        <p:scale>
          <a:sx n="117" d="100"/>
          <a:sy n="117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244C5-5D67-C540-97C4-F007CFC432EF}" type="datetimeFigureOut">
              <a:rPr lang="tr-TR" smtClean="0"/>
              <a:t>28.03.2023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1CF0A-6864-C34D-AF93-337DF143A8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0939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28.03.2023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66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28.03.2023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8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28.03.2023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280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28.03.2023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0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28.03.2023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63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28.03.2023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62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28.03.2023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740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28.03.2023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60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28.03.2023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090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28.03.2023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413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28.03.2023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87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6F4E-1D0B-3F44-AA0F-A3430AE5742F}" type="datetimeFigureOut">
              <a:rPr lang="tr-TR" smtClean="0"/>
              <a:t>28.03.2023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1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smail.parlak@ibu.edu.t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2rqMRkVvXcw" TargetMode="External"/><Relationship Id="rId2" Type="http://schemas.openxmlformats.org/officeDocument/2006/relationships/hyperlink" Target="https://www.pgadmin.org/downloa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C624-1CD8-821A-6E4F-588BAC06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3128963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effectLst/>
                <a:latin typeface="Helvetica Neue" panose="02000503000000020004" pitchFamily="2" charset="0"/>
              </a:rPr>
              <a:t>1906003022015</a:t>
            </a:r>
            <a:br>
              <a:rPr lang="en-US" sz="36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Veritabanı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Yönetim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Sistemleri</a:t>
            </a: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3600" b="0" i="0" dirty="0">
                <a:effectLst/>
                <a:latin typeface="Helvetica Neue" panose="02000503000000020004" pitchFamily="2" charset="0"/>
              </a:rPr>
              <a:t>BAİBÜ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Bilgisayar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Müh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.</a:t>
            </a:r>
            <a:endParaRPr lang="tr-TR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E7BEA-F879-FECB-91F0-4CCD0F58C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907756"/>
            <a:ext cx="6858000" cy="1655762"/>
          </a:xfrm>
        </p:spPr>
        <p:txBody>
          <a:bodyPr/>
          <a:lstStyle/>
          <a:p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İsmail Hakkı Parlak</a:t>
            </a:r>
          </a:p>
          <a:p>
            <a:r>
              <a:rPr lang="tr-TR" dirty="0">
                <a:hlinkClick r:id="rId2"/>
              </a:rPr>
              <a:t>ismail.parlak@ibu.edu.tr</a:t>
            </a:r>
            <a:endParaRPr lang="tr-TR" dirty="0"/>
          </a:p>
          <a:p>
            <a:r>
              <a:rPr lang="tr-TR" dirty="0"/>
              <a:t>Oda: 329</a:t>
            </a:r>
          </a:p>
        </p:txBody>
      </p:sp>
    </p:spTree>
    <p:extLst>
      <p:ext uri="{BB962C8B-B14F-4D97-AF65-F5344CB8AC3E}">
        <p14:creationId xmlns:p14="http://schemas.microsoft.com/office/powerpoint/2010/main" val="335017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438A9-D5F7-FA54-674C-4F02C20A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A767B-3803-5180-2A16-DCFDC3295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SQL (</a:t>
            </a:r>
            <a:r>
              <a:rPr lang="tr-TR" dirty="0" err="1"/>
              <a:t>Structured</a:t>
            </a:r>
            <a:r>
              <a:rPr lang="tr-TR" dirty="0"/>
              <a:t> Query Language) yaygın olan çoğu </a:t>
            </a:r>
            <a:r>
              <a:rPr lang="tr-TR" dirty="0" err="1"/>
              <a:t>DBMS'ler</a:t>
            </a:r>
            <a:r>
              <a:rPr lang="tr-TR" dirty="0"/>
              <a:t> tarafından kullanılır.</a:t>
            </a:r>
          </a:p>
          <a:p>
            <a:r>
              <a:rPr lang="tr-TR" dirty="0"/>
              <a:t>Standart haline gelmiştir. Zamanla bir çok yeni özellik eklenmiştir.</a:t>
            </a:r>
          </a:p>
          <a:p>
            <a:r>
              <a:rPr lang="tr-TR" dirty="0"/>
              <a:t>Kendi arayüzü aracılığıyla veya yazılımlara gömülerek kullanılabilir.</a:t>
            </a:r>
          </a:p>
          <a:p>
            <a:r>
              <a:rPr lang="tr-TR" dirty="0"/>
              <a:t>İlişkisel cebir üzerine kurulu "bildirilen" (</a:t>
            </a:r>
            <a:r>
              <a:rPr lang="tr-TR" dirty="0" err="1"/>
              <a:t>declerative</a:t>
            </a:r>
            <a:r>
              <a:rPr lang="tr-TR" dirty="0"/>
              <a:t>) bir dildir.</a:t>
            </a:r>
          </a:p>
          <a:p>
            <a:r>
              <a:rPr lang="tr-TR" dirty="0"/>
              <a:t>DDL: </a:t>
            </a:r>
            <a:r>
              <a:rPr lang="tr-TR" dirty="0" err="1"/>
              <a:t>Create</a:t>
            </a:r>
            <a:r>
              <a:rPr lang="tr-TR" dirty="0"/>
              <a:t>, </a:t>
            </a:r>
            <a:r>
              <a:rPr lang="tr-TR" dirty="0" err="1"/>
              <a:t>Drop</a:t>
            </a:r>
            <a:r>
              <a:rPr lang="tr-TR" dirty="0"/>
              <a:t>, </a:t>
            </a:r>
            <a:r>
              <a:rPr lang="tr-TR" dirty="0" err="1"/>
              <a:t>vb</a:t>
            </a:r>
            <a:r>
              <a:rPr lang="tr-TR" dirty="0"/>
              <a:t>…</a:t>
            </a:r>
          </a:p>
          <a:p>
            <a:r>
              <a:rPr lang="tr-TR" dirty="0"/>
              <a:t>DML: Select, </a:t>
            </a:r>
            <a:r>
              <a:rPr lang="tr-TR" dirty="0" err="1"/>
              <a:t>Insert</a:t>
            </a:r>
            <a:r>
              <a:rPr lang="tr-TR" dirty="0"/>
              <a:t>, Update, </a:t>
            </a:r>
            <a:r>
              <a:rPr lang="tr-TR" dirty="0" err="1"/>
              <a:t>Delete</a:t>
            </a:r>
            <a:r>
              <a:rPr lang="tr-TR" dirty="0"/>
              <a:t>, </a:t>
            </a:r>
            <a:r>
              <a:rPr lang="tr-TR" dirty="0" err="1"/>
              <a:t>vb</a:t>
            </a:r>
            <a:r>
              <a:rPr lang="tr-T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2028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E6B3-8FFD-3470-0419-F27A2430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SELECT İfadesi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0802D-F6AA-1A49-A353-073E03670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Select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 A</a:t>
            </a:r>
            <a:r>
              <a:rPr lang="tr-TR" baseline="-25000" dirty="0">
                <a:latin typeface="Fira Code" panose="020B0809050000020004" pitchFamily="49" charset="0"/>
                <a:ea typeface="Fira Code" panose="020B0809050000020004" pitchFamily="49" charset="0"/>
              </a:rPr>
              <a:t>1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, A</a:t>
            </a:r>
            <a:r>
              <a:rPr lang="tr-TR" baseline="-25000" dirty="0">
                <a:latin typeface="Fira Code" panose="020B0809050000020004" pitchFamily="49" charset="0"/>
                <a:ea typeface="Fira Code" panose="020B0809050000020004" pitchFamily="49" charset="0"/>
              </a:rPr>
              <a:t>2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, …, A</a:t>
            </a:r>
            <a:r>
              <a:rPr lang="tr-TR" baseline="-25000" dirty="0">
                <a:latin typeface="Fira Code" panose="020B0809050000020004" pitchFamily="49" charset="0"/>
                <a:ea typeface="Fira Code" panose="020B0809050000020004" pitchFamily="49" charset="0"/>
              </a:rPr>
              <a:t>n</a:t>
            </a:r>
          </a:p>
          <a:p>
            <a:pPr marL="0" indent="0">
              <a:buNone/>
            </a:pPr>
            <a:r>
              <a:rPr lang="tr-TR" dirty="0" err="1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From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 R</a:t>
            </a:r>
            <a:r>
              <a:rPr lang="tr-TR" baseline="-25000" dirty="0">
                <a:latin typeface="Fira Code" panose="020B0809050000020004" pitchFamily="49" charset="0"/>
                <a:ea typeface="Fira Code" panose="020B0809050000020004" pitchFamily="49" charset="0"/>
              </a:rPr>
              <a:t>1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, R</a:t>
            </a:r>
            <a:r>
              <a:rPr lang="tr-TR" baseline="-25000" dirty="0">
                <a:latin typeface="Fira Code" panose="020B0809050000020004" pitchFamily="49" charset="0"/>
                <a:ea typeface="Fira Code" panose="020B0809050000020004" pitchFamily="49" charset="0"/>
              </a:rPr>
              <a:t>2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, …, </a:t>
            </a:r>
            <a:r>
              <a:rPr lang="tr-TR" dirty="0" err="1">
                <a:latin typeface="Fira Code" panose="020B0809050000020004" pitchFamily="49" charset="0"/>
                <a:ea typeface="Fira Code" panose="020B0809050000020004" pitchFamily="49" charset="0"/>
              </a:rPr>
              <a:t>R</a:t>
            </a:r>
            <a:r>
              <a:rPr lang="tr-TR" baseline="-25000" dirty="0" err="1">
                <a:latin typeface="Fira Code" panose="020B0809050000020004" pitchFamily="49" charset="0"/>
                <a:ea typeface="Fira Code" panose="020B0809050000020004" pitchFamily="49" charset="0"/>
              </a:rPr>
              <a:t>m</a:t>
            </a:r>
            <a:endParaRPr lang="tr-TR" baseline="-250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indent="0">
              <a:buNone/>
            </a:pPr>
            <a:r>
              <a:rPr lang="tr-TR" dirty="0" err="1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Where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 şartlar</a:t>
            </a:r>
          </a:p>
          <a:p>
            <a:pPr marL="0" indent="0">
              <a:buNone/>
            </a:pPr>
            <a:endParaRPr lang="tr-TR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indent="0">
              <a:buNone/>
            </a:pPr>
            <a:r>
              <a:rPr lang="tr-TR" dirty="0">
                <a:ea typeface="Fira Code" panose="020B0809050000020004" pitchFamily="49" charset="0"/>
              </a:rPr>
              <a:t>İlişkisel cebirdeki karşılığı:</a:t>
            </a:r>
          </a:p>
          <a:p>
            <a:pPr marL="0" indent="0">
              <a:buNone/>
            </a:pPr>
            <a:endParaRPr lang="tr-TR" dirty="0">
              <a:ea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49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C80C-8CA0-6B76-584F-4B6623EDA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8DCD4-1E8A-DCFB-7416-6E060C90B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03375"/>
          </a:xfrm>
        </p:spPr>
        <p:txBody>
          <a:bodyPr>
            <a:normAutofit/>
          </a:bodyPr>
          <a:lstStyle/>
          <a:p>
            <a:r>
              <a:rPr lang="tr-TR" sz="2000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okullar</a:t>
            </a:r>
            <a:r>
              <a:rPr lang="tr-TR" sz="2000" dirty="0"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tr-TR" sz="2000" u="sng" dirty="0" err="1">
                <a:solidFill>
                  <a:schemeClr val="accent2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okul_adi</a:t>
            </a:r>
            <a:r>
              <a:rPr lang="tr-TR" sz="20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tr-TR" sz="2000" dirty="0" err="1">
                <a:solidFill>
                  <a:schemeClr val="accent2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sehir</a:t>
            </a:r>
            <a:r>
              <a:rPr lang="tr-TR" sz="20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tr-TR" sz="2000" dirty="0" err="1">
                <a:solidFill>
                  <a:schemeClr val="accent2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kayit_sayisi</a:t>
            </a:r>
            <a:r>
              <a:rPr lang="tr-TR" sz="2000" dirty="0"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</a:p>
          <a:p>
            <a:r>
              <a:rPr lang="tr-TR" sz="2000" dirty="0" err="1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ogrenciler</a:t>
            </a:r>
            <a:r>
              <a:rPr lang="tr-TR" sz="2000" dirty="0"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tr-TR" sz="2000" u="sng" dirty="0" err="1">
                <a:solidFill>
                  <a:schemeClr val="accent2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ogr_id</a:t>
            </a:r>
            <a:r>
              <a:rPr lang="tr-TR" sz="20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tr-TR" sz="2000" dirty="0" err="1">
                <a:solidFill>
                  <a:schemeClr val="accent2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ogr_adi</a:t>
            </a:r>
            <a:r>
              <a:rPr lang="tr-TR" sz="20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tr-TR" sz="2000" dirty="0" err="1">
                <a:solidFill>
                  <a:schemeClr val="accent2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ort</a:t>
            </a:r>
            <a:r>
              <a:rPr lang="tr-TR" sz="20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tr-TR" sz="2000" dirty="0" err="1">
                <a:solidFill>
                  <a:schemeClr val="accent2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lis_mev</a:t>
            </a:r>
            <a:r>
              <a:rPr lang="tr-TR" sz="2000" dirty="0"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</a:p>
          <a:p>
            <a:r>
              <a:rPr lang="tr-TR" sz="2000" dirty="0" err="1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basvurular</a:t>
            </a:r>
            <a:r>
              <a:rPr lang="tr-TR" sz="2000" dirty="0"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tr-TR" sz="2000" u="sng" dirty="0" err="1">
                <a:solidFill>
                  <a:schemeClr val="accent2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ogr_id</a:t>
            </a:r>
            <a:r>
              <a:rPr lang="tr-TR" sz="20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tr-TR" sz="2000" u="sng" dirty="0" err="1">
                <a:solidFill>
                  <a:schemeClr val="accent2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okul_adi</a:t>
            </a:r>
            <a:r>
              <a:rPr lang="tr-TR" sz="20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tr-TR" sz="2000" u="sng" dirty="0" err="1">
                <a:solidFill>
                  <a:schemeClr val="accent2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ana_dal</a:t>
            </a:r>
            <a:r>
              <a:rPr lang="tr-TR" sz="2000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tr-TR" sz="2000" dirty="0" err="1">
                <a:solidFill>
                  <a:schemeClr val="accent2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sonuc</a:t>
            </a:r>
            <a:r>
              <a:rPr lang="tr-TR" sz="2000" dirty="0"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453F6-EE11-C121-6276-E04DBE8379EA}"/>
              </a:ext>
            </a:extLst>
          </p:cNvPr>
          <p:cNvSpPr txBox="1"/>
          <p:nvPr/>
        </p:nvSpPr>
        <p:spPr>
          <a:xfrm>
            <a:off x="628650" y="3429000"/>
            <a:ext cx="57342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hlinkClick r:id="rId2"/>
              </a:rPr>
              <a:t>https://www.pgadmin.org/download</a:t>
            </a:r>
            <a:r>
              <a:rPr lang="tr-TR" sz="2800">
                <a:hlinkClick r:id="rId2"/>
              </a:rPr>
              <a:t>/</a:t>
            </a:r>
            <a:endParaRPr lang="tr-TR" sz="2800"/>
          </a:p>
          <a:p>
            <a:endParaRPr lang="tr-TR" sz="2800" dirty="0"/>
          </a:p>
          <a:p>
            <a:r>
              <a:rPr lang="tr-TR" sz="2800" dirty="0">
                <a:hlinkClick r:id="rId3"/>
              </a:rPr>
              <a:t>https://youtu.be/2rqMRkVvXcw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722754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3352</TotalTime>
  <Words>182</Words>
  <Application>Microsoft Macintosh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Fira Code</vt:lpstr>
      <vt:lpstr>Helvetica Neue</vt:lpstr>
      <vt:lpstr>Office Theme</vt:lpstr>
      <vt:lpstr>1906003022015  Veritabanı Yönetim Sistemleri  BAİBÜ Bilgisayar Müh.</vt:lpstr>
      <vt:lpstr>SQL</vt:lpstr>
      <vt:lpstr>SELECT İfadesi</vt:lpstr>
      <vt:lpstr>Örnekler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1906002132015  Programlama Dilleri Temelleri  BAİBÜ Bilgisayar Müh.</dc:title>
  <dc:creator>ismail parlak</dc:creator>
  <cp:lastModifiedBy>ismail parlak</cp:lastModifiedBy>
  <cp:revision>194</cp:revision>
  <dcterms:created xsi:type="dcterms:W3CDTF">2022-10-02T13:24:37Z</dcterms:created>
  <dcterms:modified xsi:type="dcterms:W3CDTF">2023-03-28T21:47:22Z</dcterms:modified>
</cp:coreProperties>
</file>