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52"/>
    <p:restoredTop sz="94718"/>
  </p:normalViewPr>
  <p:slideViewPr>
    <p:cSldViewPr snapToGrid="0">
      <p:cViewPr varScale="1">
        <p:scale>
          <a:sx n="117" d="100"/>
          <a:sy n="117" d="100"/>
        </p:scale>
        <p:origin x="12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244C5-5D67-C540-97C4-F007CFC432EF}" type="datetimeFigureOut">
              <a:rPr lang="tr-TR" smtClean="0"/>
              <a:t>9.02.2024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1CF0A-6864-C34D-AF93-337DF143A8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0939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9.02.2024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066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9.02.2024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8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9.02.2024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280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9.02.2024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40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9.02.2024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463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9.02.2024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628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9.02.2024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7408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9.02.2024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160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9.02.2024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0907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9.02.2024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413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9.02.2024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687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96F4E-1D0B-3F44-AA0F-A3430AE5742F}" type="datetimeFigureOut">
              <a:rPr lang="tr-TR" smtClean="0"/>
              <a:t>9.02.2024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014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smail.parlak@ibu.edu.t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7C624-1CD8-821A-6E4F-588BAC06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3128963"/>
          </a:xfrm>
        </p:spPr>
        <p:txBody>
          <a:bodyPr>
            <a:normAutofit fontScale="90000"/>
          </a:bodyPr>
          <a:lstStyle/>
          <a:p>
            <a:r>
              <a:rPr lang="en-US" sz="3600" b="0" i="0" dirty="0">
                <a:effectLst/>
                <a:latin typeface="Helvetica Neue" panose="02000503000000020004" pitchFamily="2" charset="0"/>
              </a:rPr>
              <a:t>1906003022015</a:t>
            </a:r>
            <a:br>
              <a:rPr lang="en-US" sz="3600" b="0" i="0" dirty="0">
                <a:effectLst/>
                <a:latin typeface="Helvetica Neue" panose="02000503000000020004" pitchFamily="2" charset="0"/>
              </a:rPr>
            </a:br>
            <a:br>
              <a:rPr lang="en-US" sz="4400" b="0" i="0" dirty="0">
                <a:effectLst/>
                <a:latin typeface="Helvetica Neue" panose="02000503000000020004" pitchFamily="2" charset="0"/>
              </a:rPr>
            </a:br>
            <a:r>
              <a:rPr lang="en-US" sz="4900" b="0" i="0" dirty="0" err="1">
                <a:effectLst/>
                <a:latin typeface="Helvetica Neue" panose="02000503000000020004" pitchFamily="2" charset="0"/>
              </a:rPr>
              <a:t>Veritabanı</a:t>
            </a:r>
            <a:r>
              <a:rPr lang="en-US" sz="4900" b="0" i="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4900" b="0" i="0" dirty="0" err="1">
                <a:effectLst/>
                <a:latin typeface="Helvetica Neue" panose="02000503000000020004" pitchFamily="2" charset="0"/>
              </a:rPr>
              <a:t>Yönetim</a:t>
            </a:r>
            <a:r>
              <a:rPr lang="en-US" sz="4900" b="0" i="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4900" b="0" i="0" dirty="0" err="1">
                <a:effectLst/>
                <a:latin typeface="Helvetica Neue" panose="02000503000000020004" pitchFamily="2" charset="0"/>
              </a:rPr>
              <a:t>Sistemleri</a:t>
            </a:r>
            <a:br>
              <a:rPr lang="en-US" sz="4400" b="0" i="0" dirty="0">
                <a:effectLst/>
                <a:latin typeface="Helvetica Neue" panose="02000503000000020004" pitchFamily="2" charset="0"/>
              </a:rPr>
            </a:br>
            <a:br>
              <a:rPr lang="en-US" sz="4400" b="0" i="0" dirty="0">
                <a:effectLst/>
                <a:latin typeface="Helvetica Neue" panose="02000503000000020004" pitchFamily="2" charset="0"/>
              </a:rPr>
            </a:br>
            <a:r>
              <a:rPr lang="en-US" sz="3600" b="0" i="0" dirty="0">
                <a:effectLst/>
                <a:latin typeface="Helvetica Neue" panose="02000503000000020004" pitchFamily="2" charset="0"/>
              </a:rPr>
              <a:t>BAİBÜ </a:t>
            </a:r>
            <a:r>
              <a:rPr lang="en-US" sz="3600" b="0" i="0" dirty="0" err="1">
                <a:effectLst/>
                <a:latin typeface="Helvetica Neue" panose="02000503000000020004" pitchFamily="2" charset="0"/>
              </a:rPr>
              <a:t>Bilgisayar</a:t>
            </a:r>
            <a:r>
              <a:rPr lang="en-US" sz="3600" b="0" i="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3600" b="0" i="0" dirty="0" err="1">
                <a:effectLst/>
                <a:latin typeface="Helvetica Neue" panose="02000503000000020004" pitchFamily="2" charset="0"/>
              </a:rPr>
              <a:t>Müh</a:t>
            </a:r>
            <a:r>
              <a:rPr lang="en-US" sz="3600" b="0" i="0" dirty="0">
                <a:effectLst/>
                <a:latin typeface="Helvetica Neue" panose="02000503000000020004" pitchFamily="2" charset="0"/>
              </a:rPr>
              <a:t>.</a:t>
            </a:r>
            <a:endParaRPr lang="tr-TR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8E7BEA-F879-FECB-91F0-4CCD0F58C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907756"/>
            <a:ext cx="6858000" cy="1655762"/>
          </a:xfrm>
        </p:spPr>
        <p:txBody>
          <a:bodyPr/>
          <a:lstStyle/>
          <a:p>
            <a:r>
              <a:rPr lang="tr-TR" dirty="0"/>
              <a:t>Dr. </a:t>
            </a:r>
            <a:r>
              <a:rPr lang="tr-TR" dirty="0" err="1"/>
              <a:t>Öğr</a:t>
            </a:r>
            <a:r>
              <a:rPr lang="tr-TR" dirty="0"/>
              <a:t>. Üyesi İsmail Hakkı Parlak</a:t>
            </a:r>
          </a:p>
          <a:p>
            <a:r>
              <a:rPr lang="tr-TR" dirty="0">
                <a:hlinkClick r:id="rId2"/>
              </a:rPr>
              <a:t>ismail.parlak@ibu.edu.tr</a:t>
            </a:r>
            <a:endParaRPr lang="tr-TR" dirty="0"/>
          </a:p>
          <a:p>
            <a:r>
              <a:rPr lang="tr-TR" dirty="0"/>
              <a:t>Oda: 329</a:t>
            </a:r>
          </a:p>
        </p:txBody>
      </p:sp>
    </p:spTree>
    <p:extLst>
      <p:ext uri="{BB962C8B-B14F-4D97-AF65-F5344CB8AC3E}">
        <p14:creationId xmlns:p14="http://schemas.microsoft.com/office/powerpoint/2010/main" val="3350177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3D23D7-5EE1-04D7-088E-C2B1FE174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B8CFC-B400-0F99-8756-18368CE92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1. Normal Form (1NF)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275020C-123E-D6B7-15AC-E36EF9F6C3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0085175"/>
              </p:ext>
            </p:extLst>
          </p:nvPr>
        </p:nvGraphicFramePr>
        <p:xfrm>
          <a:off x="628650" y="2060021"/>
          <a:ext cx="78867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3444992394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1109569717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1241659408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8428077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adres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ülkeKodu, telefon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ülkeKodu, telefon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056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Adres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90, 5551234567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dirty="0"/>
                        <a:t>90, 5321234567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227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Adres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Ger, 123546789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863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Ayşe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Adres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90, 5051234567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90, 5054567891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02502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50155C0-F8E1-2EA5-FC8E-AE0982E1708C}"/>
              </a:ext>
            </a:extLst>
          </p:cNvPr>
          <p:cNvSpPr txBox="1"/>
          <p:nvPr/>
        </p:nvSpPr>
        <p:spPr>
          <a:xfrm>
            <a:off x="4007486" y="1690689"/>
            <a:ext cx="112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öğrenciler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B9F01F-5EB4-2876-B14E-4C811756386E}"/>
              </a:ext>
            </a:extLst>
          </p:cNvPr>
          <p:cNvSpPr txBox="1"/>
          <p:nvPr/>
        </p:nvSpPr>
        <p:spPr>
          <a:xfrm>
            <a:off x="2156403" y="3912713"/>
            <a:ext cx="4831194" cy="2542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Bir </a:t>
            </a:r>
            <a:r>
              <a:rPr lang="en-US" dirty="0" err="1"/>
              <a:t>tablo</a:t>
            </a:r>
            <a:r>
              <a:rPr lang="en-US" dirty="0"/>
              <a:t> </a:t>
            </a:r>
            <a:r>
              <a:rPr lang="en-US" dirty="0" err="1"/>
              <a:t>aşağıdaki</a:t>
            </a:r>
            <a:r>
              <a:rPr lang="en-US" dirty="0"/>
              <a:t> </a:t>
            </a:r>
            <a:r>
              <a:rPr lang="en-US" dirty="0" err="1"/>
              <a:t>özelliklere</a:t>
            </a:r>
            <a:r>
              <a:rPr lang="en-US" dirty="0"/>
              <a:t> </a:t>
            </a:r>
            <a:r>
              <a:rPr lang="en-US" dirty="0" err="1"/>
              <a:t>sahipse</a:t>
            </a:r>
            <a:r>
              <a:rPr lang="en-US" dirty="0"/>
              <a:t> 1. </a:t>
            </a:r>
            <a:r>
              <a:rPr lang="en-US" dirty="0" err="1"/>
              <a:t>NF’dadır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Sütunlarda</a:t>
            </a:r>
            <a:r>
              <a:rPr lang="en-US" dirty="0"/>
              <a:t> </a:t>
            </a:r>
            <a:r>
              <a:rPr lang="en-US" dirty="0" err="1"/>
              <a:t>yalnızca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değerli</a:t>
            </a:r>
            <a:r>
              <a:rPr lang="en-US" dirty="0"/>
              <a:t> </a:t>
            </a:r>
            <a:r>
              <a:rPr lang="en-US" dirty="0" err="1"/>
              <a:t>nitelikler</a:t>
            </a:r>
            <a:r>
              <a:rPr lang="en-US" dirty="0"/>
              <a:t> </a:t>
            </a:r>
            <a:r>
              <a:rPr lang="en-US" dirty="0" err="1"/>
              <a:t>vardır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sütunda</a:t>
            </a:r>
            <a:r>
              <a:rPr lang="en-US" dirty="0"/>
              <a:t> 1’den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tipte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olmamalıdır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Her </a:t>
            </a:r>
            <a:r>
              <a:rPr lang="en-US" dirty="0" err="1"/>
              <a:t>sütun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benzersiz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ad </a:t>
            </a:r>
            <a:r>
              <a:rPr lang="en-US" dirty="0" err="1"/>
              <a:t>vardır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Primary key </a:t>
            </a:r>
            <a:r>
              <a:rPr lang="en-US" dirty="0" err="1"/>
              <a:t>bulunmalıdır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Tekrar</a:t>
            </a:r>
            <a:r>
              <a:rPr lang="en-US" dirty="0"/>
              <a:t> </a:t>
            </a:r>
            <a:r>
              <a:rPr lang="en-US" dirty="0" err="1"/>
              <a:t>eden</a:t>
            </a:r>
            <a:r>
              <a:rPr lang="en-US" dirty="0"/>
              <a:t> </a:t>
            </a:r>
            <a:r>
              <a:rPr lang="en-US" dirty="0" err="1"/>
              <a:t>sütunlar</a:t>
            </a:r>
            <a:r>
              <a:rPr lang="en-US" dirty="0"/>
              <a:t> </a:t>
            </a:r>
            <a:r>
              <a:rPr lang="en-US" dirty="0" err="1"/>
              <a:t>olmamalıdır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4429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DB50E-5F84-F9AA-3235-4E0239594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C597-D3D8-FED5-C281-CB6F1D9A7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1. Normal Form (1NF)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D33FC9D-3759-EDD2-8072-2E874D7360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4576822"/>
              </p:ext>
            </p:extLst>
          </p:nvPr>
        </p:nvGraphicFramePr>
        <p:xfrm>
          <a:off x="628649" y="2060021"/>
          <a:ext cx="78867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354">
                  <a:extLst>
                    <a:ext uri="{9D8B030D-6E8A-4147-A177-3AD203B41FA5}">
                      <a16:colId xmlns:a16="http://schemas.microsoft.com/office/drawing/2014/main" val="3444992394"/>
                    </a:ext>
                  </a:extLst>
                </a:gridCol>
                <a:gridCol w="1373354">
                  <a:extLst>
                    <a:ext uri="{9D8B030D-6E8A-4147-A177-3AD203B41FA5}">
                      <a16:colId xmlns:a16="http://schemas.microsoft.com/office/drawing/2014/main" val="1109569717"/>
                    </a:ext>
                  </a:extLst>
                </a:gridCol>
                <a:gridCol w="1224010">
                  <a:extLst>
                    <a:ext uri="{9D8B030D-6E8A-4147-A177-3AD203B41FA5}">
                      <a16:colId xmlns:a16="http://schemas.microsoft.com/office/drawing/2014/main" val="1241659408"/>
                    </a:ext>
                  </a:extLst>
                </a:gridCol>
                <a:gridCol w="1373354">
                  <a:extLst>
                    <a:ext uri="{9D8B030D-6E8A-4147-A177-3AD203B41FA5}">
                      <a16:colId xmlns:a16="http://schemas.microsoft.com/office/drawing/2014/main" val="2879877989"/>
                    </a:ext>
                  </a:extLst>
                </a:gridCol>
                <a:gridCol w="1169275">
                  <a:extLst>
                    <a:ext uri="{9D8B030D-6E8A-4147-A177-3AD203B41FA5}">
                      <a16:colId xmlns:a16="http://schemas.microsoft.com/office/drawing/2014/main" val="842807791"/>
                    </a:ext>
                  </a:extLst>
                </a:gridCol>
                <a:gridCol w="1373354">
                  <a:extLst>
                    <a:ext uri="{9D8B030D-6E8A-4147-A177-3AD203B41FA5}">
                      <a16:colId xmlns:a16="http://schemas.microsoft.com/office/drawing/2014/main" val="1846455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adres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ülkeKodu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telefon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ülkeKodu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telefon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056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Adres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5551234567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dirty="0"/>
                        <a:t>5321234567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227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Adres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123546789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863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Ayşe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Adres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5051234567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5054567891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02502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9ED7191-2B98-7F6A-1A3B-78F3948B1727}"/>
              </a:ext>
            </a:extLst>
          </p:cNvPr>
          <p:cNvSpPr txBox="1"/>
          <p:nvPr/>
        </p:nvSpPr>
        <p:spPr>
          <a:xfrm>
            <a:off x="4007485" y="1690689"/>
            <a:ext cx="112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öğrenciler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460C5D-389A-389C-D8EF-00B056027737}"/>
              </a:ext>
            </a:extLst>
          </p:cNvPr>
          <p:cNvSpPr txBox="1"/>
          <p:nvPr/>
        </p:nvSpPr>
        <p:spPr>
          <a:xfrm>
            <a:off x="2156403" y="3912713"/>
            <a:ext cx="4831194" cy="2542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Bir </a:t>
            </a:r>
            <a:r>
              <a:rPr lang="en-US" dirty="0" err="1"/>
              <a:t>tablo</a:t>
            </a:r>
            <a:r>
              <a:rPr lang="en-US" dirty="0"/>
              <a:t> </a:t>
            </a:r>
            <a:r>
              <a:rPr lang="en-US" dirty="0" err="1"/>
              <a:t>aşağıdaki</a:t>
            </a:r>
            <a:r>
              <a:rPr lang="en-US" dirty="0"/>
              <a:t> </a:t>
            </a:r>
            <a:r>
              <a:rPr lang="en-US" dirty="0" err="1"/>
              <a:t>özelliklere</a:t>
            </a:r>
            <a:r>
              <a:rPr lang="en-US" dirty="0"/>
              <a:t> </a:t>
            </a:r>
            <a:r>
              <a:rPr lang="en-US" dirty="0" err="1"/>
              <a:t>sahipse</a:t>
            </a:r>
            <a:r>
              <a:rPr lang="en-US" dirty="0"/>
              <a:t> 1. </a:t>
            </a:r>
            <a:r>
              <a:rPr lang="en-US" dirty="0" err="1"/>
              <a:t>NF’dadır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B050"/>
                </a:solidFill>
              </a:rPr>
              <a:t>Sütunlarda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yalnızca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tek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değerli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nitelikler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vardır</a:t>
            </a:r>
            <a:r>
              <a:rPr lang="en-US" dirty="0">
                <a:solidFill>
                  <a:srgbClr val="00B05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sütunda</a:t>
            </a:r>
            <a:r>
              <a:rPr lang="en-US" dirty="0"/>
              <a:t> 1’den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tipte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olmamalıdır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Her </a:t>
            </a:r>
            <a:r>
              <a:rPr lang="en-US" dirty="0" err="1"/>
              <a:t>sütun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benzersiz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ad </a:t>
            </a:r>
            <a:r>
              <a:rPr lang="en-US" dirty="0" err="1"/>
              <a:t>vardır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Primary key </a:t>
            </a:r>
            <a:r>
              <a:rPr lang="en-US" dirty="0" err="1"/>
              <a:t>bulunmalıdır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Tekrar</a:t>
            </a:r>
            <a:r>
              <a:rPr lang="en-US" dirty="0"/>
              <a:t> </a:t>
            </a:r>
            <a:r>
              <a:rPr lang="en-US" dirty="0" err="1"/>
              <a:t>eden</a:t>
            </a:r>
            <a:r>
              <a:rPr lang="en-US" dirty="0"/>
              <a:t> </a:t>
            </a:r>
            <a:r>
              <a:rPr lang="en-US" dirty="0" err="1"/>
              <a:t>sütunlar</a:t>
            </a:r>
            <a:r>
              <a:rPr lang="en-US" dirty="0"/>
              <a:t> </a:t>
            </a:r>
            <a:r>
              <a:rPr lang="en-US" dirty="0" err="1"/>
              <a:t>olmamalıdır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0625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C6584-4D2D-04D6-C96A-821F53E9E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İlişkisel Veritabanı Tasarımı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5A12A-6E54-ADD8-6CE8-6A514FDA2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Genelde </a:t>
            </a:r>
            <a:r>
              <a:rPr lang="tr-TR" dirty="0" err="1"/>
              <a:t>DB'de</a:t>
            </a:r>
            <a:r>
              <a:rPr lang="tr-TR" dirty="0"/>
              <a:t> saklamak istediğimiz ilişkiler için birden çok tasarım uygulanabilir.</a:t>
            </a:r>
          </a:p>
          <a:p>
            <a:r>
              <a:rPr lang="tr-TR" dirty="0"/>
              <a:t>Bazı tasarımlar diğerlerinden daha iyidir.</a:t>
            </a:r>
          </a:p>
          <a:p>
            <a:r>
              <a:rPr lang="tr-TR" dirty="0"/>
              <a:t>Nasıl karar veriyoruz?</a:t>
            </a:r>
          </a:p>
          <a:p>
            <a:endParaRPr lang="tr-TR" dirty="0"/>
          </a:p>
          <a:p>
            <a:r>
              <a:rPr lang="tr-TR" dirty="0"/>
              <a:t>Genelde üst seviye tasarım yazılımları kullanılır.</a:t>
            </a:r>
          </a:p>
          <a:p>
            <a:r>
              <a:rPr lang="tr-TR" dirty="0"/>
              <a:t>Tasarım el ile de yapılabilir.</a:t>
            </a:r>
          </a:p>
        </p:txBody>
      </p:sp>
    </p:spTree>
    <p:extLst>
      <p:ext uri="{BB962C8B-B14F-4D97-AF65-F5344CB8AC3E}">
        <p14:creationId xmlns:p14="http://schemas.microsoft.com/office/powerpoint/2010/main" val="2791293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9C907-8615-1DCD-A0DF-E378E4C8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9A21C-E930-ABA8-EB9A-23100282D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Öğrencinin üniversite başvuruları için:</a:t>
            </a:r>
          </a:p>
          <a:p>
            <a:r>
              <a:rPr lang="tr-TR" dirty="0" err="1"/>
              <a:t>TCNo</a:t>
            </a:r>
            <a:r>
              <a:rPr lang="tr-TR" dirty="0"/>
              <a:t>, ad</a:t>
            </a:r>
          </a:p>
          <a:p>
            <a:r>
              <a:rPr lang="tr-TR" dirty="0"/>
              <a:t>Başvurulan üniversiteler</a:t>
            </a:r>
          </a:p>
          <a:p>
            <a:r>
              <a:rPr lang="tr-TR" dirty="0"/>
              <a:t>Gittiği liseler ve okulların şehirleri</a:t>
            </a:r>
          </a:p>
          <a:p>
            <a:r>
              <a:rPr lang="tr-TR" dirty="0"/>
              <a:t>Hobiler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dirty="0"/>
              <a:t>Başvurular(</a:t>
            </a:r>
            <a:r>
              <a:rPr lang="tr-TR" dirty="0" err="1"/>
              <a:t>TCNo</a:t>
            </a:r>
            <a:r>
              <a:rPr lang="tr-TR" dirty="0"/>
              <a:t>, ad, üniversite, lise, </a:t>
            </a:r>
            <a:r>
              <a:rPr lang="tr-TR" dirty="0" err="1"/>
              <a:t>liseŞehri</a:t>
            </a:r>
            <a:r>
              <a:rPr lang="tr-TR" dirty="0"/>
              <a:t>, hobi)</a:t>
            </a:r>
          </a:p>
        </p:txBody>
      </p:sp>
    </p:spTree>
    <p:extLst>
      <p:ext uri="{BB962C8B-B14F-4D97-AF65-F5344CB8AC3E}">
        <p14:creationId xmlns:p14="http://schemas.microsoft.com/office/powerpoint/2010/main" val="3241735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9C907-8615-1DCD-A0DF-E378E4C8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9A21C-E930-ABA8-EB9A-23100282D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88213"/>
          </a:xfrm>
        </p:spPr>
        <p:txBody>
          <a:bodyPr/>
          <a:lstStyle/>
          <a:p>
            <a:pPr marL="0" indent="0">
              <a:buNone/>
            </a:pPr>
            <a:r>
              <a:rPr lang="tr-TR" b="1" dirty="0"/>
              <a:t>Başvurular(</a:t>
            </a:r>
            <a:r>
              <a:rPr lang="tr-TR" b="1" dirty="0" err="1"/>
              <a:t>TCNo</a:t>
            </a:r>
            <a:r>
              <a:rPr lang="tr-TR" b="1" dirty="0"/>
              <a:t>, ad, üniversite, lise, </a:t>
            </a:r>
            <a:r>
              <a:rPr lang="tr-TR" b="1" dirty="0" err="1"/>
              <a:t>liseŞehri</a:t>
            </a:r>
            <a:r>
              <a:rPr lang="tr-TR" b="1" dirty="0"/>
              <a:t>, hobi)</a:t>
            </a:r>
          </a:p>
          <a:p>
            <a:pPr marL="0" indent="0">
              <a:buNone/>
            </a:pPr>
            <a:r>
              <a:rPr lang="tr-TR" sz="1800" i="1" dirty="0"/>
              <a:t>123 </a:t>
            </a:r>
            <a:r>
              <a:rPr lang="tr-TR" sz="1800" i="1" dirty="0" err="1"/>
              <a:t>TCNo'lu</a:t>
            </a:r>
            <a:r>
              <a:rPr lang="tr-TR" sz="1800" i="1" dirty="0"/>
              <a:t> futbol oynamayı ve yüzmeyi seven Ali Veli, Atatürk Lisesi (Ankara) ve Bornova Anadolu Lisesi'nde (İzmir) okumuş; AÜ, BAİBÜ, ve İÜ'ye başvurmuştur. 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FE99EB5-7D29-8C72-68DE-8ABEBC859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531139"/>
              </p:ext>
            </p:extLst>
          </p:nvPr>
        </p:nvGraphicFramePr>
        <p:xfrm>
          <a:off x="757878" y="3003378"/>
          <a:ext cx="7757472" cy="352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2912">
                  <a:extLst>
                    <a:ext uri="{9D8B030D-6E8A-4147-A177-3AD203B41FA5}">
                      <a16:colId xmlns:a16="http://schemas.microsoft.com/office/drawing/2014/main" val="3420663682"/>
                    </a:ext>
                  </a:extLst>
                </a:gridCol>
                <a:gridCol w="1292912">
                  <a:extLst>
                    <a:ext uri="{9D8B030D-6E8A-4147-A177-3AD203B41FA5}">
                      <a16:colId xmlns:a16="http://schemas.microsoft.com/office/drawing/2014/main" val="1903067789"/>
                    </a:ext>
                  </a:extLst>
                </a:gridCol>
                <a:gridCol w="1292912">
                  <a:extLst>
                    <a:ext uri="{9D8B030D-6E8A-4147-A177-3AD203B41FA5}">
                      <a16:colId xmlns:a16="http://schemas.microsoft.com/office/drawing/2014/main" val="745715926"/>
                    </a:ext>
                  </a:extLst>
                </a:gridCol>
                <a:gridCol w="1292912">
                  <a:extLst>
                    <a:ext uri="{9D8B030D-6E8A-4147-A177-3AD203B41FA5}">
                      <a16:colId xmlns:a16="http://schemas.microsoft.com/office/drawing/2014/main" val="3136635392"/>
                    </a:ext>
                  </a:extLst>
                </a:gridCol>
                <a:gridCol w="1292912">
                  <a:extLst>
                    <a:ext uri="{9D8B030D-6E8A-4147-A177-3AD203B41FA5}">
                      <a16:colId xmlns:a16="http://schemas.microsoft.com/office/drawing/2014/main" val="2555199537"/>
                    </a:ext>
                  </a:extLst>
                </a:gridCol>
                <a:gridCol w="1292912">
                  <a:extLst>
                    <a:ext uri="{9D8B030D-6E8A-4147-A177-3AD203B41FA5}">
                      <a16:colId xmlns:a16="http://schemas.microsoft.com/office/drawing/2014/main" val="3317717680"/>
                    </a:ext>
                  </a:extLst>
                </a:gridCol>
              </a:tblGrid>
              <a:tr h="207368">
                <a:tc>
                  <a:txBody>
                    <a:bodyPr/>
                    <a:lstStyle/>
                    <a:p>
                      <a:r>
                        <a:rPr lang="tr-TR" sz="1050" dirty="0" err="1"/>
                        <a:t>TCNo</a:t>
                      </a:r>
                      <a:endParaRPr lang="tr-T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üniversite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lise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 err="1"/>
                        <a:t>liseŞehri</a:t>
                      </a:r>
                      <a:endParaRPr lang="tr-T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hobi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499882"/>
                  </a:ext>
                </a:extLst>
              </a:tr>
              <a:tr h="207368">
                <a:tc>
                  <a:txBody>
                    <a:bodyPr/>
                    <a:lstStyle/>
                    <a:p>
                      <a:r>
                        <a:rPr lang="tr-TR" sz="1050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Ali Veli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Atatürk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Ankara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futbol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370348"/>
                  </a:ext>
                </a:extLst>
              </a:tr>
              <a:tr h="207368">
                <a:tc>
                  <a:txBody>
                    <a:bodyPr/>
                    <a:lstStyle/>
                    <a:p>
                      <a:r>
                        <a:rPr lang="tr-TR" sz="1050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Ali Veli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BAİBÜ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Atatürk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Ankara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futbol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127879"/>
                  </a:ext>
                </a:extLst>
              </a:tr>
              <a:tr h="207368">
                <a:tc>
                  <a:txBody>
                    <a:bodyPr/>
                    <a:lstStyle/>
                    <a:p>
                      <a:r>
                        <a:rPr lang="tr-TR" sz="1050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Ali Veli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İÜ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Atatürk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Ankara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futbol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348262"/>
                  </a:ext>
                </a:extLst>
              </a:tr>
              <a:tr h="207368">
                <a:tc>
                  <a:txBody>
                    <a:bodyPr/>
                    <a:lstStyle/>
                    <a:p>
                      <a:r>
                        <a:rPr lang="tr-TR" sz="1050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Ali Veli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Bornova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İzmir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futbol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944589"/>
                  </a:ext>
                </a:extLst>
              </a:tr>
              <a:tr h="207368">
                <a:tc>
                  <a:txBody>
                    <a:bodyPr/>
                    <a:lstStyle/>
                    <a:p>
                      <a:r>
                        <a:rPr lang="tr-TR" sz="1050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Ali Veli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BAİBÜ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Bornova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İzmir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futbol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372991"/>
                  </a:ext>
                </a:extLst>
              </a:tr>
              <a:tr h="207368">
                <a:tc>
                  <a:txBody>
                    <a:bodyPr/>
                    <a:lstStyle/>
                    <a:p>
                      <a:r>
                        <a:rPr lang="tr-TR" sz="1050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Ali Veli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İÜ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Bornova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İzmir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futbol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501876"/>
                  </a:ext>
                </a:extLst>
              </a:tr>
              <a:tr h="207368">
                <a:tc>
                  <a:txBody>
                    <a:bodyPr/>
                    <a:lstStyle/>
                    <a:p>
                      <a:r>
                        <a:rPr lang="tr-TR" sz="1050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Ali Veli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Atatürk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Ankara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yüzme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238302"/>
                  </a:ext>
                </a:extLst>
              </a:tr>
              <a:tr h="207368">
                <a:tc>
                  <a:txBody>
                    <a:bodyPr/>
                    <a:lstStyle/>
                    <a:p>
                      <a:r>
                        <a:rPr lang="tr-TR" sz="1050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Ali Veli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BAİBÜ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Atatürk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Ankara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yüzme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565260"/>
                  </a:ext>
                </a:extLst>
              </a:tr>
              <a:tr h="207368">
                <a:tc>
                  <a:txBody>
                    <a:bodyPr/>
                    <a:lstStyle/>
                    <a:p>
                      <a:r>
                        <a:rPr lang="tr-TR" sz="1050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Ali Veli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İÜ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Atatürk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Ankara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yüzme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245142"/>
                  </a:ext>
                </a:extLst>
              </a:tr>
              <a:tr h="207368">
                <a:tc>
                  <a:txBody>
                    <a:bodyPr/>
                    <a:lstStyle/>
                    <a:p>
                      <a:r>
                        <a:rPr lang="tr-TR" sz="1050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Ali Veli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Bornova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İzmir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yüzme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638728"/>
                  </a:ext>
                </a:extLst>
              </a:tr>
              <a:tr h="207368">
                <a:tc>
                  <a:txBody>
                    <a:bodyPr/>
                    <a:lstStyle/>
                    <a:p>
                      <a:r>
                        <a:rPr lang="tr-TR" sz="1050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Ali Veli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BAİBÜ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Bornova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İzmir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yüzme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065438"/>
                  </a:ext>
                </a:extLst>
              </a:tr>
              <a:tr h="207368">
                <a:tc>
                  <a:txBody>
                    <a:bodyPr/>
                    <a:lstStyle/>
                    <a:p>
                      <a:r>
                        <a:rPr lang="tr-TR" sz="1050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Ali Veli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İÜ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Bornova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İzmir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yüzme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832166"/>
                  </a:ext>
                </a:extLst>
              </a:tr>
              <a:tr h="207368">
                <a:tc>
                  <a:txBody>
                    <a:bodyPr/>
                    <a:lstStyle/>
                    <a:p>
                      <a:r>
                        <a:rPr lang="tr-TR" sz="1050" dirty="0"/>
                        <a:t>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Ayşe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İÜ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Kadıköy Anadolu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İstanbul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tenis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689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4758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9C907-8615-1DCD-A0DF-E378E4C8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9A21C-E930-ABA8-EB9A-23100282D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882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b="1" dirty="0"/>
              <a:t>Başvurular(</a:t>
            </a:r>
            <a:r>
              <a:rPr lang="tr-TR" b="1" dirty="0" err="1"/>
              <a:t>TCNo</a:t>
            </a:r>
            <a:r>
              <a:rPr lang="tr-TR" b="1" dirty="0"/>
              <a:t>, ad, üniversite, lise, </a:t>
            </a:r>
            <a:r>
              <a:rPr lang="tr-TR" b="1" dirty="0" err="1"/>
              <a:t>liseŞehri</a:t>
            </a:r>
            <a:r>
              <a:rPr lang="tr-TR" b="1" dirty="0"/>
              <a:t>, hobi)</a:t>
            </a:r>
          </a:p>
          <a:p>
            <a:pPr marL="0" indent="0">
              <a:buNone/>
            </a:pPr>
            <a:r>
              <a:rPr lang="tr-TR" sz="1800" i="1" dirty="0"/>
              <a:t>123 </a:t>
            </a:r>
            <a:r>
              <a:rPr lang="tr-TR" sz="1800" i="1" dirty="0" err="1"/>
              <a:t>TCNo'lu</a:t>
            </a:r>
            <a:r>
              <a:rPr lang="tr-TR" sz="1800" i="1" dirty="0"/>
              <a:t> futbol oynamayı ve yüzmeyi seven Ali Veli, Atatürk Lisesi (Ankara) ve Bornova Anadolu Lisesi'nde (İzmir) okumuş; AÜ, BAİBÜ, ve İÜ'ye başvurmuştur. </a:t>
            </a:r>
          </a:p>
          <a:p>
            <a:pPr marL="0" indent="0">
              <a:buNone/>
            </a:pPr>
            <a:endParaRPr lang="tr-TR" sz="1800" i="1" dirty="0"/>
          </a:p>
          <a:p>
            <a:pPr marL="0" indent="0">
              <a:buNone/>
            </a:pPr>
            <a:r>
              <a:rPr lang="tr-TR" sz="1800" dirty="0"/>
              <a:t>Tasarım Anomalileri (Design </a:t>
            </a:r>
            <a:r>
              <a:rPr lang="tr-TR" sz="1800" dirty="0" err="1"/>
              <a:t>Anomalies</a:t>
            </a:r>
            <a:r>
              <a:rPr lang="tr-TR" sz="1800" dirty="0"/>
              <a:t>):</a:t>
            </a:r>
          </a:p>
          <a:p>
            <a:r>
              <a:rPr lang="tr-TR" sz="1800" b="1" dirty="0"/>
              <a:t>Lüzumsuzluk (</a:t>
            </a:r>
            <a:r>
              <a:rPr lang="tr-TR" sz="1800" b="1" dirty="0" err="1"/>
              <a:t>Redundancy</a:t>
            </a:r>
            <a:r>
              <a:rPr lang="tr-TR" sz="1800" b="1" dirty="0"/>
              <a:t>): </a:t>
            </a:r>
            <a:r>
              <a:rPr lang="tr-TR" sz="1800" dirty="0"/>
              <a:t>123 </a:t>
            </a:r>
            <a:r>
              <a:rPr lang="tr-TR" sz="1800" dirty="0" err="1"/>
              <a:t>TCNo'sunun</a:t>
            </a:r>
            <a:r>
              <a:rPr lang="tr-TR" sz="1800" dirty="0"/>
              <a:t> Ali Veliye ait olduğunu 12; Ali Veli'nin </a:t>
            </a:r>
            <a:r>
              <a:rPr lang="tr-TR" sz="1800" dirty="0" err="1"/>
              <a:t>BAİBÜ'ye</a:t>
            </a:r>
            <a:r>
              <a:rPr lang="tr-TR" sz="1800" dirty="0"/>
              <a:t> başvurduğunu 4; Ali Veli'nin yüzmeyi sevdiğini 6 kere tabloya kaydettik!</a:t>
            </a:r>
          </a:p>
          <a:p>
            <a:r>
              <a:rPr lang="tr-TR" sz="1800" b="1" dirty="0"/>
              <a:t>Güncelleme Anomalisi (Update </a:t>
            </a:r>
            <a:r>
              <a:rPr lang="tr-TR" sz="1800" b="1" dirty="0" err="1"/>
              <a:t>Anomaly</a:t>
            </a:r>
            <a:r>
              <a:rPr lang="tr-TR" sz="1800" b="1" dirty="0"/>
              <a:t>): </a:t>
            </a:r>
            <a:r>
              <a:rPr lang="tr-TR" sz="1800" dirty="0"/>
              <a:t>Ali'nin futbol hobisini </a:t>
            </a:r>
            <a:r>
              <a:rPr lang="tr-TR" sz="1800"/>
              <a:t>futsal </a:t>
            </a:r>
            <a:r>
              <a:rPr lang="tr-TR" sz="1800" dirty="0"/>
              <a:t>olarak güncellemek isterken bazı kayıtlar gözden kaçabilir!</a:t>
            </a:r>
          </a:p>
          <a:p>
            <a:r>
              <a:rPr lang="tr-TR" sz="1800" b="1" dirty="0"/>
              <a:t>Silme Anomalisi (</a:t>
            </a:r>
            <a:r>
              <a:rPr lang="tr-TR" sz="1800" b="1" dirty="0" err="1"/>
              <a:t>Deletion</a:t>
            </a:r>
            <a:r>
              <a:rPr lang="tr-TR" sz="1800" b="1" dirty="0"/>
              <a:t> </a:t>
            </a:r>
            <a:r>
              <a:rPr lang="tr-TR" sz="1800" b="1" dirty="0" err="1"/>
              <a:t>Anomaly</a:t>
            </a:r>
            <a:r>
              <a:rPr lang="tr-TR" sz="1800" b="1" dirty="0"/>
              <a:t>): </a:t>
            </a:r>
            <a:r>
              <a:rPr lang="tr-TR" sz="1800" dirty="0"/>
              <a:t>Tablodan bir veri silinirken silinmemesi gereken bilgilerin de kaybolması. Kadıköy Anadolu Lisesi'ni sildiğimizde Ayşe'nin başvurusuna ait bilgilerin tamamen kaybolması.</a:t>
            </a:r>
          </a:p>
          <a:p>
            <a:r>
              <a:rPr lang="tr-TR" sz="1800" b="1" dirty="0"/>
              <a:t>Ekleme Anomalisi (</a:t>
            </a:r>
            <a:r>
              <a:rPr lang="tr-TR" sz="1800" b="1" dirty="0" err="1"/>
              <a:t>Insertion</a:t>
            </a:r>
            <a:r>
              <a:rPr lang="tr-TR" sz="1800" b="1" dirty="0"/>
              <a:t> </a:t>
            </a:r>
            <a:r>
              <a:rPr lang="tr-TR" sz="1800" b="1" dirty="0" err="1"/>
              <a:t>Anomaly</a:t>
            </a:r>
            <a:r>
              <a:rPr lang="tr-TR" sz="1800" b="1" dirty="0"/>
              <a:t>): </a:t>
            </a:r>
            <a:r>
              <a:rPr lang="tr-TR" sz="1800" dirty="0"/>
              <a:t>Hiç hobisi olmayan Hakan'ı tabloya eklemek istediğimizde hobi sütunu boş kalacağı için ekleme işlemimiz reddedilebilir.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98466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9C907-8615-1DCD-A0DF-E378E4C8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9A21C-E930-ABA8-EB9A-23100282D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Öğrencinin üniversite başvuruları için:</a:t>
            </a:r>
          </a:p>
          <a:p>
            <a:r>
              <a:rPr lang="tr-TR" sz="2000" dirty="0" err="1"/>
              <a:t>TCNo</a:t>
            </a:r>
            <a:r>
              <a:rPr lang="tr-TR" sz="2000" dirty="0"/>
              <a:t>, ad</a:t>
            </a:r>
          </a:p>
          <a:p>
            <a:r>
              <a:rPr lang="tr-TR" sz="2000" dirty="0"/>
              <a:t>Başvurulan üniversiteler</a:t>
            </a:r>
          </a:p>
          <a:p>
            <a:r>
              <a:rPr lang="tr-TR" sz="2000" dirty="0"/>
              <a:t>Gittiği liseler ve okulların şehirleri</a:t>
            </a:r>
          </a:p>
          <a:p>
            <a:r>
              <a:rPr lang="tr-TR" sz="2000" dirty="0"/>
              <a:t>Hobiler</a:t>
            </a:r>
          </a:p>
          <a:p>
            <a:pPr marL="0" indent="0">
              <a:buNone/>
            </a:pPr>
            <a:r>
              <a:rPr lang="tr-TR" sz="2000" b="1" dirty="0" err="1"/>
              <a:t>Anomalisiz</a:t>
            </a:r>
            <a:r>
              <a:rPr lang="tr-TR" sz="2000" b="1" dirty="0"/>
              <a:t> alternatif tasarım (ve orijinal data bu ilişkilerden geri oluşturulabilir):</a:t>
            </a:r>
          </a:p>
          <a:p>
            <a:pPr marL="0" indent="0">
              <a:buNone/>
            </a:pPr>
            <a:r>
              <a:rPr lang="tr-TR" sz="1900" dirty="0"/>
              <a:t>Öğrenciler(</a:t>
            </a:r>
            <a:r>
              <a:rPr lang="tr-TR" sz="1900" dirty="0" err="1"/>
              <a:t>TCNo</a:t>
            </a:r>
            <a:r>
              <a:rPr lang="tr-TR" sz="1900" dirty="0"/>
              <a:t>, ad)</a:t>
            </a:r>
          </a:p>
          <a:p>
            <a:pPr marL="0" indent="0">
              <a:buNone/>
            </a:pPr>
            <a:r>
              <a:rPr lang="tr-TR" sz="1900" dirty="0"/>
              <a:t>Başvurular(</a:t>
            </a:r>
            <a:r>
              <a:rPr lang="tr-TR" sz="1900" dirty="0" err="1"/>
              <a:t>TCNo</a:t>
            </a:r>
            <a:r>
              <a:rPr lang="tr-TR" sz="1900" dirty="0"/>
              <a:t>, üniversite)</a:t>
            </a:r>
          </a:p>
          <a:p>
            <a:pPr marL="0" indent="0">
              <a:buNone/>
            </a:pPr>
            <a:r>
              <a:rPr lang="tr-TR" sz="1900" dirty="0" err="1"/>
              <a:t>ÖğrenciLiseleri</a:t>
            </a:r>
            <a:r>
              <a:rPr lang="tr-TR" sz="1900" dirty="0"/>
              <a:t>(</a:t>
            </a:r>
            <a:r>
              <a:rPr lang="tr-TR" sz="1900" dirty="0" err="1"/>
              <a:t>TCNo</a:t>
            </a:r>
            <a:r>
              <a:rPr lang="tr-TR" sz="1900" dirty="0"/>
              <a:t>, lise, </a:t>
            </a:r>
            <a:r>
              <a:rPr lang="tr-TR" sz="1900" dirty="0" err="1"/>
              <a:t>liseŞehri</a:t>
            </a:r>
            <a:r>
              <a:rPr lang="tr-TR" sz="1900" dirty="0"/>
              <a:t>)</a:t>
            </a:r>
          </a:p>
          <a:p>
            <a:pPr marL="0" indent="0">
              <a:buNone/>
            </a:pPr>
            <a:r>
              <a:rPr lang="tr-TR" sz="1900" dirty="0"/>
              <a:t>Hobiler(</a:t>
            </a:r>
            <a:r>
              <a:rPr lang="tr-TR" sz="1900" dirty="0" err="1"/>
              <a:t>TCNo</a:t>
            </a:r>
            <a:r>
              <a:rPr lang="tr-TR" sz="1900" dirty="0"/>
              <a:t>, hobi)</a:t>
            </a:r>
          </a:p>
        </p:txBody>
      </p:sp>
    </p:spTree>
    <p:extLst>
      <p:ext uri="{BB962C8B-B14F-4D97-AF65-F5344CB8AC3E}">
        <p14:creationId xmlns:p14="http://schemas.microsoft.com/office/powerpoint/2010/main" val="474115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5F88A-DAFB-57C2-38F8-4368CDF6D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Ayrıştırma ile Tasarım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EAD8F-9F50-0F87-FDBE-8F37582F1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Her niteliği barındıran "dev" ilişkiler ile başlıyoruz.</a:t>
            </a:r>
          </a:p>
          <a:p>
            <a:r>
              <a:rPr lang="tr-TR" dirty="0"/>
              <a:t>Dev ilişkiyi, aynı bilgileri barındırabileceğimiz daha küçük ilişkilere doğru ayrıştırıyoruz.</a:t>
            </a:r>
          </a:p>
          <a:p>
            <a:r>
              <a:rPr lang="tr-TR" dirty="0"/>
              <a:t> Ayrıştırma işlemini otomatik gerçekleştirebiliriz:</a:t>
            </a:r>
          </a:p>
          <a:p>
            <a:pPr lvl="1"/>
            <a:r>
              <a:rPr lang="tr-TR" dirty="0"/>
              <a:t>Dev ilişkiler + veriye ait özellikler belirlenir.</a:t>
            </a:r>
          </a:p>
          <a:p>
            <a:pPr lvl="1"/>
            <a:r>
              <a:rPr lang="tr-TR" dirty="0"/>
              <a:t>Sistem veriye ait özellikler kullanılarak ayrıştırılır.</a:t>
            </a:r>
          </a:p>
          <a:p>
            <a:pPr lvl="1"/>
            <a:r>
              <a:rPr lang="tr-TR" dirty="0"/>
              <a:t>En son elde edilen ilişkiler </a:t>
            </a:r>
            <a:r>
              <a:rPr lang="tr-TR" b="1" i="1" dirty="0"/>
              <a:t>normal formlar</a:t>
            </a:r>
            <a:r>
              <a:rPr lang="tr-TR" dirty="0"/>
              <a:t>ı sağlar.</a:t>
            </a:r>
          </a:p>
          <a:p>
            <a:pPr lvl="1"/>
            <a:r>
              <a:rPr lang="tr-TR" dirty="0"/>
              <a:t>Bu sayede anomali oluşma ihtimali ortadan kalkar ve veri kaybı yaşanmaz.</a:t>
            </a:r>
          </a:p>
        </p:txBody>
      </p:sp>
    </p:spTree>
    <p:extLst>
      <p:ext uri="{BB962C8B-B14F-4D97-AF65-F5344CB8AC3E}">
        <p14:creationId xmlns:p14="http://schemas.microsoft.com/office/powerpoint/2010/main" val="2256171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61816-3C8C-597B-8332-4970C8A75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Normal Formlar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8570A97-41EE-AA66-DB01-2561991B75C4}"/>
              </a:ext>
            </a:extLst>
          </p:cNvPr>
          <p:cNvSpPr/>
          <p:nvPr/>
        </p:nvSpPr>
        <p:spPr>
          <a:xfrm>
            <a:off x="2338469" y="1659415"/>
            <a:ext cx="4572000" cy="457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551744-0D6D-A6E3-78E3-08DD9FA349BD}"/>
              </a:ext>
            </a:extLst>
          </p:cNvPr>
          <p:cNvSpPr/>
          <p:nvPr/>
        </p:nvSpPr>
        <p:spPr>
          <a:xfrm>
            <a:off x="2745214" y="2063079"/>
            <a:ext cx="3758509" cy="37585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4BF9F0-ACC6-618A-4158-F61D1E73B2CE}"/>
              </a:ext>
            </a:extLst>
          </p:cNvPr>
          <p:cNvSpPr/>
          <p:nvPr/>
        </p:nvSpPr>
        <p:spPr>
          <a:xfrm>
            <a:off x="3125928" y="2482134"/>
            <a:ext cx="2975955" cy="297595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2F6CBE7-5319-BE8F-6A45-0E93C6537C30}"/>
              </a:ext>
            </a:extLst>
          </p:cNvPr>
          <p:cNvSpPr/>
          <p:nvPr/>
        </p:nvSpPr>
        <p:spPr>
          <a:xfrm>
            <a:off x="3513065" y="2901189"/>
            <a:ext cx="2117870" cy="21178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BD5675A-E0DB-055D-FB08-71C16F5CDF36}"/>
              </a:ext>
            </a:extLst>
          </p:cNvPr>
          <p:cNvSpPr/>
          <p:nvPr/>
        </p:nvSpPr>
        <p:spPr>
          <a:xfrm>
            <a:off x="3904925" y="3293049"/>
            <a:ext cx="1334150" cy="13341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194F0-1C85-EC5E-4C2A-2275D36A0911}"/>
              </a:ext>
            </a:extLst>
          </p:cNvPr>
          <p:cNvSpPr txBox="1"/>
          <p:nvPr/>
        </p:nvSpPr>
        <p:spPr>
          <a:xfrm>
            <a:off x="3639252" y="2681117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BCNF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02CDB1-C579-6318-AACA-C1E7B351A4A6}"/>
              </a:ext>
            </a:extLst>
          </p:cNvPr>
          <p:cNvSpPr txBox="1"/>
          <p:nvPr/>
        </p:nvSpPr>
        <p:spPr>
          <a:xfrm>
            <a:off x="3125928" y="211280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2NF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1CA892-EF79-D491-97B2-2F2E044C1A6C}"/>
              </a:ext>
            </a:extLst>
          </p:cNvPr>
          <p:cNvSpPr txBox="1"/>
          <p:nvPr/>
        </p:nvSpPr>
        <p:spPr>
          <a:xfrm>
            <a:off x="3426694" y="241132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3NF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1A1F07-FB13-D4FC-229C-C4B7C0678F33}"/>
              </a:ext>
            </a:extLst>
          </p:cNvPr>
          <p:cNvSpPr txBox="1"/>
          <p:nvPr/>
        </p:nvSpPr>
        <p:spPr>
          <a:xfrm>
            <a:off x="2781565" y="176455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1NF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F99E9E-6260-84A6-CA38-A08429D7FE1C}"/>
              </a:ext>
            </a:extLst>
          </p:cNvPr>
          <p:cNvSpPr txBox="1"/>
          <p:nvPr/>
        </p:nvSpPr>
        <p:spPr>
          <a:xfrm>
            <a:off x="3966628" y="302226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4NF</a:t>
            </a:r>
          </a:p>
        </p:txBody>
      </p:sp>
    </p:spTree>
    <p:extLst>
      <p:ext uri="{BB962C8B-B14F-4D97-AF65-F5344CB8AC3E}">
        <p14:creationId xmlns:p14="http://schemas.microsoft.com/office/powerpoint/2010/main" val="1122762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E9088-A5FE-756B-9450-49DAEF251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1. Normal Form (1NF)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7878F-FA61-9B15-B375-D497BDD47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Bir </a:t>
            </a:r>
            <a:r>
              <a:rPr lang="en-US" dirty="0" err="1"/>
              <a:t>tablo</a:t>
            </a:r>
            <a:r>
              <a:rPr lang="en-US" dirty="0"/>
              <a:t> </a:t>
            </a:r>
            <a:r>
              <a:rPr lang="en-US" dirty="0" err="1"/>
              <a:t>bileşik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değerli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nitelik</a:t>
            </a:r>
            <a:r>
              <a:rPr lang="en-US" dirty="0"/>
              <a:t> </a:t>
            </a:r>
            <a:r>
              <a:rPr lang="en-US" dirty="0" err="1"/>
              <a:t>içeriyorsa</a:t>
            </a:r>
            <a:r>
              <a:rPr lang="en-US" dirty="0"/>
              <a:t>, </a:t>
            </a:r>
            <a:r>
              <a:rPr lang="en-US" dirty="0" err="1"/>
              <a:t>birinci</a:t>
            </a:r>
            <a:r>
              <a:rPr lang="en-US" dirty="0"/>
              <a:t> normal </a:t>
            </a:r>
            <a:r>
              <a:rPr lang="en-US" dirty="0" err="1"/>
              <a:t>formu</a:t>
            </a:r>
            <a:r>
              <a:rPr lang="en-US" dirty="0"/>
              <a:t> </a:t>
            </a:r>
            <a:r>
              <a:rPr lang="en-US" dirty="0" err="1"/>
              <a:t>ihlal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r>
              <a:rPr lang="en-US" dirty="0"/>
              <a:t>Tablo, </a:t>
            </a:r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bileşik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değerli</a:t>
            </a:r>
            <a:r>
              <a:rPr lang="en-US" dirty="0"/>
              <a:t> </a:t>
            </a:r>
            <a:r>
              <a:rPr lang="en-US" dirty="0" err="1"/>
              <a:t>nitelik</a:t>
            </a:r>
            <a:r>
              <a:rPr lang="en-US" dirty="0"/>
              <a:t> </a:t>
            </a:r>
            <a:r>
              <a:rPr lang="en-US" dirty="0" err="1"/>
              <a:t>içermiyorsa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her </a:t>
            </a:r>
            <a:r>
              <a:rPr lang="en-US" dirty="0" err="1"/>
              <a:t>nitelik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değerli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tablo</a:t>
            </a:r>
            <a:r>
              <a:rPr lang="en-US" dirty="0"/>
              <a:t> </a:t>
            </a:r>
            <a:r>
              <a:rPr lang="en-US" dirty="0" err="1"/>
              <a:t>birinci</a:t>
            </a:r>
            <a:r>
              <a:rPr lang="en-US" dirty="0"/>
              <a:t> normal </a:t>
            </a:r>
            <a:r>
              <a:rPr lang="en-US" dirty="0" err="1"/>
              <a:t>formdadır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r>
              <a:rPr lang="en-US" dirty="0"/>
              <a:t>Bir </a:t>
            </a:r>
            <a:r>
              <a:rPr lang="en-US" dirty="0" err="1"/>
              <a:t>tablo</a:t>
            </a:r>
            <a:r>
              <a:rPr lang="en-US" dirty="0"/>
              <a:t> </a:t>
            </a:r>
            <a:r>
              <a:rPr lang="en-US" dirty="0" err="1"/>
              <a:t>aşağıdaki</a:t>
            </a:r>
            <a:r>
              <a:rPr lang="en-US" dirty="0"/>
              <a:t> </a:t>
            </a:r>
            <a:r>
              <a:rPr lang="en-US" dirty="0" err="1"/>
              <a:t>özelliklere</a:t>
            </a:r>
            <a:r>
              <a:rPr lang="en-US" dirty="0"/>
              <a:t> </a:t>
            </a:r>
            <a:r>
              <a:rPr lang="en-US" dirty="0" err="1"/>
              <a:t>sahipse</a:t>
            </a:r>
            <a:r>
              <a:rPr lang="en-US" dirty="0"/>
              <a:t> 1. </a:t>
            </a:r>
            <a:r>
              <a:rPr lang="en-US" dirty="0" err="1"/>
              <a:t>NF’dadır</a:t>
            </a:r>
            <a:r>
              <a:rPr lang="en-US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Sütunlarda</a:t>
            </a:r>
            <a:r>
              <a:rPr lang="en-US" dirty="0"/>
              <a:t> </a:t>
            </a:r>
            <a:r>
              <a:rPr lang="en-US" dirty="0" err="1"/>
              <a:t>yalnızca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değerli</a:t>
            </a:r>
            <a:r>
              <a:rPr lang="en-US" dirty="0"/>
              <a:t> </a:t>
            </a:r>
            <a:r>
              <a:rPr lang="en-US" dirty="0" err="1"/>
              <a:t>nitelikler</a:t>
            </a:r>
            <a:r>
              <a:rPr lang="en-US" dirty="0"/>
              <a:t> </a:t>
            </a:r>
            <a:r>
              <a:rPr lang="en-US" dirty="0" err="1"/>
              <a:t>vardır</a:t>
            </a:r>
            <a:r>
              <a:rPr lang="en-US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sütunda</a:t>
            </a:r>
            <a:r>
              <a:rPr lang="en-US" dirty="0"/>
              <a:t> 1’den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tipte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olmamalıdır</a:t>
            </a:r>
            <a:r>
              <a:rPr lang="en-US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Her </a:t>
            </a:r>
            <a:r>
              <a:rPr lang="en-US" dirty="0" err="1"/>
              <a:t>sütun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benzersiz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ad </a:t>
            </a:r>
            <a:r>
              <a:rPr lang="en-US" dirty="0" err="1"/>
              <a:t>vardır</a:t>
            </a:r>
            <a:r>
              <a:rPr lang="en-US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Primary key </a:t>
            </a:r>
            <a:r>
              <a:rPr lang="en-US" dirty="0" err="1"/>
              <a:t>bulunmalıdır</a:t>
            </a:r>
            <a:r>
              <a:rPr lang="en-US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Tekrar</a:t>
            </a:r>
            <a:r>
              <a:rPr lang="en-US" dirty="0"/>
              <a:t> </a:t>
            </a:r>
            <a:r>
              <a:rPr lang="en-US" dirty="0" err="1"/>
              <a:t>eden</a:t>
            </a:r>
            <a:r>
              <a:rPr lang="en-US" dirty="0"/>
              <a:t> </a:t>
            </a:r>
            <a:r>
              <a:rPr lang="en-US" dirty="0" err="1"/>
              <a:t>sütunlar</a:t>
            </a:r>
            <a:r>
              <a:rPr lang="en-US" dirty="0"/>
              <a:t> </a:t>
            </a:r>
            <a:r>
              <a:rPr lang="en-US" dirty="0" err="1"/>
              <a:t>olmamalıdır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0143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4222</TotalTime>
  <Words>761</Words>
  <Application>Microsoft Macintosh PowerPoint</Application>
  <PresentationFormat>On-screen Show (4:3)</PresentationFormat>
  <Paragraphs>202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Helvetica Neue</vt:lpstr>
      <vt:lpstr>Office Theme</vt:lpstr>
      <vt:lpstr>1906003022015  Veritabanı Yönetim Sistemleri  BAİBÜ Bilgisayar Müh.</vt:lpstr>
      <vt:lpstr>İlişkisel Veritabanı Tasarımı</vt:lpstr>
      <vt:lpstr>Örnek</vt:lpstr>
      <vt:lpstr>Örnek</vt:lpstr>
      <vt:lpstr>Örnek</vt:lpstr>
      <vt:lpstr>Örnek</vt:lpstr>
      <vt:lpstr>Ayrıştırma ile Tasarım</vt:lpstr>
      <vt:lpstr>Normal Formlar</vt:lpstr>
      <vt:lpstr>1. Normal Form (1NF)</vt:lpstr>
      <vt:lpstr>1. Normal Form (1NF)</vt:lpstr>
      <vt:lpstr>1. Normal Form (1NF)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1906002132015  Programlama Dilleri Temelleri  BAİBÜ Bilgisayar Müh.</dc:title>
  <dc:creator>ismail parlak</dc:creator>
  <cp:lastModifiedBy>İsmail Hakkı Parlak</cp:lastModifiedBy>
  <cp:revision>262</cp:revision>
  <dcterms:created xsi:type="dcterms:W3CDTF">2022-10-02T13:24:37Z</dcterms:created>
  <dcterms:modified xsi:type="dcterms:W3CDTF">2024-02-09T19:01:50Z</dcterms:modified>
</cp:coreProperties>
</file>