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/>
    <p:restoredTop sz="94718"/>
  </p:normalViewPr>
  <p:slideViewPr>
    <p:cSldViewPr snapToGrid="0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dirty="0"/>
                  <a:t>Öğrenciler(</a:t>
                </a:r>
                <a:r>
                  <a:rPr lang="tr-TR" dirty="0" err="1"/>
                  <a:t>TCNo</a:t>
                </a:r>
                <a:r>
                  <a:rPr lang="tr-TR" dirty="0"/>
                  <a:t>, ad, adres, </a:t>
                </a:r>
                <a:r>
                  <a:rPr lang="tr-TR" dirty="0" err="1"/>
                  <a:t>liseKodu</a:t>
                </a:r>
                <a:r>
                  <a:rPr lang="tr-TR" dirty="0"/>
                  <a:t>, </a:t>
                </a:r>
                <a:r>
                  <a:rPr lang="tr-TR" dirty="0" err="1"/>
                  <a:t>liseAdı</a:t>
                </a:r>
                <a:r>
                  <a:rPr lang="tr-TR" dirty="0"/>
                  <a:t>, </a:t>
                </a:r>
                <a:r>
                  <a:rPr lang="tr-TR" dirty="0" err="1"/>
                  <a:t>liseŞehri</a:t>
                </a:r>
                <a:r>
                  <a:rPr lang="tr-TR" dirty="0"/>
                  <a:t>, ortalama, öncelik)</a:t>
                </a:r>
              </a:p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üniAdı</a:t>
                </a:r>
                <a:r>
                  <a:rPr lang="tr-TR" dirty="0"/>
                  <a:t>, </a:t>
                </a:r>
                <a:r>
                  <a:rPr lang="tr-TR" dirty="0" err="1"/>
                  <a:t>üniŞehri</a:t>
                </a:r>
                <a:r>
                  <a:rPr lang="tr-TR" dirty="0"/>
                  <a:t>, tarih, </a:t>
                </a:r>
                <a:r>
                  <a:rPr lang="tr-TR" dirty="0" err="1"/>
                  <a:t>anaDal</a:t>
                </a:r>
                <a:r>
                  <a:rPr lang="tr-TR" dirty="0"/>
                  <a:t>)</a:t>
                </a:r>
              </a:p>
              <a:p>
                <a:endParaRPr lang="tr-TR" dirty="0"/>
              </a:p>
              <a:p>
                <a:r>
                  <a:rPr lang="tr-TR" dirty="0"/>
                  <a:t>"öncelik ortalamaya göre belirlenir."</a:t>
                </a:r>
              </a:p>
              <a:p>
                <a:pPr lvl="1"/>
                <a:r>
                  <a:rPr lang="tr-TR" dirty="0"/>
                  <a:t>ortalama &gt; 4.5 ise öncelik = 1</a:t>
                </a:r>
              </a:p>
              <a:p>
                <a:pPr lvl="1"/>
                <a:r>
                  <a:rPr lang="tr-TR" dirty="0"/>
                  <a:t>4 &lt; ortalama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 dirty="0"/>
                  <a:t> 4.5 ise öncelik = 2</a:t>
                </a:r>
              </a:p>
              <a:p>
                <a:pPr lvl="1"/>
                <a:r>
                  <a:rPr lang="tr-TR" dirty="0"/>
                  <a:t>ortalama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 dirty="0"/>
                  <a:t> 4 ise öncelik = 3</a:t>
                </a:r>
              </a:p>
              <a:p>
                <a:r>
                  <a:rPr lang="tr-TR" dirty="0"/>
                  <a:t>Aynı ortalamaya sahip olan 2 öğrenci aynı önceliğe sahip olur.</a:t>
                </a:r>
              </a:p>
              <a:p>
                <a:pPr lvl="1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1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5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Öğrenciler(</a:t>
                </a:r>
                <a:r>
                  <a:rPr lang="tr-TR" dirty="0" err="1"/>
                  <a:t>TCNo</a:t>
                </a:r>
                <a:r>
                  <a:rPr lang="tr-TR" dirty="0"/>
                  <a:t>, ad, adres, </a:t>
                </a:r>
                <a:r>
                  <a:rPr lang="tr-TR" dirty="0" err="1"/>
                  <a:t>liseKodu</a:t>
                </a:r>
                <a:r>
                  <a:rPr lang="tr-TR" dirty="0"/>
                  <a:t>, </a:t>
                </a:r>
                <a:r>
                  <a:rPr lang="tr-TR" dirty="0" err="1"/>
                  <a:t>liseAdı</a:t>
                </a:r>
                <a:r>
                  <a:rPr lang="tr-TR" dirty="0"/>
                  <a:t>, </a:t>
                </a:r>
                <a:r>
                  <a:rPr lang="tr-TR" dirty="0" err="1"/>
                  <a:t>liseŞehri</a:t>
                </a:r>
                <a:r>
                  <a:rPr lang="tr-TR" dirty="0"/>
                  <a:t>, ortalama, öncelik)</a:t>
                </a:r>
              </a:p>
              <a:p>
                <a:r>
                  <a:rPr lang="tr-TR" dirty="0"/>
                  <a:t>Aynı ortalamaya sahip olan 2 öğrenci aynı önceliğe sahip olur.</a:t>
                </a:r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tr-TR" dirty="0"/>
                  <a:t> Öğrenciler: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𝑜𝑟𝑡𝑎𝑙𝑎𝑚𝑎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𝑜𝑟𝑡𝑎𝑙𝑎𝑚𝑎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.ö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𝑛𝑐𝑒𝑙𝑖𝑘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.ö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𝑛𝑐𝑒𝑙𝑖𝑘</m:t>
                    </m:r>
                  </m:oMath>
                </a14:m>
                <a:r>
                  <a:rPr lang="tr-TR" dirty="0"/>
                  <a:t> </a:t>
                </a:r>
              </a:p>
              <a:p>
                <a:pPr marL="457200" lvl="1" indent="0">
                  <a:buNone/>
                </a:pPr>
                <a:endParaRPr lang="tr-TR" dirty="0"/>
              </a:p>
              <a:p>
                <a:r>
                  <a:rPr lang="tr-TR" dirty="0"/>
                  <a:t>ortalama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öncelik</a:t>
                </a:r>
              </a:p>
              <a:p>
                <a:pPr lvl="1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81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Fonksiyonel Bağımlılık (</a:t>
            </a:r>
            <a:r>
              <a:rPr lang="tr-TR" sz="2800" dirty="0" err="1"/>
              <a:t>Functional</a:t>
            </a:r>
            <a:r>
              <a:rPr lang="tr-TR" sz="2800" dirty="0"/>
              <a:t> </a:t>
            </a:r>
            <a:r>
              <a:rPr lang="tr-TR" sz="2800" dirty="0" err="1"/>
              <a:t>Dependency</a:t>
            </a:r>
            <a:r>
              <a:rPr lang="tr-TR" sz="28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tr-T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tr-TR" sz="2400" dirty="0"/>
              </a:p>
              <a:p>
                <a:pPr marL="0" indent="0">
                  <a:buNone/>
                </a:pPr>
                <a:r>
                  <a:rPr lang="tr-TR" b="1" dirty="0"/>
                  <a:t>FB Genel Notasyonu</a:t>
                </a:r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</m:t>
                        </m:r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</m:t>
                        </m:r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tr-TR" sz="2400" i="1" dirty="0"/>
              </a:p>
              <a:p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</m:oMath>
                </a14:m>
                <a:endParaRPr lang="tr-TR" sz="2400" i="1" baseline="-25000" dirty="0"/>
              </a:p>
              <a:p>
                <a:pPr marL="0" indent="0">
                  <a:buNone/>
                </a:pPr>
                <a:r>
                  <a:rPr lang="tr-TR" b="1" dirty="0"/>
                  <a:t>Kısaltma</a:t>
                </a:r>
              </a:p>
              <a:p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</m:t>
                    </m:r>
                    <m: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tr-TR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  <m: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14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22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Fonksiyonel Bağımlılık (</a:t>
            </a:r>
            <a:r>
              <a:rPr lang="tr-TR" sz="2800" dirty="0" err="1"/>
              <a:t>Functional</a:t>
            </a:r>
            <a:r>
              <a:rPr lang="tr-TR" sz="2800" dirty="0"/>
              <a:t> </a:t>
            </a:r>
            <a:r>
              <a:rPr lang="tr-TR" sz="2800" dirty="0" err="1"/>
              <a:t>Dependency</a:t>
            </a:r>
            <a:r>
              <a:rPr lang="tr-TR" sz="28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7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31165A-9478-0D96-E6E3-E13F73A7F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0265004"/>
                  </p:ext>
                </p:extLst>
              </p:nvPr>
            </p:nvGraphicFramePr>
            <p:xfrm>
              <a:off x="762000" y="3429000"/>
              <a:ext cx="3494313" cy="1856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771">
                      <a:extLst>
                        <a:ext uri="{9D8B030D-6E8A-4147-A177-3AD203B41FA5}">
                          <a16:colId xmlns:a16="http://schemas.microsoft.com/office/drawing/2014/main" val="3096672106"/>
                        </a:ext>
                      </a:extLst>
                    </a:gridCol>
                    <a:gridCol w="1164771">
                      <a:extLst>
                        <a:ext uri="{9D8B030D-6E8A-4147-A177-3AD203B41FA5}">
                          <a16:colId xmlns:a16="http://schemas.microsoft.com/office/drawing/2014/main" val="2530692685"/>
                        </a:ext>
                      </a:extLst>
                    </a:gridCol>
                    <a:gridCol w="1164771">
                      <a:extLst>
                        <a:ext uri="{9D8B030D-6E8A-4147-A177-3AD203B41FA5}">
                          <a16:colId xmlns:a16="http://schemas.microsoft.com/office/drawing/2014/main" val="47646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223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tr-TR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159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023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tr-TR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90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58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31165A-9478-0D96-E6E3-E13F73A7F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0265004"/>
                  </p:ext>
                </p:extLst>
              </p:nvPr>
            </p:nvGraphicFramePr>
            <p:xfrm>
              <a:off x="762000" y="3429000"/>
              <a:ext cx="3494313" cy="1856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771">
                      <a:extLst>
                        <a:ext uri="{9D8B030D-6E8A-4147-A177-3AD203B41FA5}">
                          <a16:colId xmlns:a16="http://schemas.microsoft.com/office/drawing/2014/main" val="3096672106"/>
                        </a:ext>
                      </a:extLst>
                    </a:gridCol>
                    <a:gridCol w="1164771">
                      <a:extLst>
                        <a:ext uri="{9D8B030D-6E8A-4147-A177-3AD203B41FA5}">
                          <a16:colId xmlns:a16="http://schemas.microsoft.com/office/drawing/2014/main" val="2530692685"/>
                        </a:ext>
                      </a:extLst>
                    </a:gridCol>
                    <a:gridCol w="1164771">
                      <a:extLst>
                        <a:ext uri="{9D8B030D-6E8A-4147-A177-3AD203B41FA5}">
                          <a16:colId xmlns:a16="http://schemas.microsoft.com/office/drawing/2014/main" val="47646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3448" r="-202174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087" t="-3448" r="-102174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3448" r="-2174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223619"/>
                      </a:ext>
                    </a:extLst>
                  </a:tr>
                  <a:tr h="371793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100000" r="-20217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087" t="-100000" r="-10217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100000" r="-2174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159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023721"/>
                      </a:ext>
                    </a:extLst>
                  </a:tr>
                  <a:tr h="371793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296667" r="-20217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087" t="-296667" r="-10217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296667" r="-2174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090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589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40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9ACB-C487-1C41-6261-5441CFED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Öğrenciler(</a:t>
            </a: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TCNo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ad, adres, </a:t>
            </a: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liseKodu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liseAdı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		</a:t>
            </a: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liseŞehri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ortalama, öncelik)</a:t>
            </a:r>
          </a:p>
          <a:p>
            <a:r>
              <a:rPr lang="tr-TR" dirty="0"/>
              <a:t>FB'ler neler olabilir?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54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7E3D-2C51-2620-BF7C-C9EAE7F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FB (FD) ve Anahtar (</a:t>
            </a:r>
            <a:r>
              <a:rPr lang="tr-TR" dirty="0" err="1"/>
              <a:t>Key</a:t>
            </a:r>
            <a:r>
              <a:rPr lang="tr-TR" dirty="0"/>
              <a:t>) Kavramı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76034-AEF5-335E-5A6B-D378782E1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Kopyası olmayan kayıtlardan oluşan bir </a:t>
                </a:r>
                <a:r>
                  <a:rPr lang="tr-TR" i="1" dirty="0"/>
                  <a:t>R</a:t>
                </a:r>
                <a:r>
                  <a:rPr lang="tr-TR" dirty="0"/>
                  <a:t> olsun.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R içinde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𝑛𝑖𝑡𝑒𝑙𝑖𝑘𝑙𝑒𝑟</m:t>
                    </m:r>
                  </m:oMath>
                </a14:m>
                <a:r>
                  <a:rPr lang="tr-TR" dirty="0"/>
                  <a:t> olsun.</a:t>
                </a:r>
              </a:p>
              <a:p>
                <a:pPr marL="0" indent="0">
                  <a:buNone/>
                </a:pPr>
                <a:r>
                  <a:rPr lang="tr-TR" dirty="0"/>
                  <a:t>Bu 2 şart sağlanıyorsa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dirty="0"/>
                  <a:t>bir anahtardır (</a:t>
                </a:r>
                <a:r>
                  <a:rPr lang="tr-TR" dirty="0" err="1"/>
                  <a:t>key</a:t>
                </a:r>
                <a:r>
                  <a:rPr lang="tr-TR" dirty="0"/>
                  <a:t>).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76034-AEF5-335E-5A6B-D378782E1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6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33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5057-85F6-34C0-9FEF-3A49D2F0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Türleri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25605-E474-14BD-0F0D-D0344626B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Önemsiz (</a:t>
                </a:r>
                <a:r>
                  <a:rPr lang="tr-TR" sz="1800" dirty="0" err="1"/>
                  <a:t>trivial</a:t>
                </a:r>
                <a:r>
                  <a:rPr lang="tr-TR" sz="1800" dirty="0"/>
                  <a:t>) FB:</a:t>
                </a:r>
              </a:p>
              <a:p>
                <a:pPr marL="0" indent="0">
                  <a:buNone/>
                </a:pPr>
                <a:r>
                  <a:rPr lang="tr-TR" sz="1800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1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tr-TR" sz="1800" i="1" dirty="0"/>
              </a:p>
              <a:p>
                <a:endParaRPr lang="tr-TR" sz="1800" dirty="0"/>
              </a:p>
              <a:p>
                <a:endParaRPr lang="tr-TR" sz="1800" dirty="0"/>
              </a:p>
              <a:p>
                <a:r>
                  <a:rPr lang="tr-TR" sz="1800" dirty="0"/>
                  <a:t>Önemsiz olmayan (</a:t>
                </a:r>
                <a:r>
                  <a:rPr lang="tr-TR" sz="1800" dirty="0" err="1"/>
                  <a:t>nontrivial</a:t>
                </a:r>
                <a:r>
                  <a:rPr lang="tr-TR" sz="1800" dirty="0"/>
                  <a:t>) FB:</a:t>
                </a:r>
              </a:p>
              <a:p>
                <a:pPr marL="0" indent="0">
                  <a:buNone/>
                </a:pPr>
                <a:r>
                  <a:rPr lang="tr-TR" sz="1800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1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tr-TR" sz="1800" dirty="0"/>
              </a:p>
              <a:p>
                <a:pPr marL="0" indent="0">
                  <a:buNone/>
                </a:pPr>
                <a:endParaRPr lang="tr-TR" sz="1800" dirty="0"/>
              </a:p>
              <a:p>
                <a:pPr marL="0" indent="0">
                  <a:buNone/>
                </a:pPr>
                <a:endParaRPr lang="tr-TR" sz="1800" dirty="0"/>
              </a:p>
              <a:p>
                <a:r>
                  <a:rPr lang="tr-TR" sz="1800" dirty="0"/>
                  <a:t>Tamamen önemsiz olmayan (</a:t>
                </a:r>
                <a:r>
                  <a:rPr lang="tr-TR" sz="1800" dirty="0" err="1"/>
                  <a:t>completely</a:t>
                </a:r>
                <a:r>
                  <a:rPr lang="tr-TR" sz="1800" dirty="0"/>
                  <a:t> </a:t>
                </a:r>
                <a:r>
                  <a:rPr lang="tr-TR" sz="1800" dirty="0" err="1"/>
                  <a:t>nontrivial</a:t>
                </a:r>
                <a:r>
                  <a:rPr lang="tr-TR" sz="1800" dirty="0"/>
                  <a:t>) FB:</a:t>
                </a:r>
              </a:p>
              <a:p>
                <a:pPr marL="0" indent="0">
                  <a:buNone/>
                </a:pPr>
                <a:r>
                  <a:rPr lang="tr-TR" sz="1800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1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tr-TR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25605-E474-14BD-0F0D-D0344626B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33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E05-EC83-BAAE-759D-9C6123C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Ayırma (</a:t>
                </a:r>
                <a:r>
                  <a:rPr lang="tr-TR" dirty="0" err="1"/>
                  <a:t>splitting</a:t>
                </a:r>
                <a:r>
                  <a:rPr lang="tr-TR" dirty="0"/>
                  <a:t>) kuralı:</a:t>
                </a:r>
              </a:p>
              <a:p>
                <a:pPr marL="0" indent="0">
                  <a:buNone/>
                </a:pPr>
                <a:r>
                  <a:rPr lang="tr-TR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ise</m:t>
                    </m:r>
                    <m:r>
                      <a:rPr lang="tr-T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2800" i="1" baseline="-25000" dirty="0"/>
                  <a:t>  </a:t>
                </a:r>
              </a:p>
              <a:p>
                <a:pPr marL="0" indent="0">
                  <a:buNone/>
                </a:pPr>
                <a:r>
                  <a:rPr lang="tr-TR" b="0" i="1" baseline="-25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i="1" baseline="-25000" dirty="0"/>
                  <a:t>  </a:t>
                </a:r>
              </a:p>
              <a:p>
                <a:pPr marL="0" indent="0">
                  <a:buNone/>
                </a:pPr>
                <a:r>
                  <a:rPr lang="tr-TR" sz="2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tr-TR" sz="2800" b="0" baseline="-250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tr-TR" sz="2800" i="1" baseline="-25000" dirty="0"/>
                  <a:t>	…</a:t>
                </a:r>
              </a:p>
              <a:p>
                <a:pPr marL="0" indent="0">
                  <a:buNone/>
                </a:pPr>
                <a:r>
                  <a:rPr lang="tr-TR" sz="2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</m:oMath>
                </a14:m>
                <a:endParaRPr lang="tr-TR" sz="2800" i="1" baseline="-25000" dirty="0"/>
              </a:p>
              <a:p>
                <a:r>
                  <a:rPr lang="tr-TR" dirty="0"/>
                  <a:t>Sol tarafı parçalayabilir miyiz?</a:t>
                </a:r>
              </a:p>
              <a:p>
                <a:pPr marL="0" indent="0">
                  <a:buNone/>
                </a:pPr>
                <a:r>
                  <a:rPr lang="tr-TR" dirty="0"/>
                  <a:t>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𝑖𝑠𝑒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dirty="0"/>
                  <a:t>???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0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E05-EC83-BAAE-759D-9C6123C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641521" cy="4351338"/>
              </a:xfrm>
            </p:spPr>
            <p:txBody>
              <a:bodyPr/>
              <a:lstStyle/>
              <a:p>
                <a:r>
                  <a:rPr lang="tr-TR" dirty="0"/>
                  <a:t>Birleştirme (</a:t>
                </a:r>
                <a:r>
                  <a:rPr lang="tr-TR" dirty="0" err="1"/>
                  <a:t>combining</a:t>
                </a:r>
                <a:r>
                  <a:rPr lang="tr-TR" dirty="0"/>
                  <a:t>) kuralı:</a:t>
                </a:r>
              </a:p>
              <a:p>
                <a:endParaRPr lang="tr-TR" sz="2800" i="1" baseline="-25000" dirty="0"/>
              </a:p>
              <a:p>
                <a:pPr marL="0" indent="0">
                  <a:buNone/>
                </a:pPr>
                <a:r>
                  <a:rPr lang="tr-TR" b="0" i="1" baseline="-25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i="1" baseline="-25000" dirty="0"/>
                  <a:t>  </a:t>
                </a:r>
              </a:p>
              <a:p>
                <a:pPr marL="0" indent="0">
                  <a:buNone/>
                </a:pPr>
                <a:r>
                  <a:rPr lang="tr-TR" sz="2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tr-TR" sz="2800" b="0" baseline="-250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tr-TR" sz="2800" i="1" baseline="-25000" dirty="0"/>
                  <a:t>	…</a:t>
                </a:r>
              </a:p>
              <a:p>
                <a:pPr marL="0" indent="0">
                  <a:buNone/>
                </a:pPr>
                <a:r>
                  <a:rPr lang="tr-TR" sz="2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</m:oMath>
                </a14:m>
                <a:endParaRPr lang="tr-TR" sz="2800" i="1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641521" cy="4351338"/>
              </a:xfrm>
              <a:blipFill>
                <a:blip r:embed="rId2"/>
                <a:stretch>
                  <a:fillRect l="-2022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B34BE735-14E2-F5BD-10AD-650FC7D48644}"/>
              </a:ext>
            </a:extLst>
          </p:cNvPr>
          <p:cNvSpPr/>
          <p:nvPr/>
        </p:nvSpPr>
        <p:spPr>
          <a:xfrm>
            <a:off x="3177267" y="2797629"/>
            <a:ext cx="544286" cy="162197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F9670-D662-D710-F1E1-C5FF00BA257B}"/>
                  </a:ext>
                </a:extLst>
              </p:cNvPr>
              <p:cNvSpPr txBox="1"/>
              <p:nvPr/>
            </p:nvSpPr>
            <p:spPr>
              <a:xfrm>
                <a:off x="3918030" y="3346555"/>
                <a:ext cx="3008837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tr-TR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tr-TR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𝐵𝑚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F9670-D662-D710-F1E1-C5FF00BA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030" y="3346555"/>
                <a:ext cx="3008837" cy="524118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7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E05-EC83-BAAE-759D-9C6123C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tr-TR" dirty="0"/>
                  <a:t>Önemsiz (</a:t>
                </a:r>
                <a:r>
                  <a:rPr lang="tr-TR" dirty="0" err="1"/>
                  <a:t>trivial</a:t>
                </a:r>
                <a:r>
                  <a:rPr lang="tr-TR" dirty="0"/>
                  <a:t>) FD kuralları: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2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tr-TR" dirty="0"/>
              </a:p>
              <a:p>
                <a:endParaRPr lang="tr-T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2800" dirty="0"/>
                  <a:t>  </a:t>
                </a:r>
                <a:r>
                  <a:rPr lang="tr-TR" dirty="0"/>
                  <a:t>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tr-TR" dirty="0"/>
              </a:p>
              <a:p>
                <a:pPr marL="514350" indent="-514350">
                  <a:buFont typeface="+mj-lt"/>
                  <a:buAutoNum type="arabicPeriod"/>
                </a:pPr>
                <a:endParaRPr lang="tr-T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tr-TR" dirty="0"/>
              </a:p>
              <a:p>
                <a:endParaRPr lang="tr-TR" sz="2800" i="1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6584-4D2D-04D6-C96A-821F53E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Veritabanı Tasarımı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A12A-6E54-ADD8-6CE8-6A514FDA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Genelde </a:t>
            </a:r>
            <a:r>
              <a:rPr lang="tr-TR" dirty="0" err="1"/>
              <a:t>DB'de</a:t>
            </a:r>
            <a:r>
              <a:rPr lang="tr-TR" dirty="0"/>
              <a:t> saklamak istediğimiz ilişkiler için birden çok tasarım uygulanabilir.</a:t>
            </a:r>
          </a:p>
          <a:p>
            <a:r>
              <a:rPr lang="tr-TR" dirty="0"/>
              <a:t>Bazı tasarımlar diğerlerinden daha iyidir.</a:t>
            </a:r>
          </a:p>
          <a:p>
            <a:r>
              <a:rPr lang="tr-TR" dirty="0"/>
              <a:t>Nasıl karar veriyoruz?</a:t>
            </a:r>
          </a:p>
          <a:p>
            <a:endParaRPr lang="tr-TR" dirty="0"/>
          </a:p>
          <a:p>
            <a:r>
              <a:rPr lang="tr-TR" dirty="0"/>
              <a:t>Genelde üst seviye tasarım yazılımları kullanılır.</a:t>
            </a:r>
          </a:p>
          <a:p>
            <a:r>
              <a:rPr lang="tr-TR" dirty="0"/>
              <a:t>Tasarım el ile de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79129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E05-EC83-BAAE-759D-9C6123C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tr-TR" dirty="0"/>
                  <a:t>Geçişlilik (</a:t>
                </a:r>
                <a:r>
                  <a:rPr lang="tr-TR" dirty="0" err="1"/>
                  <a:t>transitive</a:t>
                </a:r>
                <a:r>
                  <a:rPr lang="tr-TR" dirty="0"/>
                  <a:t>) kuralı: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2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sz="2800" dirty="0"/>
                  <a:t>  ise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tr-TR" sz="2800" i="1" baseline="-25000" dirty="0"/>
              </a:p>
              <a:p>
                <a:endParaRPr lang="tr-TR" i="1" baseline="-25000" dirty="0"/>
              </a:p>
              <a:p>
                <a:endParaRPr lang="tr-TR" sz="2800" i="1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D59FEDF-D3A8-DD54-A46B-64482A99E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6387619"/>
                  </p:ext>
                </p:extLst>
              </p:nvPr>
            </p:nvGraphicFramePr>
            <p:xfrm>
              <a:off x="947054" y="3396343"/>
              <a:ext cx="444137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343">
                      <a:extLst>
                        <a:ext uri="{9D8B030D-6E8A-4147-A177-3AD203B41FA5}">
                          <a16:colId xmlns:a16="http://schemas.microsoft.com/office/drawing/2014/main" val="487056021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4182068655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1843941667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3761189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25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1999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318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1252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D59FEDF-D3A8-DD54-A46B-64482A99E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6387619"/>
                  </p:ext>
                </p:extLst>
              </p:nvPr>
            </p:nvGraphicFramePr>
            <p:xfrm>
              <a:off x="947054" y="3396343"/>
              <a:ext cx="444137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343">
                      <a:extLst>
                        <a:ext uri="{9D8B030D-6E8A-4147-A177-3AD203B41FA5}">
                          <a16:colId xmlns:a16="http://schemas.microsoft.com/office/drawing/2014/main" val="487056021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4182068655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1843941667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3761189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136" t="-3333" r="-301136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136" t="-3333" r="-201136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3333" r="-103448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333" r="-2273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25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1999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318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1252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626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0CFE-2E52-1E5D-C3FC-95340FFF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Nitelik Kapanımı (</a:t>
            </a:r>
            <a:r>
              <a:rPr lang="tr-TR" sz="3600" dirty="0" err="1"/>
              <a:t>Closure</a:t>
            </a:r>
            <a:r>
              <a:rPr lang="tr-TR" sz="3600" dirty="0"/>
              <a:t> of </a:t>
            </a:r>
            <a:r>
              <a:rPr lang="tr-TR" sz="3600" dirty="0" err="1"/>
              <a:t>Attributes</a:t>
            </a:r>
            <a:r>
              <a:rPr lang="tr-T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23A33-2C6B-57B5-0B83-3D7982A2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/>
                  <a:t>Bir ilişki için FB'ler ve bir nitelik kümesi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sz="2000" dirty="0"/>
                  <a:t> verilmiş olsun.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sz="2000" dirty="0"/>
                  <a:t>'</a:t>
                </a:r>
                <a:r>
                  <a:rPr lang="tr-TR" sz="2000" dirty="0" err="1"/>
                  <a:t>yi</a:t>
                </a:r>
                <a:r>
                  <a:rPr lang="tr-TR" sz="2000" dirty="0"/>
                  <a:t> sağlayan tüm </a:t>
                </a:r>
                <a:r>
                  <a:rPr lang="tr-TR" sz="2000" i="1" dirty="0"/>
                  <a:t>B</a:t>
                </a:r>
                <a:r>
                  <a:rPr lang="tr-TR" sz="2000" dirty="0"/>
                  <a:t>'lerin kümesi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sz="2000" dirty="0"/>
                  <a:t>'</a:t>
                </a:r>
                <a:r>
                  <a:rPr lang="tr-TR" sz="2000" dirty="0" err="1"/>
                  <a:t>nın</a:t>
                </a:r>
                <a:r>
                  <a:rPr lang="tr-TR" sz="2000" dirty="0"/>
                  <a:t> </a:t>
                </a:r>
                <a:r>
                  <a:rPr lang="tr-TR" sz="2000" dirty="0" err="1"/>
                  <a:t>kapanımını</a:t>
                </a:r>
                <a:r>
                  <a:rPr lang="tr-TR" sz="2000" dirty="0"/>
                  <a:t> oluşturur.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sz="2000" dirty="0"/>
                  <a:t>'nın kapanımı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000" b="0" i="1" baseline="3000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000" dirty="0"/>
                  <a:t> sembolü ile gösterilir.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23A33-2C6B-57B5-0B83-3D7982A2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87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0CFE-2E52-1E5D-C3FC-95340FFF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Nitelik Kapanımı Örnek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23A33-2C6B-57B5-0B83-3D7982A2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	     ortalama, öncelik)</a:t>
                </a:r>
              </a:p>
              <a:p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{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  <a:r>
                  <a:rPr lang="tr-TR" sz="1600" baseline="30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+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=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23A33-2C6B-57B5-0B83-3D7982A2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5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18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0E4C-1611-1F2E-0C07-D9D74CBA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Kapanım ve Anahtar Kavramı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D2BCA-BC05-68D4-A09C-2AC552A8F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dirty="0"/>
                  <a:t>, R için bir anahtar mıdır? </a:t>
                </a:r>
              </a:p>
              <a:p>
                <a:pPr lvl="1"/>
                <a:r>
                  <a:rPr lang="tr-TR" dirty="0"/>
                  <a:t>Eğer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b="0" i="1" baseline="3000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= R'nin tüm nitelikleri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dirty="0"/>
                  <a:t> anahtardır.</a:t>
                </a:r>
              </a:p>
              <a:p>
                <a:r>
                  <a:rPr lang="tr-TR" dirty="0"/>
                  <a:t>R üzerinde tanımlı bir FD kümesi verildiğinde tüm anahtarlar nasıl bulunabilir?</a:t>
                </a:r>
              </a:p>
              <a:p>
                <a:pPr lvl="1"/>
                <a:r>
                  <a:rPr lang="tr-TR" dirty="0"/>
                  <a:t>Tüm nitelik alt kümelerinin </a:t>
                </a:r>
                <a:r>
                  <a:rPr lang="tr-TR" dirty="0" err="1"/>
                  <a:t>kapanımlarının</a:t>
                </a:r>
                <a:r>
                  <a:rPr lang="tr-TR" dirty="0"/>
                  <a:t> tek tek tüm nitelikleri kapsayıp kapsamadığı test edilebilir. Ancak çok verimli bir yöntem değildir.</a:t>
                </a:r>
              </a:p>
              <a:p>
                <a:pPr lvl="1"/>
                <a:r>
                  <a:rPr lang="tr-TR" dirty="0"/>
                  <a:t>Daha verimli çalışmak için alt küme boyutları küçükten büyüğe test edilebilir. Eğer AB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tüm nitelikler ise AB'nin tüm süper setleri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tüm nitelikler olacaktır.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D2BCA-BC05-68D4-A09C-2AC552A8F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 r="-17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55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20DE-BB2D-7CB4-BAC5-8CB83E80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Takipçi FB Kavramı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9552A-DFAB-6859-2C69-AD459C36D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S1 ve S2 iki FB kümesi olsun.</a:t>
                </a:r>
              </a:p>
              <a:p>
                <a:r>
                  <a:rPr lang="tr-TR" dirty="0"/>
                  <a:t>S1'i sağlayan bütün ilişkiler S2'yi de sağlıyorsa, S2, S1'in takipçisidir denir.</a:t>
                </a:r>
              </a:p>
              <a:p>
                <a:r>
                  <a:rPr lang="tr-TR" dirty="0"/>
                  <a:t>Ör: </a:t>
                </a:r>
              </a:p>
              <a:p>
                <a:pPr lvl="1"/>
                <a:r>
                  <a:rPr lang="tr-TR" dirty="0"/>
                  <a:t>S2: {</a:t>
                </a:r>
                <a:r>
                  <a:rPr lang="tr-TR" dirty="0" err="1"/>
                  <a:t>TCNo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tr-TR" dirty="0"/>
                  <a:t>öncelik}</a:t>
                </a:r>
              </a:p>
              <a:p>
                <a:pPr lvl="1"/>
                <a:r>
                  <a:rPr lang="tr-TR" dirty="0"/>
                  <a:t>S1: {</a:t>
                </a:r>
                <a:r>
                  <a:rPr lang="tr-TR" dirty="0" err="1"/>
                  <a:t>TCNo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tr-TR" dirty="0"/>
                  <a:t>ortalama, ortalama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tr-TR" dirty="0"/>
                  <a:t>öncelik}</a:t>
                </a:r>
              </a:p>
              <a:p>
                <a:r>
                  <a:rPr lang="tr-TR" dirty="0"/>
                  <a:t>Takipçilik testi: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FB'si </a:t>
                </a:r>
                <a:r>
                  <a:rPr lang="tr-TR" dirty="0" err="1"/>
                  <a:t>S'in</a:t>
                </a:r>
                <a:r>
                  <a:rPr lang="tr-TR" dirty="0"/>
                  <a:t> takipçisi midir?</a:t>
                </a:r>
              </a:p>
              <a:p>
                <a:pPr lvl="1"/>
                <a:r>
                  <a:rPr lang="tr-TR" dirty="0"/>
                  <a:t>S üzerinde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b="0" i="1" baseline="3000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hesaplanır, eğer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hesaplanan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 baseline="300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içindeyse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, </a:t>
                </a:r>
                <a:r>
                  <a:rPr lang="tr-TR" dirty="0" err="1"/>
                  <a:t>S'in</a:t>
                </a:r>
                <a:r>
                  <a:rPr lang="tr-TR" dirty="0"/>
                  <a:t> takipçisidir.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9552A-DFAB-6859-2C69-AD459C36D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9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D60-FA43-D9C4-BBEA-36B13D66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Şemayı Ayrıştırmak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725-B6A4-20B0-F172-44888374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R(A</a:t>
            </a:r>
            <a:r>
              <a:rPr lang="tr-TR" baseline="-25000" dirty="0"/>
              <a:t>1</a:t>
            </a:r>
            <a:r>
              <a:rPr lang="tr-TR" dirty="0"/>
              <a:t>, A</a:t>
            </a:r>
            <a:r>
              <a:rPr lang="tr-TR" baseline="-25000" dirty="0"/>
              <a:t>2</a:t>
            </a:r>
            <a:r>
              <a:rPr lang="tr-TR" dirty="0"/>
              <a:t>, …, A</a:t>
            </a:r>
            <a:r>
              <a:rPr lang="tr-TR" baseline="-25000" dirty="0"/>
              <a:t>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08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D60-FA43-D9C4-BBEA-36B13D66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Örneği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725-B6A4-20B0-F172-44888374B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 marL="0" indent="0">
                  <a:buNone/>
                </a:pPr>
                <a:endParaRPr lang="tr-TR" sz="20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S1(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S2(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tr-TR" sz="20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ea typeface="Fira Code" panose="020B0809050000020004" pitchFamily="49" charset="0"/>
                  </a:rPr>
                  <a:t>S1'in nitelikleri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tr-TR" sz="2000" dirty="0">
                    <a:ea typeface="Fira Code" panose="020B0809050000020004" pitchFamily="49" charset="0"/>
                  </a:rPr>
                  <a:t> S2'nin nitelikleri = </a:t>
                </a:r>
                <a:r>
                  <a:rPr lang="tr-TR" sz="2000" dirty="0" err="1">
                    <a:ea typeface="Fira Code" panose="020B0809050000020004" pitchFamily="49" charset="0"/>
                  </a:rPr>
                  <a:t>Öğrenciler'in</a:t>
                </a:r>
                <a:r>
                  <a:rPr lang="tr-TR" sz="2000" dirty="0">
                    <a:ea typeface="Fira Code" panose="020B0809050000020004" pitchFamily="49" charset="0"/>
                  </a:rPr>
                  <a:t> nitelikleri</a:t>
                </a:r>
              </a:p>
              <a:p>
                <a:pPr marL="0" indent="0">
                  <a:buNone/>
                </a:pPr>
                <a:r>
                  <a:rPr lang="tr-TR" sz="2000" dirty="0">
                    <a:ea typeface="Fira Code" panose="020B0809050000020004" pitchFamily="49" charset="0"/>
                  </a:rPr>
                  <a:t>S1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tr-TR" sz="2000" dirty="0">
                    <a:ea typeface="Fira Code" panose="020B0809050000020004" pitchFamily="49" charset="0"/>
                  </a:rPr>
                  <a:t> S2 = Öğrenciler</a:t>
                </a:r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725-B6A4-20B0-F172-44888374B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D60-FA43-D9C4-BBEA-36B13D66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Örneği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725-B6A4-20B0-F172-44888374B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 marL="0" indent="0">
                  <a:buNone/>
                </a:pPr>
                <a:endParaRPr lang="tr-TR" sz="20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S1(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S2(ad,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 marL="0" indent="0">
                  <a:buNone/>
                </a:pPr>
                <a:endParaRPr lang="tr-TR" sz="20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ea typeface="Fira Code" panose="020B0809050000020004" pitchFamily="49" charset="0"/>
                  </a:rPr>
                  <a:t>S1'in nitelikleri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tr-TR" sz="2000" dirty="0">
                    <a:ea typeface="Fira Code" panose="020B0809050000020004" pitchFamily="49" charset="0"/>
                  </a:rPr>
                  <a:t> S2'nin nitelikleri = </a:t>
                </a:r>
                <a:r>
                  <a:rPr lang="tr-TR" sz="2000" dirty="0" err="1">
                    <a:ea typeface="Fira Code" panose="020B0809050000020004" pitchFamily="49" charset="0"/>
                  </a:rPr>
                  <a:t>Öğrenciler'in</a:t>
                </a:r>
                <a:r>
                  <a:rPr lang="tr-TR" sz="2000" dirty="0">
                    <a:ea typeface="Fira Code" panose="020B0809050000020004" pitchFamily="49" charset="0"/>
                  </a:rPr>
                  <a:t> nitelikleri</a:t>
                </a:r>
              </a:p>
              <a:p>
                <a:pPr marL="0" indent="0">
                  <a:buNone/>
                </a:pPr>
                <a:r>
                  <a:rPr lang="tr-TR" sz="2000" dirty="0">
                    <a:ea typeface="Fira Code" panose="020B0809050000020004" pitchFamily="49" charset="0"/>
                  </a:rPr>
                  <a:t>S1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tr-TR" sz="2000" dirty="0">
                    <a:ea typeface="Fira Code" panose="020B0809050000020004" pitchFamily="49" charset="0"/>
                  </a:rPr>
                  <a:t> S2 = Öğrenciler ???</a:t>
                </a:r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725-B6A4-20B0-F172-44888374B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180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8B30-F24D-F150-2414-15D340F6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Boyce-Codd</a:t>
            </a:r>
            <a:r>
              <a:rPr lang="tr-TR" sz="4000" dirty="0"/>
              <a:t> Normal Form (BCNF)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FA01C-D20E-09C4-FE37-4270ACCDB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/>
              <a:lstStyle/>
              <a:p>
                <a:r>
                  <a:rPr lang="tr-TR" dirty="0"/>
                  <a:t>Dev ilişkileri ayrıştırma doğru yapılmalıdır (oluşan parçalar birleştirilince dev ilişki kayıpsız olarak tekrar oluşturulabilmeli).</a:t>
                </a:r>
              </a:p>
              <a:p>
                <a:r>
                  <a:rPr lang="tr-TR" dirty="0"/>
                  <a:t>Ayrıştırma sonucu oluşan ilişkiler </a:t>
                </a:r>
                <a:r>
                  <a:rPr lang="tr-TR" dirty="0" err="1"/>
                  <a:t>BCNF'ye</a:t>
                </a:r>
                <a:r>
                  <a:rPr lang="tr-TR" dirty="0"/>
                  <a:t> uygun olmalıdır.</a:t>
                </a:r>
              </a:p>
              <a:p>
                <a:r>
                  <a:rPr lang="tr-TR" b="1" dirty="0"/>
                  <a:t>BCNF:</a:t>
                </a:r>
                <a:r>
                  <a:rPr lang="tr-TR" dirty="0"/>
                  <a:t> FB'leri bulunan bir R, </a:t>
                </a:r>
                <a:r>
                  <a:rPr lang="tr-TR" dirty="0" err="1"/>
                  <a:t>BCNF'i</a:t>
                </a:r>
                <a:r>
                  <a:rPr lang="tr-TR" dirty="0"/>
                  <a:t> şu şartlar altında sağlar:</a:t>
                </a:r>
              </a:p>
              <a:p>
                <a:pPr lvl="1"/>
                <a:r>
                  <a:rPr lang="tr-TR" dirty="0"/>
                  <a:t>Tüm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dirty="0"/>
                  <a:t>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dirty="0"/>
                  <a:t> anahtar olmalıdır.</a:t>
                </a:r>
              </a:p>
              <a:p>
                <a:pPr lvl="1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FA01C-D20E-09C4-FE37-4270ACCDB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447" t="-21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F573CB0-F3E0-D4F4-263B-BCC439C1C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28896"/>
                  </p:ext>
                </p:extLst>
              </p:nvPr>
            </p:nvGraphicFramePr>
            <p:xfrm>
              <a:off x="1447800" y="5294086"/>
              <a:ext cx="246017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057">
                      <a:extLst>
                        <a:ext uri="{9D8B030D-6E8A-4147-A177-3AD203B41FA5}">
                          <a16:colId xmlns:a16="http://schemas.microsoft.com/office/drawing/2014/main" val="3682613472"/>
                        </a:ext>
                      </a:extLst>
                    </a:gridCol>
                    <a:gridCol w="820057">
                      <a:extLst>
                        <a:ext uri="{9D8B030D-6E8A-4147-A177-3AD203B41FA5}">
                          <a16:colId xmlns:a16="http://schemas.microsoft.com/office/drawing/2014/main" val="2104196065"/>
                        </a:ext>
                      </a:extLst>
                    </a:gridCol>
                    <a:gridCol w="820057">
                      <a:extLst>
                        <a:ext uri="{9D8B030D-6E8A-4147-A177-3AD203B41FA5}">
                          <a16:colId xmlns:a16="http://schemas.microsoft.com/office/drawing/2014/main" val="30436670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i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XYZ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608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04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27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F573CB0-F3E0-D4F4-263B-BCC439C1C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28896"/>
                  </p:ext>
                </p:extLst>
              </p:nvPr>
            </p:nvGraphicFramePr>
            <p:xfrm>
              <a:off x="1447800" y="5294086"/>
              <a:ext cx="246017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057">
                      <a:extLst>
                        <a:ext uri="{9D8B030D-6E8A-4147-A177-3AD203B41FA5}">
                          <a16:colId xmlns:a16="http://schemas.microsoft.com/office/drawing/2014/main" val="3682613472"/>
                        </a:ext>
                      </a:extLst>
                    </a:gridCol>
                    <a:gridCol w="820057">
                      <a:extLst>
                        <a:ext uri="{9D8B030D-6E8A-4147-A177-3AD203B41FA5}">
                          <a16:colId xmlns:a16="http://schemas.microsoft.com/office/drawing/2014/main" val="2104196065"/>
                        </a:ext>
                      </a:extLst>
                    </a:gridCol>
                    <a:gridCol w="820057">
                      <a:extLst>
                        <a:ext uri="{9D8B030D-6E8A-4147-A177-3AD203B41FA5}">
                          <a16:colId xmlns:a16="http://schemas.microsoft.com/office/drawing/2014/main" val="30436670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6667" r="-2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i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XYZ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608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04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275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4C8C847-DDE9-7415-E6B7-944D53ECA984}"/>
              </a:ext>
            </a:extLst>
          </p:cNvPr>
          <p:cNvSpPr txBox="1"/>
          <p:nvPr/>
        </p:nvSpPr>
        <p:spPr>
          <a:xfrm>
            <a:off x="4434250" y="56656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 ihlali örneği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8A03B57-0B8B-C03A-2E82-9C699CC6EAD5}"/>
              </a:ext>
            </a:extLst>
          </p:cNvPr>
          <p:cNvSpPr/>
          <p:nvPr/>
        </p:nvSpPr>
        <p:spPr>
          <a:xfrm>
            <a:off x="4071257" y="5294086"/>
            <a:ext cx="362993" cy="1112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613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4859-BBE0-FCEE-A3EB-DD0C6C50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Örneği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614C5-FC9E-6626-A643-B0E2BEF48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	    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Anahtarlar = {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Tüm FB'lerin sol tarafında anahtar bulunuyor mu?</a:t>
                </a:r>
              </a:p>
              <a:p>
                <a:endParaRPr lang="tr-TR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614C5-FC9E-6626-A643-B0E2BEF48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2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2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Öğrencinin üniversite başvuruları için:</a:t>
            </a:r>
          </a:p>
          <a:p>
            <a:r>
              <a:rPr lang="tr-TR" dirty="0" err="1"/>
              <a:t>TCNo</a:t>
            </a:r>
            <a:r>
              <a:rPr lang="tr-TR" dirty="0"/>
              <a:t>, ad</a:t>
            </a:r>
          </a:p>
          <a:p>
            <a:r>
              <a:rPr lang="tr-TR" dirty="0"/>
              <a:t>Başvurulan üniversiteler</a:t>
            </a:r>
          </a:p>
          <a:p>
            <a:r>
              <a:rPr lang="tr-TR" dirty="0"/>
              <a:t>Gittiği liseler ve okulların şehirleri</a:t>
            </a:r>
          </a:p>
          <a:p>
            <a:r>
              <a:rPr lang="tr-TR" dirty="0"/>
              <a:t>Hobiler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ad, üniversite, lise, </a:t>
            </a:r>
            <a:r>
              <a:rPr lang="tr-TR" dirty="0" err="1"/>
              <a:t>liseŞehri</a:t>
            </a:r>
            <a:r>
              <a:rPr lang="tr-TR" dirty="0"/>
              <a:t>, hobi)</a:t>
            </a:r>
          </a:p>
        </p:txBody>
      </p:sp>
    </p:spTree>
    <p:extLst>
      <p:ext uri="{BB962C8B-B14F-4D97-AF65-F5344CB8AC3E}">
        <p14:creationId xmlns:p14="http://schemas.microsoft.com/office/powerpoint/2010/main" val="3241735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4859-BBE0-FCEE-A3EB-DD0C6C50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Örneği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614C5-FC9E-6626-A643-B0E2BEF48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Başvurular(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üniAdı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üniŞehri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tarih,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anaDal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üniAdı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üniŞehri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tarih,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anaDal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800" dirty="0">
                    <a:ea typeface="Fira Code" panose="020B0809050000020004" pitchFamily="49" charset="0"/>
                  </a:rPr>
                  <a:t>(her öğrenci her üniversiteye sadece 1 kere ve 1 ana dala başvurabilir)</a:t>
                </a:r>
                <a:endParaRPr lang="tr-TR" sz="1600" dirty="0"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Anahtarlar =</a:t>
                </a: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Tüm FB'lerin sol tarafında anahtar bulunuyor mu?</a:t>
                </a: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614C5-FC9E-6626-A643-B0E2BEF48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2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48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46F9-E176-5A63-009C-75D59403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Algoritması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CEEDF-1770-1944-90CD-B2B07D49D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Girdi: R + R'deki FB'ler.</a:t>
                </a:r>
              </a:p>
              <a:p>
                <a:r>
                  <a:rPr lang="tr-TR" dirty="0"/>
                  <a:t>Çıktı: R'nin geri kayıpsız birleştirilebilen </a:t>
                </a:r>
                <a:r>
                  <a:rPr lang="tr-TR" dirty="0" err="1"/>
                  <a:t>BCNF'e</a:t>
                </a:r>
                <a:r>
                  <a:rPr lang="tr-TR" dirty="0"/>
                  <a:t> uyan ayrışımları.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sz="2400" dirty="0"/>
                  <a:t>R'nin anahtarlarını bul.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sz="2400" dirty="0"/>
                  <a:t>Tüm ayrışım ilişkileri </a:t>
                </a:r>
                <a:r>
                  <a:rPr lang="tr-TR" sz="2400" dirty="0" err="1"/>
                  <a:t>BCNF'e</a:t>
                </a:r>
                <a:r>
                  <a:rPr lang="tr-TR" sz="2400" dirty="0"/>
                  <a:t> uyana kadar tekrar et:</a:t>
                </a:r>
              </a:p>
              <a:p>
                <a:pPr lvl="1"/>
                <a:r>
                  <a:rPr lang="tr-TR" sz="2000" dirty="0"/>
                  <a:t>A</a:t>
                </a:r>
                <a:r>
                  <a:rPr lang="tr-T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tr-TR" sz="2000" dirty="0"/>
                  <a:t>B'ye sahip </a:t>
                </a:r>
                <a:r>
                  <a:rPr lang="tr-TR" sz="2000" dirty="0" err="1"/>
                  <a:t>BCNF'i</a:t>
                </a:r>
                <a:r>
                  <a:rPr lang="tr-TR" sz="2000" dirty="0"/>
                  <a:t> ihlal eden bir R' seç.</a:t>
                </a:r>
              </a:p>
              <a:p>
                <a:pPr lvl="1"/>
                <a:r>
                  <a:rPr lang="tr-TR" sz="2000" dirty="0"/>
                  <a:t>R' ilişkisini R</a:t>
                </a:r>
                <a:r>
                  <a:rPr lang="tr-TR" sz="2000" baseline="-25000" dirty="0"/>
                  <a:t>1</a:t>
                </a:r>
                <a:r>
                  <a:rPr lang="tr-TR" sz="2000" dirty="0"/>
                  <a:t>(A, B) ve R</a:t>
                </a:r>
                <a:r>
                  <a:rPr lang="tr-TR" sz="2000" baseline="-25000" dirty="0"/>
                  <a:t>2</a:t>
                </a:r>
                <a:r>
                  <a:rPr lang="tr-TR" sz="2000" dirty="0"/>
                  <a:t>(A, geriye kalanlar) diye ayrıştır.</a:t>
                </a:r>
              </a:p>
              <a:p>
                <a:pPr lvl="1"/>
                <a:r>
                  <a:rPr lang="tr-TR" sz="2000" dirty="0"/>
                  <a:t>R</a:t>
                </a:r>
                <a:r>
                  <a:rPr lang="tr-TR" sz="2000" baseline="-25000" dirty="0"/>
                  <a:t>1</a:t>
                </a:r>
                <a:r>
                  <a:rPr lang="tr-TR" sz="2000" dirty="0"/>
                  <a:t> ve R</a:t>
                </a:r>
                <a:r>
                  <a:rPr lang="tr-TR" sz="2000" baseline="-25000" dirty="0"/>
                  <a:t>2</a:t>
                </a:r>
                <a:r>
                  <a:rPr lang="tr-TR" sz="2000" dirty="0"/>
                  <a:t> için FB'leri hesapla.</a:t>
                </a:r>
              </a:p>
              <a:p>
                <a:pPr lvl="1"/>
                <a:r>
                  <a:rPr lang="tr-TR" sz="2000" dirty="0"/>
                  <a:t>R</a:t>
                </a:r>
                <a:r>
                  <a:rPr lang="tr-TR" sz="2000" baseline="-25000" dirty="0"/>
                  <a:t>1</a:t>
                </a:r>
                <a:r>
                  <a:rPr lang="tr-TR" sz="2000" dirty="0"/>
                  <a:t> ve R</a:t>
                </a:r>
                <a:r>
                  <a:rPr lang="tr-TR" sz="2000" baseline="-25000" dirty="0"/>
                  <a:t>2</a:t>
                </a:r>
                <a:r>
                  <a:rPr lang="tr-TR" sz="2000" dirty="0"/>
                  <a:t>'nin anahtarlarını hesapla.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CEEDF-1770-1944-90CD-B2B07D49D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58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441-232D-3353-7FFB-7EDA5E79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Örneği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 = {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537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441-232D-3353-7FFB-7EDA5E79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Örneği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 = {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63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441-232D-3353-7FFB-7EDA5E79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Örneği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 = {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751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441-232D-3353-7FFB-7EDA5E79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Örneği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 = {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5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8213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Başvurular(</a:t>
            </a:r>
            <a:r>
              <a:rPr lang="tr-TR" b="1" dirty="0" err="1"/>
              <a:t>TCNo</a:t>
            </a:r>
            <a:r>
              <a:rPr lang="tr-TR" b="1" dirty="0"/>
              <a:t>, ad, üniversite, lise, </a:t>
            </a:r>
            <a:r>
              <a:rPr lang="tr-TR" b="1" dirty="0" err="1"/>
              <a:t>liseŞehri</a:t>
            </a:r>
            <a:r>
              <a:rPr lang="tr-TR" b="1" dirty="0"/>
              <a:t>, hobi)</a:t>
            </a:r>
          </a:p>
          <a:p>
            <a:pPr marL="0" indent="0">
              <a:buNone/>
            </a:pPr>
            <a:r>
              <a:rPr lang="tr-TR" sz="1800" i="1" dirty="0"/>
              <a:t>123 </a:t>
            </a:r>
            <a:r>
              <a:rPr lang="tr-TR" sz="1800" i="1" dirty="0" err="1"/>
              <a:t>TCNo'lu</a:t>
            </a:r>
            <a:r>
              <a:rPr lang="tr-TR" sz="1800" i="1" dirty="0"/>
              <a:t> futbol oynamayı ve yüzmeyi seven Ali Veli, Atatürk Lisesi (Ankara) ve Bornova Anadolu Lisesi'nde (İzmir) okumuş; AÜ, BAİBÜ, ve İÜ'ye başvurmuştur.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E99EB5-7D29-8C72-68DE-8ABEBC85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31139"/>
              </p:ext>
            </p:extLst>
          </p:nvPr>
        </p:nvGraphicFramePr>
        <p:xfrm>
          <a:off x="757878" y="3003378"/>
          <a:ext cx="775747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12">
                  <a:extLst>
                    <a:ext uri="{9D8B030D-6E8A-4147-A177-3AD203B41FA5}">
                      <a16:colId xmlns:a16="http://schemas.microsoft.com/office/drawing/2014/main" val="3420663682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1903067789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745715926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3136635392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2555199537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3317717680"/>
                    </a:ext>
                  </a:extLst>
                </a:gridCol>
              </a:tblGrid>
              <a:tr h="207368">
                <a:tc>
                  <a:txBody>
                    <a:bodyPr/>
                    <a:lstStyle/>
                    <a:p>
                      <a:r>
                        <a:rPr lang="tr-TR" sz="1050" dirty="0" err="1"/>
                        <a:t>TCNo</a:t>
                      </a:r>
                      <a:endParaRPr lang="tr-T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üniversite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 err="1"/>
                        <a:t>liseŞehri</a:t>
                      </a:r>
                      <a:endParaRPr lang="tr-T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hobi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9988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034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27879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4826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44589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72991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01876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3830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65260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4514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3872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6543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32166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Kadıköy Anadolu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8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5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8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/>
              <a:t>Başvurular(</a:t>
            </a:r>
            <a:r>
              <a:rPr lang="tr-TR" b="1" dirty="0" err="1"/>
              <a:t>TCNo</a:t>
            </a:r>
            <a:r>
              <a:rPr lang="tr-TR" b="1" dirty="0"/>
              <a:t>, ad, üniversite, lise, </a:t>
            </a:r>
            <a:r>
              <a:rPr lang="tr-TR" b="1" dirty="0" err="1"/>
              <a:t>liseŞehri</a:t>
            </a:r>
            <a:r>
              <a:rPr lang="tr-TR" b="1" dirty="0"/>
              <a:t>, hobi)</a:t>
            </a:r>
          </a:p>
          <a:p>
            <a:pPr marL="0" indent="0">
              <a:buNone/>
            </a:pPr>
            <a:r>
              <a:rPr lang="tr-TR" sz="1800" i="1" dirty="0"/>
              <a:t>123 </a:t>
            </a:r>
            <a:r>
              <a:rPr lang="tr-TR" sz="1800" i="1" dirty="0" err="1"/>
              <a:t>TCNo'lu</a:t>
            </a:r>
            <a:r>
              <a:rPr lang="tr-TR" sz="1800" i="1" dirty="0"/>
              <a:t> futbol oynamayı ve yüzmeyi seven Ali Veli, Atatürk Lisesi (Ankara) ve Bornova Anadolu Lisesi'nde (İzmir) okumuş; AÜ, BAİBÜ, ve İÜ'ye başvurmuştur. </a:t>
            </a:r>
          </a:p>
          <a:p>
            <a:pPr marL="0" indent="0">
              <a:buNone/>
            </a:pPr>
            <a:endParaRPr lang="tr-TR" sz="1800" i="1" dirty="0"/>
          </a:p>
          <a:p>
            <a:pPr marL="0" indent="0">
              <a:buNone/>
            </a:pPr>
            <a:r>
              <a:rPr lang="tr-TR" sz="1800" dirty="0"/>
              <a:t>Tasarım Anomalileri (Design </a:t>
            </a:r>
            <a:r>
              <a:rPr lang="tr-TR" sz="1800" dirty="0" err="1"/>
              <a:t>Anomalies</a:t>
            </a:r>
            <a:r>
              <a:rPr lang="tr-TR" sz="1800" dirty="0"/>
              <a:t>):</a:t>
            </a:r>
          </a:p>
          <a:p>
            <a:r>
              <a:rPr lang="tr-TR" sz="1800" b="1" dirty="0"/>
              <a:t>Lüzumsuzluk (</a:t>
            </a:r>
            <a:r>
              <a:rPr lang="tr-TR" sz="1800" b="1" dirty="0" err="1"/>
              <a:t>Redundancy</a:t>
            </a:r>
            <a:r>
              <a:rPr lang="tr-TR" sz="1800" b="1" dirty="0"/>
              <a:t>): </a:t>
            </a:r>
            <a:r>
              <a:rPr lang="tr-TR" sz="1800" dirty="0"/>
              <a:t>123 </a:t>
            </a:r>
            <a:r>
              <a:rPr lang="tr-TR" sz="1800" dirty="0" err="1"/>
              <a:t>TCNo'sunun</a:t>
            </a:r>
            <a:r>
              <a:rPr lang="tr-TR" sz="1800" dirty="0"/>
              <a:t> Ali Veliye ait olduğunu 12; Ali Veli'nin </a:t>
            </a:r>
            <a:r>
              <a:rPr lang="tr-TR" sz="1800" dirty="0" err="1"/>
              <a:t>BAİBÜ'ye</a:t>
            </a:r>
            <a:r>
              <a:rPr lang="tr-TR" sz="1800" dirty="0"/>
              <a:t> başvurduğunu 4; Ali Veli'nin yüzmeyi sevdiğini 6 kere tabloya kaydettik!</a:t>
            </a:r>
          </a:p>
          <a:p>
            <a:r>
              <a:rPr lang="tr-TR" sz="1800" b="1" dirty="0"/>
              <a:t>Güncelleme Anomalisi (Update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Ali'nin futbol hobisini </a:t>
            </a:r>
            <a:r>
              <a:rPr lang="tr-TR" sz="1800"/>
              <a:t>futsal </a:t>
            </a:r>
            <a:r>
              <a:rPr lang="tr-TR" sz="1800" dirty="0"/>
              <a:t>olarak güncellemek isterken bazı kayıtlar gözden kaçabilir!</a:t>
            </a:r>
          </a:p>
          <a:p>
            <a:r>
              <a:rPr lang="tr-TR" sz="1800" b="1" dirty="0"/>
              <a:t>Silme Anomalisi (</a:t>
            </a:r>
            <a:r>
              <a:rPr lang="tr-TR" sz="1800" b="1" dirty="0" err="1"/>
              <a:t>Deletion</a:t>
            </a:r>
            <a:r>
              <a:rPr lang="tr-TR" sz="1800" b="1" dirty="0"/>
              <a:t>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Tablodan bir veri silinirken silinmemesi gereken bilgilerin de kaybolması. Kadıköy Anadolu Lisesi'ni sildiğimizde Ayşe'nin başvurusuna ait bilgilerin tamamen kaybolması.</a:t>
            </a:r>
          </a:p>
          <a:p>
            <a:r>
              <a:rPr lang="tr-TR" sz="1800" b="1" dirty="0"/>
              <a:t>Ekleme Anomalisi (</a:t>
            </a:r>
            <a:r>
              <a:rPr lang="tr-TR" sz="1800" b="1" dirty="0" err="1"/>
              <a:t>Insertion</a:t>
            </a:r>
            <a:r>
              <a:rPr lang="tr-TR" sz="1800" b="1" dirty="0"/>
              <a:t>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Hiç hobisi olmayan Hakan'ı tabloya eklemek istediğimizde hobi sütunu boş kalacağı için ekleme işlemimiz reddedilebilir.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846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Öğrencinin üniversite başvuruları için:</a:t>
            </a:r>
          </a:p>
          <a:p>
            <a:r>
              <a:rPr lang="tr-TR" sz="2000" dirty="0" err="1"/>
              <a:t>TCNo</a:t>
            </a:r>
            <a:r>
              <a:rPr lang="tr-TR" sz="2000" dirty="0"/>
              <a:t>, ad</a:t>
            </a:r>
          </a:p>
          <a:p>
            <a:r>
              <a:rPr lang="tr-TR" sz="2000" dirty="0"/>
              <a:t>Başvurulan üniversiteler</a:t>
            </a:r>
          </a:p>
          <a:p>
            <a:r>
              <a:rPr lang="tr-TR" sz="2000" dirty="0"/>
              <a:t>Gittiği liseler ve okulların şehirleri</a:t>
            </a:r>
          </a:p>
          <a:p>
            <a:r>
              <a:rPr lang="tr-TR" sz="2000" dirty="0"/>
              <a:t>Hobiler</a:t>
            </a:r>
          </a:p>
          <a:p>
            <a:pPr marL="0" indent="0">
              <a:buNone/>
            </a:pPr>
            <a:r>
              <a:rPr lang="tr-TR" sz="2000" b="1" dirty="0" err="1"/>
              <a:t>Anomalisiz</a:t>
            </a:r>
            <a:r>
              <a:rPr lang="tr-TR" sz="2000" b="1" dirty="0"/>
              <a:t> alternatif tasarım (ve orijinal data bu ilişkilerden geri oluşturulabilir):</a:t>
            </a:r>
          </a:p>
          <a:p>
            <a:pPr marL="0" indent="0">
              <a:buNone/>
            </a:pPr>
            <a:r>
              <a:rPr lang="tr-TR" sz="1900" dirty="0"/>
              <a:t>Öğrenciler(</a:t>
            </a:r>
            <a:r>
              <a:rPr lang="tr-TR" sz="1900" dirty="0" err="1"/>
              <a:t>TCNo</a:t>
            </a:r>
            <a:r>
              <a:rPr lang="tr-TR" sz="1900" dirty="0"/>
              <a:t>, ad)</a:t>
            </a:r>
          </a:p>
          <a:p>
            <a:pPr marL="0" indent="0">
              <a:buNone/>
            </a:pPr>
            <a:r>
              <a:rPr lang="tr-TR" sz="1900" dirty="0"/>
              <a:t>Başvurular(</a:t>
            </a:r>
            <a:r>
              <a:rPr lang="tr-TR" sz="1900" dirty="0" err="1"/>
              <a:t>TCNo</a:t>
            </a:r>
            <a:r>
              <a:rPr lang="tr-TR" sz="1900" dirty="0"/>
              <a:t>, üniversite)</a:t>
            </a:r>
          </a:p>
          <a:p>
            <a:pPr marL="0" indent="0">
              <a:buNone/>
            </a:pPr>
            <a:r>
              <a:rPr lang="tr-TR" sz="1900" dirty="0" err="1"/>
              <a:t>ÖğrenciLiseleri</a:t>
            </a:r>
            <a:r>
              <a:rPr lang="tr-TR" sz="1900" dirty="0"/>
              <a:t>(</a:t>
            </a:r>
            <a:r>
              <a:rPr lang="tr-TR" sz="1900" dirty="0" err="1"/>
              <a:t>TCNo</a:t>
            </a:r>
            <a:r>
              <a:rPr lang="tr-TR" sz="1900" dirty="0"/>
              <a:t>, lise, </a:t>
            </a:r>
            <a:r>
              <a:rPr lang="tr-TR" sz="1900" dirty="0" err="1"/>
              <a:t>liseŞehri</a:t>
            </a:r>
            <a:r>
              <a:rPr lang="tr-TR" sz="1900" dirty="0"/>
              <a:t>)</a:t>
            </a:r>
          </a:p>
          <a:p>
            <a:pPr marL="0" indent="0">
              <a:buNone/>
            </a:pPr>
            <a:r>
              <a:rPr lang="tr-TR" sz="1900" dirty="0"/>
              <a:t>Hobiler(</a:t>
            </a:r>
            <a:r>
              <a:rPr lang="tr-TR" sz="1900" dirty="0" err="1"/>
              <a:t>TCNo</a:t>
            </a:r>
            <a:r>
              <a:rPr lang="tr-TR" sz="1900" dirty="0"/>
              <a:t>, hobi)</a:t>
            </a:r>
          </a:p>
        </p:txBody>
      </p:sp>
    </p:spTree>
    <p:extLst>
      <p:ext uri="{BB962C8B-B14F-4D97-AF65-F5344CB8AC3E}">
        <p14:creationId xmlns:p14="http://schemas.microsoft.com/office/powerpoint/2010/main" val="47411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F88A-DAFB-57C2-38F8-4368CDF6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ile Tasarım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AD8F-9F50-0F87-FDBE-8F37582F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niteliği barındıran "dev" ilişkiler ile başlıyoruz.</a:t>
            </a:r>
          </a:p>
          <a:p>
            <a:r>
              <a:rPr lang="tr-TR" dirty="0"/>
              <a:t>Dev ilişkiyi, aynı bilgileri barındırabileceğimiz daha küçük ilişkilere doğru ayrıştırıyoruz.</a:t>
            </a:r>
          </a:p>
          <a:p>
            <a:r>
              <a:rPr lang="tr-TR" dirty="0"/>
              <a:t> Ayrıştırma işlemini otomatik gerçekleştirebiliriz:</a:t>
            </a:r>
          </a:p>
          <a:p>
            <a:pPr lvl="1"/>
            <a:r>
              <a:rPr lang="tr-TR" dirty="0"/>
              <a:t>Dev ilişkiler + veriye ait özellikler belirlenir.</a:t>
            </a:r>
          </a:p>
          <a:p>
            <a:pPr lvl="1"/>
            <a:r>
              <a:rPr lang="tr-TR" dirty="0"/>
              <a:t>Sistem veriye ait özellikler kullanılarak ayrıştırılır.</a:t>
            </a:r>
          </a:p>
          <a:p>
            <a:pPr lvl="1"/>
            <a:r>
              <a:rPr lang="tr-TR" dirty="0"/>
              <a:t>En son elde edilen ilişkiler </a:t>
            </a:r>
            <a:r>
              <a:rPr lang="tr-TR" b="1" i="1" dirty="0"/>
              <a:t>normal formlar</a:t>
            </a:r>
            <a:r>
              <a:rPr lang="tr-TR" dirty="0"/>
              <a:t>ı sağlar.</a:t>
            </a:r>
          </a:p>
          <a:p>
            <a:pPr lvl="1"/>
            <a:r>
              <a:rPr lang="tr-TR" dirty="0"/>
              <a:t>Bu sayede anomali oluşma ihtimali ortadan kalkar ve veri kaybı yaşanmaz.</a:t>
            </a:r>
          </a:p>
        </p:txBody>
      </p:sp>
    </p:spTree>
    <p:extLst>
      <p:ext uri="{BB962C8B-B14F-4D97-AF65-F5344CB8AC3E}">
        <p14:creationId xmlns:p14="http://schemas.microsoft.com/office/powerpoint/2010/main" val="225617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1816-3C8C-597B-8332-4970C8A7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Özellikleri ve Normal Formlar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FD01-542D-3B35-DB64-0E5290D8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98658" cy="1223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Fonksiyonel bağımlılıklar → </a:t>
            </a:r>
            <a:r>
              <a:rPr lang="tr-TR" sz="2000" dirty="0" err="1"/>
              <a:t>Boyce-Codd</a:t>
            </a:r>
            <a:r>
              <a:rPr lang="tr-TR" sz="2000" dirty="0"/>
              <a:t> Normal Form</a:t>
            </a:r>
          </a:p>
          <a:p>
            <a:pPr marL="0" indent="0">
              <a:buNone/>
            </a:pPr>
            <a:r>
              <a:rPr lang="tr-TR" sz="2000" dirty="0"/>
              <a:t>+</a:t>
            </a:r>
          </a:p>
          <a:p>
            <a:pPr marL="0" indent="0">
              <a:buNone/>
            </a:pPr>
            <a:r>
              <a:rPr lang="tr-TR" sz="2000" dirty="0"/>
              <a:t>Birden çok değerli bağımlılıklar → 4. Normal Form</a:t>
            </a:r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3605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1816-3C8C-597B-8332-4970C8A7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Özellikleri ve Normal Formlar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FD01-542D-3B35-DB64-0E5290D8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98658" cy="1223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Fonksiyonel bağlılıklar → </a:t>
            </a:r>
            <a:r>
              <a:rPr lang="tr-TR" sz="2000" dirty="0" err="1"/>
              <a:t>Boyce-Codd</a:t>
            </a:r>
            <a:r>
              <a:rPr lang="tr-TR" sz="2000" dirty="0"/>
              <a:t> Normal Form</a:t>
            </a:r>
          </a:p>
          <a:p>
            <a:pPr marL="0" indent="0">
              <a:buNone/>
            </a:pPr>
            <a:r>
              <a:rPr lang="tr-TR" sz="2000" dirty="0"/>
              <a:t>+</a:t>
            </a:r>
          </a:p>
          <a:p>
            <a:pPr marL="0" indent="0">
              <a:buNone/>
            </a:pPr>
            <a:r>
              <a:rPr lang="tr-TR" sz="2000" dirty="0"/>
              <a:t>Birden çok değerli bağlılıklar → 4. Normal Form</a:t>
            </a:r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570A97-41EE-AA66-DB01-2561991B75C4}"/>
              </a:ext>
            </a:extLst>
          </p:cNvPr>
          <p:cNvSpPr/>
          <p:nvPr/>
        </p:nvSpPr>
        <p:spPr>
          <a:xfrm>
            <a:off x="2561968" y="3122141"/>
            <a:ext cx="3370733" cy="3370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51744-0D6D-A6E3-78E3-08DD9FA349BD}"/>
              </a:ext>
            </a:extLst>
          </p:cNvPr>
          <p:cNvSpPr/>
          <p:nvPr/>
        </p:nvSpPr>
        <p:spPr>
          <a:xfrm>
            <a:off x="2949146" y="3468151"/>
            <a:ext cx="2866767" cy="2866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BF9F0-ACC6-618A-4158-F61D1E73B2CE}"/>
              </a:ext>
            </a:extLst>
          </p:cNvPr>
          <p:cNvSpPr/>
          <p:nvPr/>
        </p:nvSpPr>
        <p:spPr>
          <a:xfrm>
            <a:off x="3237470" y="3791218"/>
            <a:ext cx="2458984" cy="2458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F6CBE7-5319-BE8F-6A45-0E93C6537C30}"/>
              </a:ext>
            </a:extLst>
          </p:cNvPr>
          <p:cNvSpPr/>
          <p:nvPr/>
        </p:nvSpPr>
        <p:spPr>
          <a:xfrm>
            <a:off x="3649362" y="4251122"/>
            <a:ext cx="1925841" cy="19258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D5675A-E0DB-055D-FB08-71C16F5CDF36}"/>
              </a:ext>
            </a:extLst>
          </p:cNvPr>
          <p:cNvSpPr/>
          <p:nvPr/>
        </p:nvSpPr>
        <p:spPr>
          <a:xfrm>
            <a:off x="4003589" y="4613587"/>
            <a:ext cx="1497473" cy="149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194F0-1C85-EC5E-4C2A-2275D36A0911}"/>
              </a:ext>
            </a:extLst>
          </p:cNvPr>
          <p:cNvSpPr txBox="1"/>
          <p:nvPr/>
        </p:nvSpPr>
        <p:spPr>
          <a:xfrm>
            <a:off x="3525972" y="413212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2CDB1-C579-6318-AACA-C1E7B351A4A6}"/>
              </a:ext>
            </a:extLst>
          </p:cNvPr>
          <p:cNvSpPr txBox="1"/>
          <p:nvPr/>
        </p:nvSpPr>
        <p:spPr>
          <a:xfrm>
            <a:off x="3058042" y="349957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2NF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CA892-EF79-D491-97B2-2F2E044C1A6C}"/>
              </a:ext>
            </a:extLst>
          </p:cNvPr>
          <p:cNvSpPr txBox="1"/>
          <p:nvPr/>
        </p:nvSpPr>
        <p:spPr>
          <a:xfrm>
            <a:off x="3305356" y="376947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3NF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A1F07-FB13-D4FC-229C-C4B7C0678F33}"/>
              </a:ext>
            </a:extLst>
          </p:cNvPr>
          <p:cNvSpPr txBox="1"/>
          <p:nvPr/>
        </p:nvSpPr>
        <p:spPr>
          <a:xfrm>
            <a:off x="2680907" y="32296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1NF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99E9E-6260-84A6-CA38-A08429D7FE1C}"/>
              </a:ext>
            </a:extLst>
          </p:cNvPr>
          <p:cNvSpPr txBox="1"/>
          <p:nvPr/>
        </p:nvSpPr>
        <p:spPr>
          <a:xfrm>
            <a:off x="3969052" y="441805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112276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4182</TotalTime>
  <Words>1873</Words>
  <Application>Microsoft Macintosh PowerPoint</Application>
  <PresentationFormat>On-screen Show (4:3)</PresentationFormat>
  <Paragraphs>344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Fira Code</vt:lpstr>
      <vt:lpstr>Helvetica Neue</vt:lpstr>
      <vt:lpstr>Office Theme</vt:lpstr>
      <vt:lpstr>1906003022015  Veritabanı Yönetim Sistemleri  BAİBÜ Bilgisayar Müh.</vt:lpstr>
      <vt:lpstr>İlişkisel Veritabanı Tasarımı</vt:lpstr>
      <vt:lpstr>Örnek</vt:lpstr>
      <vt:lpstr>Örnek</vt:lpstr>
      <vt:lpstr>Örnek</vt:lpstr>
      <vt:lpstr>Örnek</vt:lpstr>
      <vt:lpstr>Ayrıştırma ile Tasarım</vt:lpstr>
      <vt:lpstr>Veri Özellikleri ve Normal Formlar</vt:lpstr>
      <vt:lpstr>Veri Özellikleri ve Normal Formlar</vt:lpstr>
      <vt:lpstr>Örnek</vt:lpstr>
      <vt:lpstr>Örnek</vt:lpstr>
      <vt:lpstr>Fonksiyonel Bağımlılık (Functional Dependency)</vt:lpstr>
      <vt:lpstr>Fonksiyonel Bağımlılık (Functional Dependency)</vt:lpstr>
      <vt:lpstr>Örnek</vt:lpstr>
      <vt:lpstr>FB (FD) ve Anahtar (Key) Kavramı</vt:lpstr>
      <vt:lpstr>FD Türleri</vt:lpstr>
      <vt:lpstr>FD Kuralları</vt:lpstr>
      <vt:lpstr>FD Kuralları</vt:lpstr>
      <vt:lpstr>FD Kuralları</vt:lpstr>
      <vt:lpstr>FD Kuralları</vt:lpstr>
      <vt:lpstr>Nitelik Kapanımı (Closure of Attributes)</vt:lpstr>
      <vt:lpstr>Nitelik Kapanımı Örnek</vt:lpstr>
      <vt:lpstr>Kapanım ve Anahtar Kavramı</vt:lpstr>
      <vt:lpstr>Takipçi FB Kavramı</vt:lpstr>
      <vt:lpstr>İlişkisel Şemayı Ayrıştırmak</vt:lpstr>
      <vt:lpstr>Ayrıştırma Örneği 1</vt:lpstr>
      <vt:lpstr>Ayrıştırma Örneği 2</vt:lpstr>
      <vt:lpstr>Boyce-Codd Normal Form (BCNF) </vt:lpstr>
      <vt:lpstr>BCNF Örneği 1</vt:lpstr>
      <vt:lpstr>BCNF Örneği 2</vt:lpstr>
      <vt:lpstr>BCNF Ayrıştırma Algoritması</vt:lpstr>
      <vt:lpstr>BCNF Ayrıştırma Örneği</vt:lpstr>
      <vt:lpstr>BCNF Ayrıştırma Örneği</vt:lpstr>
      <vt:lpstr>BCNF Ayrıştırma Örneği</vt:lpstr>
      <vt:lpstr>BCNF Ayrıştırma Örneği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250</cp:revision>
  <dcterms:created xsi:type="dcterms:W3CDTF">2022-10-02T13:24:37Z</dcterms:created>
  <dcterms:modified xsi:type="dcterms:W3CDTF">2023-04-13T13:44:26Z</dcterms:modified>
</cp:coreProperties>
</file>