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72"/>
    <p:restoredTop sz="94718"/>
  </p:normalViewPr>
  <p:slideViewPr>
    <p:cSldViewPr snapToGrid="0">
      <p:cViewPr>
        <p:scale>
          <a:sx n="120" d="100"/>
          <a:sy n="120" d="100"/>
        </p:scale>
        <p:origin x="9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057-F2A8-0BA6-7F4D-429F5F3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UML Veri Modelleme - İlişkiler (Çokluk)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364DC-5D58-409C-DA64-DF28865FB024}"/>
              </a:ext>
            </a:extLst>
          </p:cNvPr>
          <p:cNvSpPr txBox="1"/>
          <p:nvPr/>
        </p:nvSpPr>
        <p:spPr>
          <a:xfrm>
            <a:off x="681690" y="1690689"/>
            <a:ext cx="7833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İlişki çeşitleri: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Bire bir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1" dirty="0"/>
              <a:t>Çoktan bire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Çoktan çoğa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Tam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8C0B7DD-F9C7-4144-CD31-CAACAF271AED}"/>
              </a:ext>
            </a:extLst>
          </p:cNvPr>
          <p:cNvGraphicFramePr>
            <a:graphicFrameLocks noGrp="1"/>
          </p:cNvGraphicFramePr>
          <p:nvPr/>
        </p:nvGraphicFramePr>
        <p:xfrm>
          <a:off x="835809" y="4425631"/>
          <a:ext cx="1317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DB4166-B58F-46DC-13DA-BB9DD0EFFAF6}"/>
              </a:ext>
            </a:extLst>
          </p:cNvPr>
          <p:cNvGraphicFramePr>
            <a:graphicFrameLocks noGrp="1"/>
          </p:cNvGraphicFramePr>
          <p:nvPr/>
        </p:nvGraphicFramePr>
        <p:xfrm>
          <a:off x="3951515" y="4422615"/>
          <a:ext cx="1317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5181D9-CA69-30C7-540F-6944F34872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152980" y="4793455"/>
            <a:ext cx="1798535" cy="3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4DD858-E0AD-BC2D-537A-AA880C3201A0}"/>
              </a:ext>
            </a:extLst>
          </p:cNvPr>
          <p:cNvSpPr txBox="1"/>
          <p:nvPr/>
        </p:nvSpPr>
        <p:spPr>
          <a:xfrm>
            <a:off x="2152980" y="4452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D2224-627F-A09C-B89A-FF87DEEA3E2C}"/>
              </a:ext>
            </a:extLst>
          </p:cNvPr>
          <p:cNvSpPr txBox="1"/>
          <p:nvPr/>
        </p:nvSpPr>
        <p:spPr>
          <a:xfrm>
            <a:off x="3417393" y="44706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40492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057-F2A8-0BA6-7F4D-429F5F3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UML Veri Modelleme - İlişkiler (Çokluk)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364DC-5D58-409C-DA64-DF28865FB024}"/>
              </a:ext>
            </a:extLst>
          </p:cNvPr>
          <p:cNvSpPr txBox="1"/>
          <p:nvPr/>
        </p:nvSpPr>
        <p:spPr>
          <a:xfrm>
            <a:off x="681690" y="1690689"/>
            <a:ext cx="78336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İlişki çeşitleri: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Bire bir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Çoktan bire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Çoktan çoğa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1" dirty="0"/>
              <a:t>Tam: </a:t>
            </a:r>
            <a:r>
              <a:rPr lang="tr-TR" sz="2400" dirty="0"/>
              <a:t>Her nesne, sınıflar arası ilişkiye dahil olmalıdır.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Tam bire bir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Tam çoktan bire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Tam çoktan çoğa</a:t>
            </a:r>
          </a:p>
        </p:txBody>
      </p:sp>
    </p:spTree>
    <p:extLst>
      <p:ext uri="{BB962C8B-B14F-4D97-AF65-F5344CB8AC3E}">
        <p14:creationId xmlns:p14="http://schemas.microsoft.com/office/powerpoint/2010/main" val="298234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9C8-5BD9-1071-331C-2A2D40DA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UML Veri Modelleme - İlişki Sınıfları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A4EF3-2E7C-230C-FB45-CA8C184AAF41}"/>
              </a:ext>
            </a:extLst>
          </p:cNvPr>
          <p:cNvSpPr txBox="1"/>
          <p:nvPr/>
        </p:nvSpPr>
        <p:spPr>
          <a:xfrm>
            <a:off x="681690" y="1690689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2 sınıfa ait nesneler arasındaki ilişkiler ve bu ilişkilere ait nitelikler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EC90BF-20B1-4A64-2233-ED04DE4FE086}"/>
              </a:ext>
            </a:extLst>
          </p:cNvPr>
          <p:cNvGraphicFramePr>
            <a:graphicFrameLocks noGrp="1"/>
          </p:cNvGraphicFramePr>
          <p:nvPr/>
        </p:nvGraphicFramePr>
        <p:xfrm>
          <a:off x="1415145" y="2786380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440202-AC8A-0D57-3668-F47CBF59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97459"/>
              </p:ext>
            </p:extLst>
          </p:nvPr>
        </p:nvGraphicFramePr>
        <p:xfrm>
          <a:off x="4572000" y="2923540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Okul_Adı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C73FAE-4D49-C40D-0914-4E283AB1F83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32316" y="3429000"/>
            <a:ext cx="18396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91A29-C532-D8C6-E7B8-7BE9626D24A8}"/>
              </a:ext>
            </a:extLst>
          </p:cNvPr>
          <p:cNvSpPr txBox="1"/>
          <p:nvPr/>
        </p:nvSpPr>
        <p:spPr>
          <a:xfrm>
            <a:off x="3144774" y="3016252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Başvurur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8A9B2C-0FB9-1F2D-D371-6ADF87F0B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61962"/>
              </p:ext>
            </p:extLst>
          </p:nvPr>
        </p:nvGraphicFramePr>
        <p:xfrm>
          <a:off x="2818204" y="4435413"/>
          <a:ext cx="1667907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790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Başvuru_Bilgisi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</a:p>
                    <a:p>
                      <a:r>
                        <a:rPr lang="tr-TR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26274F-BD36-6D9E-272D-FF21F3F6E0A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52157" y="3429000"/>
            <a:ext cx="0" cy="1006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5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9C8-5BD9-1071-331C-2A2D40DA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UML Veri Modelleme - Alt Sınıflar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EC90BF-20B1-4A64-2233-ED04DE4FE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80"/>
              </p:ext>
            </p:extLst>
          </p:nvPr>
        </p:nvGraphicFramePr>
        <p:xfrm>
          <a:off x="3913414" y="1690689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440202-AC8A-0D57-3668-F47CBF59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72823"/>
              </p:ext>
            </p:extLst>
          </p:nvPr>
        </p:nvGraphicFramePr>
        <p:xfrm>
          <a:off x="2041071" y="4078378"/>
          <a:ext cx="15947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75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Yerli_Öğr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Doğum_İli</a:t>
                      </a:r>
                      <a:endParaRPr lang="tr-TR" dirty="0"/>
                    </a:p>
                    <a:p>
                      <a:r>
                        <a:rPr lang="tr-TR" dirty="0" err="1"/>
                        <a:t>TC_No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C08615E-6B8C-290B-0D1B-6C95CE3A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68890"/>
              </p:ext>
            </p:extLst>
          </p:nvPr>
        </p:nvGraphicFramePr>
        <p:xfrm>
          <a:off x="5508174" y="4078378"/>
          <a:ext cx="15947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75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Yabancı_Öğr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Ülke</a:t>
                      </a:r>
                    </a:p>
                    <a:p>
                      <a:r>
                        <a:rPr lang="tr-TR" dirty="0" err="1"/>
                        <a:t>Pasaport_No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17" name="Triangle 16">
            <a:extLst>
              <a:ext uri="{FF2B5EF4-FFF2-40B4-BE49-F238E27FC236}">
                <a16:creationId xmlns:a16="http://schemas.microsoft.com/office/drawing/2014/main" id="{CBE03B5B-751E-1BEE-C001-B645B5AB2A1D}"/>
              </a:ext>
            </a:extLst>
          </p:cNvPr>
          <p:cNvSpPr/>
          <p:nvPr/>
        </p:nvSpPr>
        <p:spPr>
          <a:xfrm>
            <a:off x="4392384" y="3016252"/>
            <a:ext cx="359229" cy="27890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A171DD66-1282-8ADB-750E-4CECC2F824CD}"/>
              </a:ext>
            </a:extLst>
          </p:cNvPr>
          <p:cNvSpPr/>
          <p:nvPr/>
        </p:nvSpPr>
        <p:spPr>
          <a:xfrm rot="5400000">
            <a:off x="4431187" y="2205425"/>
            <a:ext cx="278901" cy="346438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D81BEB-682A-50F5-C3EA-3C8C70D88C94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 flipH="1">
            <a:off x="4570638" y="3295152"/>
            <a:ext cx="1361" cy="503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9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9C8-5BD9-1071-331C-2A2D40DA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UML Veri Modelleme - Bileşim ve Yığışım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EC90BF-20B1-4A64-2233-ED04DE4FE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62198"/>
              </p:ext>
            </p:extLst>
          </p:nvPr>
        </p:nvGraphicFramePr>
        <p:xfrm>
          <a:off x="800100" y="2443255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Üniversite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Üni_Adı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440202-AC8A-0D57-3668-F47CBF59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50587"/>
              </p:ext>
            </p:extLst>
          </p:nvPr>
        </p:nvGraphicFramePr>
        <p:xfrm>
          <a:off x="4087585" y="2590212"/>
          <a:ext cx="15947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75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Fakülte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F_Adı</a:t>
                      </a:r>
                      <a:endParaRPr lang="tr-TR" dirty="0"/>
                    </a:p>
                    <a:p>
                      <a:r>
                        <a:rPr lang="tr-TR" dirty="0"/>
                        <a:t>Bina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3" name="Diamond 2">
            <a:extLst>
              <a:ext uri="{FF2B5EF4-FFF2-40B4-BE49-F238E27FC236}">
                <a16:creationId xmlns:a16="http://schemas.microsoft.com/office/drawing/2014/main" id="{8A5DAEE4-09C1-E961-C234-D1B8B2B344A0}"/>
              </a:ext>
            </a:extLst>
          </p:cNvPr>
          <p:cNvSpPr/>
          <p:nvPr/>
        </p:nvSpPr>
        <p:spPr>
          <a:xfrm>
            <a:off x="2117271" y="2948715"/>
            <a:ext cx="293914" cy="293914"/>
          </a:xfrm>
          <a:prstGeom prst="diamond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62A00-8D73-A6D3-2D67-B2226DDF3DF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411185" y="3095672"/>
            <a:ext cx="167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15BDC8-3E0A-080B-DB23-B03DBB7C2976}"/>
              </a:ext>
            </a:extLst>
          </p:cNvPr>
          <p:cNvSpPr txBox="1"/>
          <p:nvPr/>
        </p:nvSpPr>
        <p:spPr>
          <a:xfrm>
            <a:off x="710109" y="1690689"/>
            <a:ext cx="386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Bir sınıfın nesneleri diğer bir sınıfa aittir.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0040A2-78A5-7078-3538-33A3EDA99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26954"/>
              </p:ext>
            </p:extLst>
          </p:nvPr>
        </p:nvGraphicFramePr>
        <p:xfrm>
          <a:off x="661306" y="4759009"/>
          <a:ext cx="15947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75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Adres PK</a:t>
                      </a:r>
                    </a:p>
                    <a:p>
                      <a:r>
                        <a:rPr lang="tr-TR" dirty="0" err="1"/>
                        <a:t>Oda_Sayısı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11" name="Diamond 10">
            <a:extLst>
              <a:ext uri="{FF2B5EF4-FFF2-40B4-BE49-F238E27FC236}">
                <a16:creationId xmlns:a16="http://schemas.microsoft.com/office/drawing/2014/main" id="{2885D44D-0F94-C865-5BA6-542BE4AFB121}"/>
              </a:ext>
            </a:extLst>
          </p:cNvPr>
          <p:cNvSpPr/>
          <p:nvPr/>
        </p:nvSpPr>
        <p:spPr>
          <a:xfrm>
            <a:off x="1311728" y="3454175"/>
            <a:ext cx="293914" cy="293914"/>
          </a:xfrm>
          <a:prstGeom prst="diamond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9CDE38-5581-69B7-9D63-9877FC58F28B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458684" y="3748089"/>
            <a:ext cx="1" cy="1010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7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UML'den</a:t>
            </a:r>
            <a:r>
              <a:rPr lang="tr-TR" dirty="0"/>
              <a:t> </a:t>
            </a:r>
            <a:r>
              <a:rPr lang="tr-TR" dirty="0" err="1"/>
              <a:t>DB'ye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4262-9D3B-BCBC-C460-77EBB71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Sınıflar</a:t>
            </a:r>
          </a:p>
          <a:p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530F06-5480-0DC8-D2BF-D04733DE3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34057"/>
              </p:ext>
            </p:extLst>
          </p:nvPr>
        </p:nvGraphicFramePr>
        <p:xfrm>
          <a:off x="726622" y="2546893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039939-01EB-DC2E-E68C-0210FA769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21484"/>
              </p:ext>
            </p:extLst>
          </p:nvPr>
        </p:nvGraphicFramePr>
        <p:xfrm>
          <a:off x="2566306" y="2684053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Okul_Adı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7F46C2-AF63-9022-86C9-55500745DA34}"/>
              </a:ext>
            </a:extLst>
          </p:cNvPr>
          <p:cNvSpPr txBox="1"/>
          <p:nvPr/>
        </p:nvSpPr>
        <p:spPr>
          <a:xfrm>
            <a:off x="628650" y="4230186"/>
            <a:ext cx="4322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Öğrenci(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Ad, Ortalama)</a:t>
            </a: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Okul(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Okul_Adı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Şehir)</a:t>
            </a:r>
          </a:p>
        </p:txBody>
      </p:sp>
    </p:spTree>
    <p:extLst>
      <p:ext uri="{BB962C8B-B14F-4D97-AF65-F5344CB8AC3E}">
        <p14:creationId xmlns:p14="http://schemas.microsoft.com/office/powerpoint/2010/main" val="303382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UML'den</a:t>
            </a:r>
            <a:r>
              <a:rPr lang="tr-TR" dirty="0"/>
              <a:t> </a:t>
            </a:r>
            <a:r>
              <a:rPr lang="tr-TR" dirty="0" err="1"/>
              <a:t>DB'ye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4262-9D3B-BCBC-C460-77EBB71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İlişkiler (</a:t>
            </a:r>
            <a:r>
              <a:rPr lang="tr-TR" dirty="0" err="1"/>
              <a:t>Associations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F46C2-AF63-9022-86C9-55500745DA34}"/>
              </a:ext>
            </a:extLst>
          </p:cNvPr>
          <p:cNvSpPr txBox="1"/>
          <p:nvPr/>
        </p:nvSpPr>
        <p:spPr>
          <a:xfrm>
            <a:off x="628650" y="4230186"/>
            <a:ext cx="4322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Öğrenci(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Ad, Ortalama)</a:t>
            </a: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Okul(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Okul_Adı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Şehir)</a:t>
            </a: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Başvurur(</a:t>
            </a:r>
            <a:r>
              <a:rPr lang="tr-TR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latin typeface="Fira Code" panose="020B0809050000020004" pitchFamily="49" charset="0"/>
                <a:ea typeface="Fira Code" panose="020B0809050000020004" pitchFamily="49" charset="0"/>
              </a:rPr>
              <a:t>Okul_Adı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64462E-3670-FF35-43B2-4A7D83B11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42793"/>
              </p:ext>
            </p:extLst>
          </p:nvPr>
        </p:nvGraphicFramePr>
        <p:xfrm>
          <a:off x="628650" y="2615473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0CD610-93C7-7D9C-6C2A-99E31233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15668"/>
              </p:ext>
            </p:extLst>
          </p:nvPr>
        </p:nvGraphicFramePr>
        <p:xfrm>
          <a:off x="3785505" y="2752633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Okul_Adı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C1A7BD-74D7-A2AE-0358-D1470593EF4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945821" y="3258093"/>
            <a:ext cx="18396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4FA153-F294-ABE7-FBB4-265635F39F83}"/>
              </a:ext>
            </a:extLst>
          </p:cNvPr>
          <p:cNvSpPr txBox="1"/>
          <p:nvPr/>
        </p:nvSpPr>
        <p:spPr>
          <a:xfrm>
            <a:off x="2248227" y="2937678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Başvurur</a:t>
            </a:r>
          </a:p>
        </p:txBody>
      </p:sp>
    </p:spTree>
    <p:extLst>
      <p:ext uri="{BB962C8B-B14F-4D97-AF65-F5344CB8AC3E}">
        <p14:creationId xmlns:p14="http://schemas.microsoft.com/office/powerpoint/2010/main" val="128536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UML'den</a:t>
            </a:r>
            <a:r>
              <a:rPr lang="tr-TR" dirty="0"/>
              <a:t> </a:t>
            </a:r>
            <a:r>
              <a:rPr lang="tr-TR" dirty="0" err="1"/>
              <a:t>DB'ye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4262-9D3B-BCBC-C460-77EBB71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İlişkiler (</a:t>
            </a:r>
            <a:r>
              <a:rPr lang="tr-TR" dirty="0" err="1"/>
              <a:t>Associations</a:t>
            </a:r>
            <a:r>
              <a:rPr lang="tr-TR" dirty="0"/>
              <a:t>) için anahtarlar çokluk bilgisine bağlıdır.</a:t>
            </a:r>
          </a:p>
          <a:p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F46C2-AF63-9022-86C9-55500745DA34}"/>
              </a:ext>
            </a:extLst>
          </p:cNvPr>
          <p:cNvSpPr txBox="1"/>
          <p:nvPr/>
        </p:nvSpPr>
        <p:spPr>
          <a:xfrm>
            <a:off x="628650" y="4230186"/>
            <a:ext cx="4322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Öğrenci(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Ad, Ortalama)</a:t>
            </a: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Okul(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Okul_Adı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Şehir)</a:t>
            </a: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Başvurur(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latin typeface="Fira Code" panose="020B0809050000020004" pitchFamily="49" charset="0"/>
                <a:ea typeface="Fira Code" panose="020B0809050000020004" pitchFamily="49" charset="0"/>
              </a:rPr>
              <a:t>Okul_Adı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64462E-3670-FF35-43B2-4A7D83B112D7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615473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0CD610-93C7-7D9C-6C2A-99E31233A3D2}"/>
              </a:ext>
            </a:extLst>
          </p:cNvPr>
          <p:cNvGraphicFramePr>
            <a:graphicFrameLocks noGrp="1"/>
          </p:cNvGraphicFramePr>
          <p:nvPr/>
        </p:nvGraphicFramePr>
        <p:xfrm>
          <a:off x="3785505" y="2752633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Okul_Adı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C1A7BD-74D7-A2AE-0358-D1470593EF4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945821" y="3258093"/>
            <a:ext cx="18396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4FA153-F294-ABE7-FBB4-265635F39F83}"/>
              </a:ext>
            </a:extLst>
          </p:cNvPr>
          <p:cNvSpPr txBox="1"/>
          <p:nvPr/>
        </p:nvSpPr>
        <p:spPr>
          <a:xfrm>
            <a:off x="2248227" y="2937678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Başvurur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16D1F-C5F7-5FB6-6697-B872D645D5E8}"/>
              </a:ext>
            </a:extLst>
          </p:cNvPr>
          <p:cNvSpPr txBox="1"/>
          <p:nvPr/>
        </p:nvSpPr>
        <p:spPr>
          <a:xfrm>
            <a:off x="1981166" y="329348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                       0..1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25A00-4906-2159-9529-3917C5CC20C9}"/>
              </a:ext>
            </a:extLst>
          </p:cNvPr>
          <p:cNvSpPr txBox="1"/>
          <p:nvPr/>
        </p:nvSpPr>
        <p:spPr>
          <a:xfrm>
            <a:off x="628650" y="6036987"/>
            <a:ext cx="612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Bir tarafta 0..1 veya 1..1 varsa ilişki anahtarını diğer taraftan alır.</a:t>
            </a:r>
          </a:p>
          <a:p>
            <a:r>
              <a:rPr lang="tr-TR" dirty="0"/>
              <a:t>Başvurur tablosu kesinlikle gerekli midir?</a:t>
            </a:r>
          </a:p>
        </p:txBody>
      </p:sp>
    </p:spTree>
    <p:extLst>
      <p:ext uri="{BB962C8B-B14F-4D97-AF65-F5344CB8AC3E}">
        <p14:creationId xmlns:p14="http://schemas.microsoft.com/office/powerpoint/2010/main" val="353643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UML'den</a:t>
            </a:r>
            <a:r>
              <a:rPr lang="tr-TR" dirty="0"/>
              <a:t> </a:t>
            </a:r>
            <a:r>
              <a:rPr lang="tr-TR" dirty="0" err="1"/>
              <a:t>DB'ye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4262-9D3B-BCBC-C460-77EBB71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İlişkiler (</a:t>
            </a:r>
            <a:r>
              <a:rPr lang="tr-TR" dirty="0" err="1"/>
              <a:t>Associations</a:t>
            </a:r>
            <a:r>
              <a:rPr lang="tr-TR" dirty="0"/>
              <a:t>) için anahtarlar çokluk bilgisine bağlıdır.</a:t>
            </a:r>
          </a:p>
          <a:p>
            <a:endParaRPr lang="tr-TR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64462E-3670-FF35-43B2-4A7D83B112D7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615473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0CD610-93C7-7D9C-6C2A-99E31233A3D2}"/>
              </a:ext>
            </a:extLst>
          </p:cNvPr>
          <p:cNvGraphicFramePr>
            <a:graphicFrameLocks noGrp="1"/>
          </p:cNvGraphicFramePr>
          <p:nvPr/>
        </p:nvGraphicFramePr>
        <p:xfrm>
          <a:off x="3785505" y="2752633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Okul_Adı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C1A7BD-74D7-A2AE-0358-D1470593EF4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945821" y="3258093"/>
            <a:ext cx="18396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4FA153-F294-ABE7-FBB4-265635F39F83}"/>
              </a:ext>
            </a:extLst>
          </p:cNvPr>
          <p:cNvSpPr txBox="1"/>
          <p:nvPr/>
        </p:nvSpPr>
        <p:spPr>
          <a:xfrm>
            <a:off x="2248227" y="2937678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Başvurur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16D1F-C5F7-5FB6-6697-B872D645D5E8}"/>
              </a:ext>
            </a:extLst>
          </p:cNvPr>
          <p:cNvSpPr txBox="1"/>
          <p:nvPr/>
        </p:nvSpPr>
        <p:spPr>
          <a:xfrm>
            <a:off x="1981166" y="329348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                       0..1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25A00-4906-2159-9529-3917C5CC20C9}"/>
              </a:ext>
            </a:extLst>
          </p:cNvPr>
          <p:cNvSpPr txBox="1"/>
          <p:nvPr/>
        </p:nvSpPr>
        <p:spPr>
          <a:xfrm>
            <a:off x="628650" y="2196149"/>
            <a:ext cx="399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Başvurur tablosu kesinlikle gerekli midir?</a:t>
            </a:r>
          </a:p>
        </p:txBody>
      </p:sp>
    </p:spTree>
    <p:extLst>
      <p:ext uri="{BB962C8B-B14F-4D97-AF65-F5344CB8AC3E}">
        <p14:creationId xmlns:p14="http://schemas.microsoft.com/office/powerpoint/2010/main" val="414844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UML'den</a:t>
            </a:r>
            <a:r>
              <a:rPr lang="tr-TR" dirty="0"/>
              <a:t> </a:t>
            </a:r>
            <a:r>
              <a:rPr lang="tr-TR" dirty="0" err="1"/>
              <a:t>DB'ye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4262-9D3B-BCBC-C460-77EBB71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İlişki sınıfı tablosuna kendine ait nitelikler eklenir.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F46C2-AF63-9022-86C9-55500745DA34}"/>
              </a:ext>
            </a:extLst>
          </p:cNvPr>
          <p:cNvSpPr txBox="1"/>
          <p:nvPr/>
        </p:nvSpPr>
        <p:spPr>
          <a:xfrm>
            <a:off x="594600" y="4872806"/>
            <a:ext cx="58913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Öğrenci(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Ad, Ortalama)</a:t>
            </a: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Okul(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Okul_Adı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Şehir)</a:t>
            </a: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Başvurur(</a:t>
            </a:r>
            <a:r>
              <a:rPr lang="tr-TR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latin typeface="Fira Code" panose="020B0809050000020004" pitchFamily="49" charset="0"/>
                <a:ea typeface="Fira Code" panose="020B0809050000020004" pitchFamily="49" charset="0"/>
              </a:rPr>
              <a:t>Okul_Adı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Tarih, Sonuç)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AD996B-47A9-DDC6-BD43-CA28DD7A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80012"/>
              </p:ext>
            </p:extLst>
          </p:nvPr>
        </p:nvGraphicFramePr>
        <p:xfrm>
          <a:off x="4041324" y="2420936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BC4051-AE50-7007-D8D3-204957A8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35568"/>
              </p:ext>
            </p:extLst>
          </p:nvPr>
        </p:nvGraphicFramePr>
        <p:xfrm>
          <a:off x="7198179" y="2558096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Okul_Adı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A8D2B5-EA47-EAAA-7B8C-345E2868910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58495" y="3063556"/>
            <a:ext cx="18396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303D04-FE50-A8EE-345E-FCDFA60E59AD}"/>
              </a:ext>
            </a:extLst>
          </p:cNvPr>
          <p:cNvSpPr txBox="1"/>
          <p:nvPr/>
        </p:nvSpPr>
        <p:spPr>
          <a:xfrm>
            <a:off x="5770953" y="2650808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Başvurur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E9A624-465E-3AF4-11B8-51AEAA9B3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79263"/>
              </p:ext>
            </p:extLst>
          </p:nvPr>
        </p:nvGraphicFramePr>
        <p:xfrm>
          <a:off x="5444383" y="4069969"/>
          <a:ext cx="1667907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790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Başvuru_Bilgisi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</a:p>
                    <a:p>
                      <a:r>
                        <a:rPr lang="tr-TR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50F8B-62AD-D29B-6531-376FBAB0C71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278336" y="3063556"/>
            <a:ext cx="0" cy="1006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0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6E90-2E84-DBAD-78A3-412A7F44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Modelleme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1AA1-BD3F-6033-0393-284C2AA5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Varlık İlişkisi (</a:t>
            </a:r>
            <a:r>
              <a:rPr lang="tr-TR" dirty="0" err="1"/>
              <a:t>Entity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- E/R) Modeli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UML'in</a:t>
            </a:r>
            <a:r>
              <a:rPr lang="tr-TR" dirty="0"/>
              <a:t> Veri Modelleme Alt Kümesi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E2A7A7-CBE1-FC4E-991F-580C1C9F7664}"/>
              </a:ext>
            </a:extLst>
          </p:cNvPr>
          <p:cNvSpPr/>
          <p:nvPr/>
        </p:nvSpPr>
        <p:spPr>
          <a:xfrm>
            <a:off x="990600" y="3995057"/>
            <a:ext cx="1284515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Öğrenci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6A592-D1DB-3FFD-2BA3-6678F0C1D939}"/>
              </a:ext>
            </a:extLst>
          </p:cNvPr>
          <p:cNvSpPr/>
          <p:nvPr/>
        </p:nvSpPr>
        <p:spPr>
          <a:xfrm>
            <a:off x="6359980" y="3995057"/>
            <a:ext cx="1284515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Okul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4DE486E-8F97-B333-DCF0-69A65F8E073C}"/>
              </a:ext>
            </a:extLst>
          </p:cNvPr>
          <p:cNvSpPr/>
          <p:nvPr/>
        </p:nvSpPr>
        <p:spPr>
          <a:xfrm>
            <a:off x="3263673" y="3801836"/>
            <a:ext cx="2107749" cy="9089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Başvurur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5BCBBC-0C62-D425-1917-EE4C43DC720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275115" y="4256314"/>
            <a:ext cx="9885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762356-6F10-B9BB-DDD2-ED4FB8927674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371422" y="4256314"/>
            <a:ext cx="9885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670B12C-6CA1-E28D-660B-DF984710ED72}"/>
              </a:ext>
            </a:extLst>
          </p:cNvPr>
          <p:cNvSpPr/>
          <p:nvPr/>
        </p:nvSpPr>
        <p:spPr>
          <a:xfrm>
            <a:off x="167367" y="2852056"/>
            <a:ext cx="1284516" cy="587829"/>
          </a:xfrm>
          <a:prstGeom prst="ellipse">
            <a:avLst/>
          </a:prstGeom>
          <a:solidFill>
            <a:srgbClr val="008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Öğr_No</a:t>
            </a:r>
            <a:endParaRPr lang="tr-T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E3879B-1C3C-97AE-377F-50DF2C9C7BB4}"/>
              </a:ext>
            </a:extLst>
          </p:cNvPr>
          <p:cNvSpPr/>
          <p:nvPr/>
        </p:nvSpPr>
        <p:spPr>
          <a:xfrm>
            <a:off x="1632857" y="2862943"/>
            <a:ext cx="661303" cy="587829"/>
          </a:xfrm>
          <a:prstGeom prst="ellipse">
            <a:avLst/>
          </a:prstGeom>
          <a:solidFill>
            <a:srgbClr val="008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D60B06-CF1F-563F-7BC6-A8B1743B916F}"/>
              </a:ext>
            </a:extLst>
          </p:cNvPr>
          <p:cNvSpPr/>
          <p:nvPr/>
        </p:nvSpPr>
        <p:spPr>
          <a:xfrm>
            <a:off x="2475134" y="2862943"/>
            <a:ext cx="788539" cy="587829"/>
          </a:xfrm>
          <a:prstGeom prst="ellipse">
            <a:avLst/>
          </a:prstGeom>
          <a:solidFill>
            <a:srgbClr val="008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Ort.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160798-6FFD-F229-BA52-53774125705F}"/>
              </a:ext>
            </a:extLst>
          </p:cNvPr>
          <p:cNvSpPr/>
          <p:nvPr/>
        </p:nvSpPr>
        <p:spPr>
          <a:xfrm>
            <a:off x="5615669" y="2862942"/>
            <a:ext cx="1488622" cy="587829"/>
          </a:xfrm>
          <a:prstGeom prst="ellipse">
            <a:avLst/>
          </a:prstGeom>
          <a:solidFill>
            <a:srgbClr val="008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Okul_Adı</a:t>
            </a:r>
            <a:endParaRPr lang="tr-T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C4D444-E2CA-1C50-8397-7521C089AEA3}"/>
              </a:ext>
            </a:extLst>
          </p:cNvPr>
          <p:cNvSpPr/>
          <p:nvPr/>
        </p:nvSpPr>
        <p:spPr>
          <a:xfrm>
            <a:off x="7415551" y="2862941"/>
            <a:ext cx="955563" cy="587829"/>
          </a:xfrm>
          <a:prstGeom prst="ellipse">
            <a:avLst/>
          </a:prstGeom>
          <a:solidFill>
            <a:srgbClr val="008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Şehir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E0F0FD-3A9B-2031-65E0-941357D383FC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09625" y="3439885"/>
            <a:ext cx="464004" cy="5551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71CDA6-1D99-998E-9A08-81D7F19CB850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flipH="1">
            <a:off x="1632858" y="3450772"/>
            <a:ext cx="330651" cy="544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122A87-4FB6-F40E-D791-58995884CBD5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1913166" y="3450772"/>
            <a:ext cx="956238" cy="544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7782A4-30A8-0388-53CE-B47BC1FCE31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6359980" y="3450771"/>
            <a:ext cx="378277" cy="544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730718-5543-36F5-DBBF-0CE8957DBB1C}"/>
              </a:ext>
            </a:extLst>
          </p:cNvPr>
          <p:cNvCxnSpPr>
            <a:cxnSpLocks/>
            <a:stCxn id="5" idx="0"/>
            <a:endCxn id="18" idx="4"/>
          </p:cNvCxnSpPr>
          <p:nvPr/>
        </p:nvCxnSpPr>
        <p:spPr>
          <a:xfrm flipV="1">
            <a:off x="7002238" y="3450770"/>
            <a:ext cx="891095" cy="544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6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UML'den</a:t>
            </a:r>
            <a:r>
              <a:rPr lang="tr-TR" dirty="0"/>
              <a:t> </a:t>
            </a:r>
            <a:r>
              <a:rPr lang="tr-TR" dirty="0" err="1"/>
              <a:t>DB'ye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4262-9D3B-BCBC-C460-77EBB71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Kendisiyle ilişki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F46C2-AF63-9022-86C9-55500745DA34}"/>
              </a:ext>
            </a:extLst>
          </p:cNvPr>
          <p:cNvSpPr txBox="1"/>
          <p:nvPr/>
        </p:nvSpPr>
        <p:spPr>
          <a:xfrm>
            <a:off x="594600" y="4872806"/>
            <a:ext cx="446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Öğrenci(</a:t>
            </a:r>
            <a:r>
              <a:rPr lang="tr-TR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Ad, Ortalama)</a:t>
            </a: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Kardeşidir(Öğr_No_1, Öğr_No_2)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AD996B-47A9-DDC6-BD43-CA28DD7A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60746"/>
              </p:ext>
            </p:extLst>
          </p:nvPr>
        </p:nvGraphicFramePr>
        <p:xfrm>
          <a:off x="764723" y="2763384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4" name="Right Bracket 3">
            <a:extLst>
              <a:ext uri="{FF2B5EF4-FFF2-40B4-BE49-F238E27FC236}">
                <a16:creationId xmlns:a16="http://schemas.microsoft.com/office/drawing/2014/main" id="{B2AC5C22-9C65-FA56-9718-274C4D096C55}"/>
              </a:ext>
            </a:extLst>
          </p:cNvPr>
          <p:cNvSpPr/>
          <p:nvPr/>
        </p:nvSpPr>
        <p:spPr>
          <a:xfrm>
            <a:off x="2081894" y="2981699"/>
            <a:ext cx="718457" cy="84861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B1095-058A-9DF8-C3A7-C9B486D8E883}"/>
              </a:ext>
            </a:extLst>
          </p:cNvPr>
          <p:cNvSpPr txBox="1"/>
          <p:nvPr/>
        </p:nvSpPr>
        <p:spPr>
          <a:xfrm>
            <a:off x="2800351" y="3210071"/>
            <a:ext cx="11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Kardeşidir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4DB58-22C2-54C6-80F1-98F4E45E2E84}"/>
              </a:ext>
            </a:extLst>
          </p:cNvPr>
          <p:cNvSpPr txBox="1"/>
          <p:nvPr/>
        </p:nvSpPr>
        <p:spPr>
          <a:xfrm>
            <a:off x="2016943" y="35406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FE9BF-73D0-3A19-C277-FE20A1A256C6}"/>
              </a:ext>
            </a:extLst>
          </p:cNvPr>
          <p:cNvSpPr txBox="1"/>
          <p:nvPr/>
        </p:nvSpPr>
        <p:spPr>
          <a:xfrm>
            <a:off x="2016943" y="27277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9693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UML'den</a:t>
            </a:r>
            <a:r>
              <a:rPr lang="tr-TR" dirty="0"/>
              <a:t> </a:t>
            </a:r>
            <a:r>
              <a:rPr lang="tr-TR" dirty="0" err="1"/>
              <a:t>DB'ye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4262-9D3B-BCBC-C460-77EBB71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Alt sınıflar için stratejiler:</a:t>
            </a:r>
          </a:p>
          <a:p>
            <a:pPr marL="514350" indent="-514350">
              <a:buAutoNum type="arabicPeriod"/>
            </a:pPr>
            <a:r>
              <a:rPr lang="tr-TR" dirty="0"/>
              <a:t>Alt sınıf tabloları üst sınıfın anahtarını ve kendi özel niteliklerini barındırabilir.</a:t>
            </a:r>
          </a:p>
          <a:p>
            <a:pPr marL="514350" indent="-514350">
              <a:buAutoNum type="arabicPeriod"/>
            </a:pPr>
            <a:r>
              <a:rPr lang="tr-TR" dirty="0"/>
              <a:t>Alt sınıf tabloları bütün nitelikleri barındırabilirler.</a:t>
            </a:r>
          </a:p>
          <a:p>
            <a:pPr marL="514350" indent="-514350">
              <a:buAutoNum type="arabicPeriod"/>
            </a:pPr>
            <a:r>
              <a:rPr lang="tr-TR" dirty="0"/>
              <a:t>Tüm alt sınıf ve üst sınıf niteliklerini barındıran dev bir tablo oluşturulabilir.</a:t>
            </a:r>
          </a:p>
          <a:p>
            <a:pPr marL="514350" indent="-514350">
              <a:buAutoNum type="arabicPeriod"/>
            </a:pPr>
            <a:endParaRPr lang="tr-TR" dirty="0"/>
          </a:p>
          <a:p>
            <a:pPr marL="0" indent="0">
              <a:buNone/>
            </a:pPr>
            <a:r>
              <a:rPr lang="tr-TR" dirty="0"/>
              <a:t>En iyi strateji duruma göre belirlenir.</a:t>
            </a:r>
          </a:p>
        </p:txBody>
      </p:sp>
    </p:spTree>
    <p:extLst>
      <p:ext uri="{BB962C8B-B14F-4D97-AF65-F5344CB8AC3E}">
        <p14:creationId xmlns:p14="http://schemas.microsoft.com/office/powerpoint/2010/main" val="395112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UML'den</a:t>
            </a:r>
            <a:r>
              <a:rPr lang="tr-TR" dirty="0"/>
              <a:t> </a:t>
            </a:r>
            <a:r>
              <a:rPr lang="tr-TR" dirty="0" err="1"/>
              <a:t>DB'ye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4262-9D3B-BCBC-C460-77EBB71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Alt Sınıflar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F46C2-AF63-9022-86C9-55500745DA34}"/>
              </a:ext>
            </a:extLst>
          </p:cNvPr>
          <p:cNvSpPr txBox="1"/>
          <p:nvPr/>
        </p:nvSpPr>
        <p:spPr>
          <a:xfrm>
            <a:off x="594600" y="4529901"/>
            <a:ext cx="7920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1. R(</a:t>
            </a:r>
            <a:r>
              <a:rPr lang="tr-TR" u="sng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A)  R1(</a:t>
            </a:r>
            <a:r>
              <a:rPr lang="tr-TR" u="sng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B)  R2(</a:t>
            </a:r>
            <a:r>
              <a:rPr lang="tr-TR" u="sng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C) </a:t>
            </a:r>
            <a:r>
              <a:rPr lang="tr-TR" dirty="0">
                <a:ea typeface="Fira Code" panose="020B0809050000020004" pitchFamily="49" charset="0"/>
              </a:rPr>
              <a:t>- Alt sınıflar örtüşmüyorsa ve üst sınıfta bulunan ancak alt sınıfta bulunmayan kayıtlar varsa.</a:t>
            </a:r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2. R(</a:t>
            </a:r>
            <a:r>
              <a:rPr lang="tr-TR" u="sng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A)  R1(</a:t>
            </a:r>
            <a:r>
              <a:rPr lang="tr-TR" u="sng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A, B)  R2(</a:t>
            </a:r>
            <a:r>
              <a:rPr lang="tr-TR" u="sng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A, C) </a:t>
            </a:r>
            <a:r>
              <a:rPr lang="tr-TR" dirty="0">
                <a:ea typeface="Fira Code" panose="020B0809050000020004" pitchFamily="49" charset="0"/>
              </a:rPr>
              <a:t>- Alt sınıflar örtüşmüyorsa ve üst sınıfta bulunup da alt sınıfta bulunmayan bir kayıt yoksa (R silinebilir).</a:t>
            </a:r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3. R(</a:t>
            </a:r>
            <a:r>
              <a:rPr lang="tr-TR" u="sng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A, B, C) </a:t>
            </a:r>
            <a:r>
              <a:rPr lang="tr-TR" dirty="0">
                <a:ea typeface="Fira Code" panose="020B0809050000020004" pitchFamily="49" charset="0"/>
              </a:rPr>
              <a:t>- Alt sınıflar çokça örtüşüyorsa.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F151B8-5682-E6B6-57D4-C970199AA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54963"/>
              </p:ext>
            </p:extLst>
          </p:nvPr>
        </p:nvGraphicFramePr>
        <p:xfrm>
          <a:off x="4772021" y="1690689"/>
          <a:ext cx="8381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 PK</a:t>
                      </a:r>
                    </a:p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994E16D-76C9-F1C3-276B-5E60B87B6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27228"/>
              </p:ext>
            </p:extLst>
          </p:nvPr>
        </p:nvGraphicFramePr>
        <p:xfrm>
          <a:off x="3048739" y="3509319"/>
          <a:ext cx="7973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7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3C5F94-FEF5-EB4E-984D-B07CE18AE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7090"/>
              </p:ext>
            </p:extLst>
          </p:nvPr>
        </p:nvGraphicFramePr>
        <p:xfrm>
          <a:off x="6633114" y="3509319"/>
          <a:ext cx="580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99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13" name="Triangle 12">
            <a:extLst>
              <a:ext uri="{FF2B5EF4-FFF2-40B4-BE49-F238E27FC236}">
                <a16:creationId xmlns:a16="http://schemas.microsoft.com/office/drawing/2014/main" id="{BE3B4146-8628-56C4-F5DA-F50F694B59FF}"/>
              </a:ext>
            </a:extLst>
          </p:cNvPr>
          <p:cNvSpPr/>
          <p:nvPr/>
        </p:nvSpPr>
        <p:spPr>
          <a:xfrm>
            <a:off x="5011507" y="2729410"/>
            <a:ext cx="359229" cy="278900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0D36E1A-48A1-2B73-1B01-970DD3BAF185}"/>
              </a:ext>
            </a:extLst>
          </p:cNvPr>
          <p:cNvSpPr/>
          <p:nvPr/>
        </p:nvSpPr>
        <p:spPr>
          <a:xfrm rot="5400000">
            <a:off x="5051673" y="1637678"/>
            <a:ext cx="278901" cy="346438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32733A-94AE-0800-94E3-9D0A0B12952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5191122" y="3008310"/>
            <a:ext cx="2" cy="2221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6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UML'den</a:t>
            </a:r>
            <a:r>
              <a:rPr lang="tr-TR" dirty="0"/>
              <a:t> </a:t>
            </a:r>
            <a:r>
              <a:rPr lang="tr-TR" dirty="0" err="1"/>
              <a:t>DB'ye</a:t>
            </a:r>
            <a:r>
              <a:rPr lang="tr-TR" dirty="0"/>
              <a:t> (Örnek)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E4CFC-E9F7-BD47-6E15-99D4BF84D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42062"/>
              </p:ext>
            </p:extLst>
          </p:nvPr>
        </p:nvGraphicFramePr>
        <p:xfrm>
          <a:off x="2204357" y="1496978"/>
          <a:ext cx="963386" cy="94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86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01740">
                <a:tc>
                  <a:txBody>
                    <a:bodyPr/>
                    <a:lstStyle/>
                    <a:p>
                      <a:r>
                        <a:rPr lang="tr-TR" sz="1200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Öğr_No</a:t>
                      </a:r>
                      <a:r>
                        <a:rPr lang="tr-TR" sz="1200" dirty="0"/>
                        <a:t> PK</a:t>
                      </a:r>
                    </a:p>
                    <a:p>
                      <a:r>
                        <a:rPr lang="tr-TR" sz="1200" dirty="0"/>
                        <a:t>Ad</a:t>
                      </a:r>
                    </a:p>
                    <a:p>
                      <a:r>
                        <a:rPr lang="tr-TR" sz="1200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B15628-6119-A373-C228-11B416CCB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76153"/>
              </p:ext>
            </p:extLst>
          </p:nvPr>
        </p:nvGraphicFramePr>
        <p:xfrm>
          <a:off x="472166" y="3073942"/>
          <a:ext cx="963386" cy="75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86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299073">
                <a:tc>
                  <a:txBody>
                    <a:bodyPr/>
                    <a:lstStyle/>
                    <a:p>
                      <a:r>
                        <a:rPr lang="tr-TR" sz="1200" dirty="0" err="1"/>
                        <a:t>Yerli_Öğr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68720">
                <a:tc>
                  <a:txBody>
                    <a:bodyPr/>
                    <a:lstStyle/>
                    <a:p>
                      <a:r>
                        <a:rPr lang="tr-TR" sz="1200" dirty="0" err="1"/>
                        <a:t>Doğum_İli</a:t>
                      </a:r>
                      <a:endParaRPr lang="tr-TR" sz="1200" dirty="0"/>
                    </a:p>
                    <a:p>
                      <a:r>
                        <a:rPr lang="tr-TR" sz="1200" dirty="0" err="1"/>
                        <a:t>TC_No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8163E0-94D6-900C-8D0E-684AF98B7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95977"/>
              </p:ext>
            </p:extLst>
          </p:nvPr>
        </p:nvGraphicFramePr>
        <p:xfrm>
          <a:off x="1917245" y="3073941"/>
          <a:ext cx="1066797" cy="75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283846">
                <a:tc>
                  <a:txBody>
                    <a:bodyPr/>
                    <a:lstStyle/>
                    <a:p>
                      <a:r>
                        <a:rPr lang="tr-TR" sz="1200" dirty="0" err="1"/>
                        <a:t>Yabancı_Öğr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472427">
                <a:tc>
                  <a:txBody>
                    <a:bodyPr/>
                    <a:lstStyle/>
                    <a:p>
                      <a:r>
                        <a:rPr lang="tr-TR" sz="1200" dirty="0"/>
                        <a:t>Ülke</a:t>
                      </a:r>
                    </a:p>
                    <a:p>
                      <a:r>
                        <a:rPr lang="tr-TR" sz="1200" dirty="0" err="1"/>
                        <a:t>Pasaport_No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16" name="Triangle 15">
            <a:extLst>
              <a:ext uri="{FF2B5EF4-FFF2-40B4-BE49-F238E27FC236}">
                <a16:creationId xmlns:a16="http://schemas.microsoft.com/office/drawing/2014/main" id="{B9D71A3C-595E-B919-E293-38F02489B65C}"/>
              </a:ext>
            </a:extLst>
          </p:cNvPr>
          <p:cNvSpPr/>
          <p:nvPr/>
        </p:nvSpPr>
        <p:spPr>
          <a:xfrm>
            <a:off x="2573348" y="2438798"/>
            <a:ext cx="190023" cy="137978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36DCE80-5E6A-1CCE-6D08-528E05C2128B}"/>
              </a:ext>
            </a:extLst>
          </p:cNvPr>
          <p:cNvSpPr/>
          <p:nvPr/>
        </p:nvSpPr>
        <p:spPr>
          <a:xfrm rot="5400000">
            <a:off x="2213338" y="1535563"/>
            <a:ext cx="278901" cy="279785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469B6B-72A8-C333-D17C-3DE24E6C301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668360" y="2576776"/>
            <a:ext cx="0" cy="2197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C483DE1-92B0-99C6-994A-C7D3E8BBF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35934"/>
              </p:ext>
            </p:extLst>
          </p:nvPr>
        </p:nvGraphicFramePr>
        <p:xfrm>
          <a:off x="3246263" y="3073941"/>
          <a:ext cx="1066797" cy="75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283846">
                <a:tc>
                  <a:txBody>
                    <a:bodyPr/>
                    <a:lstStyle/>
                    <a:p>
                      <a:r>
                        <a:rPr lang="tr-TR" sz="1200" dirty="0" err="1"/>
                        <a:t>ÜB_Öğr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472427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3252B3-3532-A59A-218D-BA6CAE6219A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450643" y="2795039"/>
            <a:ext cx="0" cy="278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20CBB83-E003-C4E2-989D-1CC7D214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97889"/>
              </p:ext>
            </p:extLst>
          </p:nvPr>
        </p:nvGraphicFramePr>
        <p:xfrm>
          <a:off x="5314869" y="3073940"/>
          <a:ext cx="1066797" cy="75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283846">
                <a:tc>
                  <a:txBody>
                    <a:bodyPr/>
                    <a:lstStyle/>
                    <a:p>
                      <a:r>
                        <a:rPr lang="tr-TR" sz="1200" dirty="0" err="1"/>
                        <a:t>ÜB_Dersi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472427">
                <a:tc>
                  <a:txBody>
                    <a:bodyPr/>
                    <a:lstStyle/>
                    <a:p>
                      <a:r>
                        <a:rPr lang="tr-TR" sz="1200" dirty="0" err="1"/>
                        <a:t>Ders_Kodu</a:t>
                      </a:r>
                      <a:r>
                        <a:rPr lang="tr-TR" sz="1200" dirty="0"/>
                        <a:t> PK</a:t>
                      </a:r>
                    </a:p>
                    <a:p>
                      <a:r>
                        <a:rPr lang="tr-TR" sz="1200" dirty="0"/>
                        <a:t>Başlık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C8A3B-98ED-CD03-FB50-0FEC46A38044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4313060" y="3452076"/>
            <a:ext cx="100180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C331F-869C-D668-3770-3B77D533F60A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813963" y="3452076"/>
            <a:ext cx="0" cy="682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EBB9477-6895-50A2-AB45-EEA48951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51337"/>
              </p:ext>
            </p:extLst>
          </p:nvPr>
        </p:nvGraphicFramePr>
        <p:xfrm>
          <a:off x="4368488" y="4135013"/>
          <a:ext cx="890951" cy="75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5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283846">
                <a:tc>
                  <a:txBody>
                    <a:bodyPr/>
                    <a:lstStyle/>
                    <a:p>
                      <a:r>
                        <a:rPr lang="tr-TR" sz="1200" dirty="0" err="1"/>
                        <a:t>ÜB_Bilgisi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472427">
                <a:tc>
                  <a:txBody>
                    <a:bodyPr/>
                    <a:lstStyle/>
                    <a:p>
                      <a:r>
                        <a:rPr lang="tr-TR" sz="1200" dirty="0"/>
                        <a:t>Yıl</a:t>
                      </a:r>
                    </a:p>
                    <a:p>
                      <a:r>
                        <a:rPr lang="tr-TR" sz="12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4D58452-1B2C-6C17-0277-6944501967CA}"/>
              </a:ext>
            </a:extLst>
          </p:cNvPr>
          <p:cNvSpPr txBox="1"/>
          <p:nvPr/>
        </p:nvSpPr>
        <p:spPr>
          <a:xfrm>
            <a:off x="4572000" y="308274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Alır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5D8207-034E-9383-07B7-C20F99CCD8B2}"/>
              </a:ext>
            </a:extLst>
          </p:cNvPr>
          <p:cNvSpPr txBox="1"/>
          <p:nvPr/>
        </p:nvSpPr>
        <p:spPr>
          <a:xfrm>
            <a:off x="391864" y="4589402"/>
            <a:ext cx="5184355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Öğrenci (</a:t>
            </a:r>
            <a:r>
              <a:rPr lang="tr-TR" sz="1400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Ad, Ortalama)</a:t>
            </a:r>
          </a:p>
          <a:p>
            <a:pPr>
              <a:lnSpc>
                <a:spcPct val="150000"/>
              </a:lnSpc>
            </a:pP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Yerli_Öğr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tr-TR" sz="1400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Doğum_İli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TC_No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Yabancı_Öğr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tr-TR" sz="1400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Ülke, </a:t>
            </a: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Pasaport_No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ÜB_Öğr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tr-TR" sz="1400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ÜB_Dersi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tr-TR" sz="1400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Ders_Kodu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Başlık)</a:t>
            </a:r>
          </a:p>
          <a:p>
            <a:pPr>
              <a:lnSpc>
                <a:spcPct val="150000"/>
              </a:lnSpc>
            </a:pP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Alır (</a:t>
            </a: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Öğr_No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Ders_Kodu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Yıl, Not)</a:t>
            </a:r>
          </a:p>
        </p:txBody>
      </p:sp>
    </p:spTree>
    <p:extLst>
      <p:ext uri="{BB962C8B-B14F-4D97-AF65-F5344CB8AC3E}">
        <p14:creationId xmlns:p14="http://schemas.microsoft.com/office/powerpoint/2010/main" val="394574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048-5BED-F8F7-7A0B-E8CFBA56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UML'den</a:t>
            </a:r>
            <a:r>
              <a:rPr lang="tr-TR" sz="4000" dirty="0"/>
              <a:t> </a:t>
            </a:r>
            <a:r>
              <a:rPr lang="tr-TR" sz="4000" dirty="0" err="1"/>
              <a:t>DB'ye</a:t>
            </a:r>
            <a:r>
              <a:rPr lang="tr-TR" sz="4000" dirty="0"/>
              <a:t> (Bileşim ve Yığışım)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5D8207-034E-9383-07B7-C20F99CCD8B2}"/>
              </a:ext>
            </a:extLst>
          </p:cNvPr>
          <p:cNvSpPr txBox="1"/>
          <p:nvPr/>
        </p:nvSpPr>
        <p:spPr>
          <a:xfrm>
            <a:off x="624551" y="4878447"/>
            <a:ext cx="518435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Üniversite (</a:t>
            </a:r>
            <a:r>
              <a:rPr lang="tr-TR" sz="1400" u="sng" dirty="0" err="1">
                <a:latin typeface="Fira Code" panose="020B0809050000020004" pitchFamily="49" charset="0"/>
                <a:ea typeface="Fira Code" panose="020B0809050000020004" pitchFamily="49" charset="0"/>
              </a:rPr>
              <a:t>Üni_Adı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Şehir)</a:t>
            </a:r>
          </a:p>
          <a:p>
            <a:pPr>
              <a:lnSpc>
                <a:spcPct val="150000"/>
              </a:lnSpc>
            </a:pP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Fakülte (</a:t>
            </a: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Fakülte_Adı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Bina, </a:t>
            </a: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Üni_Adı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Bina (Adres, </a:t>
            </a: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Oda_Sayısı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Üni_Adı</a:t>
            </a:r>
            <a:r>
              <a:rPr lang="tr-TR" sz="14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94043E-19DA-DF3B-349F-98FB2B88C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11563"/>
              </p:ext>
            </p:extLst>
          </p:nvPr>
        </p:nvGraphicFramePr>
        <p:xfrm>
          <a:off x="767444" y="1690689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Üniversite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Üni_Adı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35C0FE-1F2A-77DF-A3DD-F45CA6BC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2332"/>
              </p:ext>
            </p:extLst>
          </p:nvPr>
        </p:nvGraphicFramePr>
        <p:xfrm>
          <a:off x="4054929" y="1837646"/>
          <a:ext cx="15947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75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Fakülte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Fakülte_Adı</a:t>
                      </a:r>
                      <a:endParaRPr lang="tr-TR" dirty="0"/>
                    </a:p>
                    <a:p>
                      <a:r>
                        <a:rPr lang="tr-TR" dirty="0"/>
                        <a:t>Bina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5" name="Diamond 4">
            <a:extLst>
              <a:ext uri="{FF2B5EF4-FFF2-40B4-BE49-F238E27FC236}">
                <a16:creationId xmlns:a16="http://schemas.microsoft.com/office/drawing/2014/main" id="{5081B1C9-BBA5-204B-DDA5-132FC92CF8C2}"/>
              </a:ext>
            </a:extLst>
          </p:cNvPr>
          <p:cNvSpPr/>
          <p:nvPr/>
        </p:nvSpPr>
        <p:spPr>
          <a:xfrm>
            <a:off x="2084615" y="2196149"/>
            <a:ext cx="293914" cy="293914"/>
          </a:xfrm>
          <a:prstGeom prst="diamond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B35CA2-6873-16F6-001A-DEE66ED83B8E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378529" y="2343106"/>
            <a:ext cx="167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030A2C-1450-D4C6-446F-F5E83237E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53964"/>
              </p:ext>
            </p:extLst>
          </p:nvPr>
        </p:nvGraphicFramePr>
        <p:xfrm>
          <a:off x="628649" y="3284568"/>
          <a:ext cx="15947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757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Adres PK</a:t>
                      </a:r>
                    </a:p>
                    <a:p>
                      <a:r>
                        <a:rPr lang="tr-TR" dirty="0" err="1"/>
                        <a:t>Oda_Sayısı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10" name="Diamond 9">
            <a:extLst>
              <a:ext uri="{FF2B5EF4-FFF2-40B4-BE49-F238E27FC236}">
                <a16:creationId xmlns:a16="http://schemas.microsoft.com/office/drawing/2014/main" id="{120B1211-244C-8CFE-452F-95E8538960F5}"/>
              </a:ext>
            </a:extLst>
          </p:cNvPr>
          <p:cNvSpPr/>
          <p:nvPr/>
        </p:nvSpPr>
        <p:spPr>
          <a:xfrm>
            <a:off x="1279072" y="2701609"/>
            <a:ext cx="293914" cy="293914"/>
          </a:xfrm>
          <a:prstGeom prst="diamond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F154A-AF08-64B4-E3D7-3BDCF998C0A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26028" y="2995523"/>
            <a:ext cx="1" cy="2890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9661-E037-C421-1AEB-3259761C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DC1A-421E-881B-3668-9BAF5537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Birleşik modelleme dili (UML), bir sistemin tasarımını görselleştirmek için standart bir yol sağlamayı amaçlayan genel amaçlı bir modelleme dilidir.</a:t>
            </a:r>
          </a:p>
          <a:p>
            <a:r>
              <a:rPr lang="tr-TR" dirty="0"/>
              <a:t>UML diyagramları, bir sistem modelinin iki farklı görünümünü temsil eder:</a:t>
            </a:r>
          </a:p>
          <a:p>
            <a:pPr lvl="1"/>
            <a:r>
              <a:rPr lang="tr-TR" dirty="0"/>
              <a:t>Statik (veya yapısal) görünüm: nesneleri, nitelikleri, işlemleri ve ilişkileri kullanarak sistemin statik yapısını vurgular. </a:t>
            </a:r>
            <a:r>
              <a:rPr lang="tr-TR" i="1" dirty="0"/>
              <a:t>Sınıf diyagramları</a:t>
            </a:r>
            <a:r>
              <a:rPr lang="tr-TR" dirty="0"/>
              <a:t>nı ve </a:t>
            </a:r>
            <a:r>
              <a:rPr lang="tr-TR" i="1" dirty="0"/>
              <a:t>bileşik yapı diyagramları</a:t>
            </a:r>
            <a:r>
              <a:rPr lang="tr-TR" dirty="0"/>
              <a:t>nı içerir.</a:t>
            </a:r>
          </a:p>
          <a:p>
            <a:pPr lvl="1"/>
            <a:r>
              <a:rPr lang="tr-TR" dirty="0"/>
              <a:t>Dinamik (veya davranışsal) görünüm: nesneler arasındaki işbirliğini ve nesnelerin iç durumlarındaki değişiklikleri göstererek sistemin dinamik davranışını vurgular. Bu görünüm </a:t>
            </a:r>
            <a:r>
              <a:rPr lang="tr-TR" i="1" dirty="0"/>
              <a:t>sıralama diyagramları</a:t>
            </a:r>
            <a:r>
              <a:rPr lang="tr-TR" dirty="0"/>
              <a:t>nı, </a:t>
            </a:r>
            <a:r>
              <a:rPr lang="tr-TR" i="1" dirty="0"/>
              <a:t>aktivite diyagramları</a:t>
            </a:r>
            <a:r>
              <a:rPr lang="tr-TR" dirty="0"/>
              <a:t>nı ve </a:t>
            </a:r>
            <a:r>
              <a:rPr lang="tr-TR" i="1" dirty="0"/>
              <a:t>durum makinesi diyagramları</a:t>
            </a:r>
            <a:r>
              <a:rPr lang="tr-TR" dirty="0"/>
              <a:t>nı içerir.</a:t>
            </a:r>
          </a:p>
        </p:txBody>
      </p:sp>
    </p:spTree>
    <p:extLst>
      <p:ext uri="{BB962C8B-B14F-4D97-AF65-F5344CB8AC3E}">
        <p14:creationId xmlns:p14="http://schemas.microsoft.com/office/powerpoint/2010/main" val="209016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057-F2A8-0BA6-7F4D-429F5F3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Veri Modelleme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BF40-D457-D438-DA22-665EA7DC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600" dirty="0"/>
              <a:t>Kavramlar: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Sınıflar (</a:t>
            </a:r>
            <a:r>
              <a:rPr lang="tr-TR" dirty="0" err="1"/>
              <a:t>Classes</a:t>
            </a:r>
            <a:r>
              <a:rPr lang="tr-T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İlişkiler (</a:t>
            </a:r>
            <a:r>
              <a:rPr lang="tr-TR" dirty="0" err="1"/>
              <a:t>Associations</a:t>
            </a:r>
            <a:r>
              <a:rPr lang="tr-T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İlişki Sınıfları (</a:t>
            </a:r>
            <a:r>
              <a:rPr lang="tr-TR" dirty="0" err="1"/>
              <a:t>Association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Alt Sınıflar (</a:t>
            </a:r>
            <a:r>
              <a:rPr lang="tr-TR" dirty="0" err="1"/>
              <a:t>Subclasses</a:t>
            </a:r>
            <a:r>
              <a:rPr lang="tr-T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Bileşim ve Yığışımlar (</a:t>
            </a:r>
            <a:r>
              <a:rPr lang="tr-TR" dirty="0" err="1"/>
              <a:t>Composition</a:t>
            </a:r>
            <a:r>
              <a:rPr lang="tr-TR" dirty="0"/>
              <a:t> &amp; </a:t>
            </a:r>
            <a:r>
              <a:rPr lang="tr-TR" dirty="0" err="1"/>
              <a:t>Aggregation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5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057-F2A8-0BA6-7F4D-429F5F3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Veri Modelleme - Sınıflar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7604C6-4ED5-253A-5E09-4A3DCA2D9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885"/>
              </p:ext>
            </p:extLst>
          </p:nvPr>
        </p:nvGraphicFramePr>
        <p:xfrm>
          <a:off x="1415145" y="2786380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172356-CFB3-05EB-A0C1-23DEE610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3047"/>
              </p:ext>
            </p:extLst>
          </p:nvPr>
        </p:nvGraphicFramePr>
        <p:xfrm>
          <a:off x="3254829" y="2923540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Okul_Adı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F364DC-5D58-409C-DA64-DF28865FB024}"/>
              </a:ext>
            </a:extLst>
          </p:cNvPr>
          <p:cNvSpPr txBox="1"/>
          <p:nvPr/>
        </p:nvSpPr>
        <p:spPr>
          <a:xfrm>
            <a:off x="681690" y="1690689"/>
            <a:ext cx="205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Ad ve nitelikler</a:t>
            </a:r>
          </a:p>
        </p:txBody>
      </p:sp>
    </p:spTree>
    <p:extLst>
      <p:ext uri="{BB962C8B-B14F-4D97-AF65-F5344CB8AC3E}">
        <p14:creationId xmlns:p14="http://schemas.microsoft.com/office/powerpoint/2010/main" val="97763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057-F2A8-0BA6-7F4D-429F5F3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Veri Modelleme - İlişkiler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7604C6-4ED5-253A-5E09-4A3DCA2D9305}"/>
              </a:ext>
            </a:extLst>
          </p:cNvPr>
          <p:cNvGraphicFramePr>
            <a:graphicFrameLocks noGrp="1"/>
          </p:cNvGraphicFramePr>
          <p:nvPr/>
        </p:nvGraphicFramePr>
        <p:xfrm>
          <a:off x="1415145" y="2786380"/>
          <a:ext cx="131717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Öğr_No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Ad</a:t>
                      </a:r>
                    </a:p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172356-CFB3-05EB-A0C1-23DEE610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26331"/>
              </p:ext>
            </p:extLst>
          </p:nvPr>
        </p:nvGraphicFramePr>
        <p:xfrm>
          <a:off x="4572000" y="2923540"/>
          <a:ext cx="13171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Okul_Adı</a:t>
                      </a:r>
                      <a:r>
                        <a:rPr lang="tr-TR" dirty="0"/>
                        <a:t> PK</a:t>
                      </a:r>
                    </a:p>
                    <a:p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F364DC-5D58-409C-DA64-DF28865FB024}"/>
              </a:ext>
            </a:extLst>
          </p:cNvPr>
          <p:cNvSpPr txBox="1"/>
          <p:nvPr/>
        </p:nvSpPr>
        <p:spPr>
          <a:xfrm>
            <a:off x="681690" y="1690689"/>
            <a:ext cx="488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2 sınıfa ait nesneler arasındaki ilişkiler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69E395-B76D-C933-8880-2F0F909880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32316" y="3429000"/>
            <a:ext cx="18396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C49986-2AAD-E9B8-F99D-9FE70231F20B}"/>
              </a:ext>
            </a:extLst>
          </p:cNvPr>
          <p:cNvSpPr txBox="1"/>
          <p:nvPr/>
        </p:nvSpPr>
        <p:spPr>
          <a:xfrm>
            <a:off x="3034722" y="3108585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Başvurur</a:t>
            </a:r>
          </a:p>
        </p:txBody>
      </p:sp>
    </p:spTree>
    <p:extLst>
      <p:ext uri="{BB962C8B-B14F-4D97-AF65-F5344CB8AC3E}">
        <p14:creationId xmlns:p14="http://schemas.microsoft.com/office/powerpoint/2010/main" val="20123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057-F2A8-0BA6-7F4D-429F5F3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UML Veri Modelleme - İlişkiler (Çokluk)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7604C6-4ED5-253A-5E09-4A3DCA2D9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68761"/>
              </p:ext>
            </p:extLst>
          </p:nvPr>
        </p:nvGraphicFramePr>
        <p:xfrm>
          <a:off x="1456294" y="3108585"/>
          <a:ext cx="1317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172356-CFB3-05EB-A0C1-23DEE610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20717"/>
              </p:ext>
            </p:extLst>
          </p:nvPr>
        </p:nvGraphicFramePr>
        <p:xfrm>
          <a:off x="4572000" y="3105569"/>
          <a:ext cx="1317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F364DC-5D58-409C-DA64-DF28865FB024}"/>
              </a:ext>
            </a:extLst>
          </p:cNvPr>
          <p:cNvSpPr txBox="1"/>
          <p:nvPr/>
        </p:nvSpPr>
        <p:spPr>
          <a:xfrm>
            <a:off x="681690" y="1690689"/>
            <a:ext cx="783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C1 sınıfındaki nesneler, en az </a:t>
            </a:r>
            <a:r>
              <a:rPr lang="tr-TR" sz="2400" i="1" dirty="0"/>
              <a:t>m</a:t>
            </a:r>
            <a:r>
              <a:rPr lang="tr-TR" sz="2400" dirty="0"/>
              <a:t> en çok </a:t>
            </a:r>
            <a:r>
              <a:rPr lang="tr-TR" sz="2400" i="1" dirty="0"/>
              <a:t>n</a:t>
            </a:r>
            <a:r>
              <a:rPr lang="tr-TR" sz="2400" dirty="0"/>
              <a:t> tane C2 sınıfındaki nesne ile ilişkilidir.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69E395-B76D-C933-8880-2F0F909880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773465" y="3476409"/>
            <a:ext cx="1798535" cy="3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C49986-2AAD-E9B8-F99D-9FE70231F20B}"/>
              </a:ext>
            </a:extLst>
          </p:cNvPr>
          <p:cNvSpPr txBox="1"/>
          <p:nvPr/>
        </p:nvSpPr>
        <p:spPr>
          <a:xfrm>
            <a:off x="3549854" y="311021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9B41-3E67-572E-5F70-8F0000739BC0}"/>
              </a:ext>
            </a:extLst>
          </p:cNvPr>
          <p:cNvSpPr txBox="1"/>
          <p:nvPr/>
        </p:nvSpPr>
        <p:spPr>
          <a:xfrm>
            <a:off x="3962361" y="347640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m..n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908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057-F2A8-0BA6-7F4D-429F5F3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UML Veri Modelleme - İlişkiler (Çokluk)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7604C6-4ED5-253A-5E09-4A3DCA2D9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36112"/>
              </p:ext>
            </p:extLst>
          </p:nvPr>
        </p:nvGraphicFramePr>
        <p:xfrm>
          <a:off x="1456294" y="3108585"/>
          <a:ext cx="1317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Öğrenci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172356-CFB3-05EB-A0C1-23DEE610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74214"/>
              </p:ext>
            </p:extLst>
          </p:nvPr>
        </p:nvGraphicFramePr>
        <p:xfrm>
          <a:off x="5367658" y="3104061"/>
          <a:ext cx="1317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Okul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F364DC-5D58-409C-DA64-DF28865FB024}"/>
              </a:ext>
            </a:extLst>
          </p:cNvPr>
          <p:cNvSpPr txBox="1"/>
          <p:nvPr/>
        </p:nvSpPr>
        <p:spPr>
          <a:xfrm>
            <a:off x="681690" y="1690689"/>
            <a:ext cx="7833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Öğrenciler başvuru yapmak zorundadır ancak 5'ten fazla okula başvuramazlar. Bir okul 10000'den fazla başvuru alamaz.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69E395-B76D-C933-8880-2F0F909880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773465" y="3474901"/>
            <a:ext cx="2594193" cy="45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C49986-2AAD-E9B8-F99D-9FE70231F20B}"/>
              </a:ext>
            </a:extLst>
          </p:cNvPr>
          <p:cNvSpPr txBox="1"/>
          <p:nvPr/>
        </p:nvSpPr>
        <p:spPr>
          <a:xfrm>
            <a:off x="3557236" y="3105569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Başvurur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9B41-3E67-572E-5F70-8F0000739BC0}"/>
              </a:ext>
            </a:extLst>
          </p:cNvPr>
          <p:cNvSpPr txBox="1"/>
          <p:nvPr/>
        </p:nvSpPr>
        <p:spPr>
          <a:xfrm>
            <a:off x="4786171" y="34313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1..5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900EA-EC8E-8B0F-D0E8-2F0649B15FE1}"/>
              </a:ext>
            </a:extLst>
          </p:cNvPr>
          <p:cNvSpPr txBox="1"/>
          <p:nvPr/>
        </p:nvSpPr>
        <p:spPr>
          <a:xfrm>
            <a:off x="2774146" y="34290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0..10000</a:t>
            </a:r>
          </a:p>
        </p:txBody>
      </p:sp>
    </p:spTree>
    <p:extLst>
      <p:ext uri="{BB962C8B-B14F-4D97-AF65-F5344CB8AC3E}">
        <p14:creationId xmlns:p14="http://schemas.microsoft.com/office/powerpoint/2010/main" val="11436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057-F2A8-0BA6-7F4D-429F5F3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UML Veri Modelleme - İlişkiler (Çokluk)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364DC-5D58-409C-DA64-DF28865FB024}"/>
              </a:ext>
            </a:extLst>
          </p:cNvPr>
          <p:cNvSpPr txBox="1"/>
          <p:nvPr/>
        </p:nvSpPr>
        <p:spPr>
          <a:xfrm>
            <a:off x="681690" y="1690689"/>
            <a:ext cx="7833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İlişki çeşitleri: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1" dirty="0"/>
              <a:t>Bire bir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Çoktan bire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Çoktan çoğa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Tam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8C0B7DD-F9C7-4144-CD31-CAACAF271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75338"/>
              </p:ext>
            </p:extLst>
          </p:nvPr>
        </p:nvGraphicFramePr>
        <p:xfrm>
          <a:off x="835809" y="4425631"/>
          <a:ext cx="1317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DB4166-B58F-46DC-13DA-BB9DD0EF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18633"/>
              </p:ext>
            </p:extLst>
          </p:nvPr>
        </p:nvGraphicFramePr>
        <p:xfrm>
          <a:off x="3951515" y="4422615"/>
          <a:ext cx="1317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1">
                  <a:extLst>
                    <a:ext uri="{9D8B030D-6E8A-4147-A177-3AD203B41FA5}">
                      <a16:colId xmlns:a16="http://schemas.microsoft.com/office/drawing/2014/main" val="256394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412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5181D9-CA69-30C7-540F-6944F34872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152980" y="4793455"/>
            <a:ext cx="1798535" cy="3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4DD858-E0AD-BC2D-537A-AA880C3201A0}"/>
              </a:ext>
            </a:extLst>
          </p:cNvPr>
          <p:cNvSpPr txBox="1"/>
          <p:nvPr/>
        </p:nvSpPr>
        <p:spPr>
          <a:xfrm>
            <a:off x="2152980" y="445265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0..1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D2224-627F-A09C-B89A-FF87DEEA3E2C}"/>
              </a:ext>
            </a:extLst>
          </p:cNvPr>
          <p:cNvSpPr txBox="1"/>
          <p:nvPr/>
        </p:nvSpPr>
        <p:spPr>
          <a:xfrm>
            <a:off x="3417393" y="44706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378677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5240</TotalTime>
  <Words>1111</Words>
  <Application>Microsoft Macintosh PowerPoint</Application>
  <PresentationFormat>On-screen Show (4:3)</PresentationFormat>
  <Paragraphs>274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Fira Code</vt:lpstr>
      <vt:lpstr>Helvetica Neue</vt:lpstr>
      <vt:lpstr>Office Theme</vt:lpstr>
      <vt:lpstr>1906003022015  Veritabanı Yönetim Sistemleri  BAİBÜ Bilgisayar Müh.</vt:lpstr>
      <vt:lpstr>Veri Modelleme</vt:lpstr>
      <vt:lpstr>UML</vt:lpstr>
      <vt:lpstr>UML Veri Modelleme</vt:lpstr>
      <vt:lpstr>UML Veri Modelleme - Sınıflar</vt:lpstr>
      <vt:lpstr>UML Veri Modelleme - İlişkiler</vt:lpstr>
      <vt:lpstr>UML Veri Modelleme - İlişkiler (Çokluk)</vt:lpstr>
      <vt:lpstr>UML Veri Modelleme - İlişkiler (Çokluk)</vt:lpstr>
      <vt:lpstr>UML Veri Modelleme - İlişkiler (Çokluk)</vt:lpstr>
      <vt:lpstr>UML Veri Modelleme - İlişkiler (Çokluk)</vt:lpstr>
      <vt:lpstr>UML Veri Modelleme - İlişkiler (Çokluk)</vt:lpstr>
      <vt:lpstr>UML Veri Modelleme - İlişki Sınıfları</vt:lpstr>
      <vt:lpstr>UML Veri Modelleme - Alt Sınıflar</vt:lpstr>
      <vt:lpstr>UML Veri Modelleme - Bileşim ve Yığışım</vt:lpstr>
      <vt:lpstr>UML'den DB'ye</vt:lpstr>
      <vt:lpstr>UML'den DB'ye</vt:lpstr>
      <vt:lpstr>UML'den DB'ye</vt:lpstr>
      <vt:lpstr>UML'den DB'ye</vt:lpstr>
      <vt:lpstr>UML'den DB'ye</vt:lpstr>
      <vt:lpstr>UML'den DB'ye</vt:lpstr>
      <vt:lpstr>UML'den DB'ye</vt:lpstr>
      <vt:lpstr>UML'den DB'ye</vt:lpstr>
      <vt:lpstr>UML'den DB'ye (Örnek)</vt:lpstr>
      <vt:lpstr>UML'den DB'ye (Bileşim ve Yığışım)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302</cp:revision>
  <dcterms:created xsi:type="dcterms:W3CDTF">2022-10-02T13:24:37Z</dcterms:created>
  <dcterms:modified xsi:type="dcterms:W3CDTF">2023-05-06T19:33:06Z</dcterms:modified>
</cp:coreProperties>
</file>