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02"/>
    <p:restoredTop sz="94718"/>
  </p:normalViewPr>
  <p:slideViewPr>
    <p:cSldViewPr snapToGrid="0">
      <p:cViewPr varScale="1">
        <p:scale>
          <a:sx n="117" d="100"/>
          <a:sy n="117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244C5-5D67-C540-97C4-F007CFC432EF}" type="datetimeFigureOut">
              <a:rPr lang="tr-TR" smtClean="0"/>
              <a:t>6.05.2023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1CF0A-6864-C34D-AF93-337DF143A8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0939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6.05.2023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66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6.05.2023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8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6.05.2023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280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6.05.2023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0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6.05.2023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63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6.05.2023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62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6.05.2023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740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6.05.2023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60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6.05.2023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090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6.05.2023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413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6.05.2023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87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6F4E-1D0B-3F44-AA0F-A3430AE5742F}" type="datetimeFigureOut">
              <a:rPr lang="tr-TR" smtClean="0"/>
              <a:t>6.05.2023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1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smail.parlak@ibu.edu.t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ostgresql/postgresql_indexes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C624-1CD8-821A-6E4F-588BAC06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3128963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effectLst/>
                <a:latin typeface="Helvetica Neue" panose="02000503000000020004" pitchFamily="2" charset="0"/>
              </a:rPr>
              <a:t>1906003022015</a:t>
            </a:r>
            <a:br>
              <a:rPr lang="en-US" sz="36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Veritabanı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Yönetim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Sistemleri</a:t>
            </a: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3600" b="0" i="0" dirty="0">
                <a:effectLst/>
                <a:latin typeface="Helvetica Neue" panose="02000503000000020004" pitchFamily="2" charset="0"/>
              </a:rPr>
              <a:t>BAİBÜ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Bilgisayar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Müh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.</a:t>
            </a:r>
            <a:endParaRPr lang="tr-TR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E7BEA-F879-FECB-91F0-4CCD0F58C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907756"/>
            <a:ext cx="6858000" cy="1655762"/>
          </a:xfrm>
        </p:spPr>
        <p:txBody>
          <a:bodyPr/>
          <a:lstStyle/>
          <a:p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İsmail Hakkı Parlak</a:t>
            </a:r>
          </a:p>
          <a:p>
            <a:r>
              <a:rPr lang="tr-TR" dirty="0">
                <a:hlinkClick r:id="rId2"/>
              </a:rPr>
              <a:t>ismail.parlak@ibu.edu.tr</a:t>
            </a:r>
            <a:endParaRPr lang="tr-TR" dirty="0"/>
          </a:p>
          <a:p>
            <a:r>
              <a:rPr lang="tr-TR" dirty="0"/>
              <a:t>Oda: 329</a:t>
            </a:r>
          </a:p>
        </p:txBody>
      </p:sp>
    </p:spTree>
    <p:extLst>
      <p:ext uri="{BB962C8B-B14F-4D97-AF65-F5344CB8AC3E}">
        <p14:creationId xmlns:p14="http://schemas.microsoft.com/office/powerpoint/2010/main" val="335017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95C9D-86C0-D132-A6B2-08B7F8F0F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Endeksler (</a:t>
            </a:r>
            <a:r>
              <a:rPr lang="tr-TR" dirty="0" err="1"/>
              <a:t>Indexes</a:t>
            </a:r>
            <a:r>
              <a:rPr lang="tr-T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C9B44-68BC-2AF1-5E38-48170B268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Endeksler sorgu çalıştırılma sırasında performansı arttırmak için kullanılırlar.</a:t>
            </a:r>
          </a:p>
          <a:p>
            <a:r>
              <a:rPr lang="tr-TR" dirty="0"/>
              <a:t>Endeksler </a:t>
            </a:r>
            <a:r>
              <a:rPr lang="tr-TR" dirty="0" err="1"/>
              <a:t>hash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, B+ </a:t>
            </a:r>
            <a:r>
              <a:rPr lang="tr-TR" dirty="0" err="1"/>
              <a:t>tree</a:t>
            </a:r>
            <a:r>
              <a:rPr lang="tr-TR" dirty="0"/>
              <a:t> gibi veri yapıları kullanılarak oluşturulup diskte kalıcı olarak saklanabilirler.</a:t>
            </a:r>
          </a:p>
          <a:p>
            <a:r>
              <a:rPr lang="tr-TR" dirty="0"/>
              <a:t>Endeksler sorgu sırasında, sorgu çalıştırma motoru (</a:t>
            </a:r>
            <a:r>
              <a:rPr lang="tr-TR" dirty="0" err="1"/>
              <a:t>query</a:t>
            </a:r>
            <a:r>
              <a:rPr lang="tr-TR" dirty="0"/>
              <a:t> </a:t>
            </a:r>
            <a:r>
              <a:rPr lang="tr-TR" dirty="0" err="1"/>
              <a:t>execution</a:t>
            </a:r>
            <a:r>
              <a:rPr lang="tr-TR" dirty="0"/>
              <a:t> engine) tarafından kullanılır.</a:t>
            </a:r>
          </a:p>
        </p:txBody>
      </p:sp>
    </p:spTree>
    <p:extLst>
      <p:ext uri="{BB962C8B-B14F-4D97-AF65-F5344CB8AC3E}">
        <p14:creationId xmlns:p14="http://schemas.microsoft.com/office/powerpoint/2010/main" val="282487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95C9D-86C0-D132-A6B2-08B7F8F0F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Endeksler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559479-A29C-8620-BF61-306AC2B793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893739"/>
              </p:ext>
            </p:extLst>
          </p:nvPr>
        </p:nvGraphicFramePr>
        <p:xfrm>
          <a:off x="3720193" y="2206625"/>
          <a:ext cx="419372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379">
                  <a:extLst>
                    <a:ext uri="{9D8B030D-6E8A-4147-A177-3AD203B41FA5}">
                      <a16:colId xmlns:a16="http://schemas.microsoft.com/office/drawing/2014/main" val="51109643"/>
                    </a:ext>
                  </a:extLst>
                </a:gridCol>
                <a:gridCol w="1132114">
                  <a:extLst>
                    <a:ext uri="{9D8B030D-6E8A-4147-A177-3AD203B41FA5}">
                      <a16:colId xmlns:a16="http://schemas.microsoft.com/office/drawing/2014/main" val="2331218635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992969608"/>
                    </a:ext>
                  </a:extLst>
                </a:gridCol>
                <a:gridCol w="1676399">
                  <a:extLst>
                    <a:ext uri="{9D8B030D-6E8A-4147-A177-3AD203B41FA5}">
                      <a16:colId xmlns:a16="http://schemas.microsoft.com/office/drawing/2014/main" val="3968713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u="sng" dirty="0" err="1"/>
                        <a:t>Öğr_No</a:t>
                      </a:r>
                      <a:endParaRPr lang="tr-TR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Ortalama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101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0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60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İsmail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83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08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25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Filiz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84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12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8694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40CD2AC-54D4-3F5E-1B14-47C02CA823BE}"/>
              </a:ext>
            </a:extLst>
          </p:cNvPr>
          <p:cNvSpPr txBox="1"/>
          <p:nvPr/>
        </p:nvSpPr>
        <p:spPr>
          <a:xfrm>
            <a:off x="5237310" y="1837293"/>
            <a:ext cx="1159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Öğrenciler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39403F-A0DF-6170-3F0C-74E9F2CFAE5F}"/>
              </a:ext>
            </a:extLst>
          </p:cNvPr>
          <p:cNvSpPr txBox="1"/>
          <p:nvPr/>
        </p:nvSpPr>
        <p:spPr>
          <a:xfrm>
            <a:off x="628650" y="2206625"/>
            <a:ext cx="31317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err="1"/>
              <a:t>Öğrenciler.Öğr_No</a:t>
            </a:r>
            <a:r>
              <a:rPr lang="tr-TR" sz="1400" dirty="0"/>
              <a:t> üzerinde endeksleme</a:t>
            </a:r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r>
              <a:rPr lang="tr-TR" sz="1400" dirty="0" err="1"/>
              <a:t>Öğrenciler.Ad</a:t>
            </a:r>
            <a:r>
              <a:rPr lang="tr-TR" sz="1400" dirty="0"/>
              <a:t> üzerinde endeksleme</a:t>
            </a:r>
          </a:p>
        </p:txBody>
      </p:sp>
    </p:spTree>
    <p:extLst>
      <p:ext uri="{BB962C8B-B14F-4D97-AF65-F5344CB8AC3E}">
        <p14:creationId xmlns:p14="http://schemas.microsoft.com/office/powerpoint/2010/main" val="213613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C823-5CD2-5F90-659F-69A0889B8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Endeksler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09FAA-673A-A650-21E3-6A4556FC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SELECT * FROM Öğrenciler</a:t>
            </a:r>
          </a:p>
          <a:p>
            <a:pPr marL="0" indent="0">
              <a:buNone/>
            </a:pPr>
            <a:r>
              <a:rPr lang="tr-TR" dirty="0"/>
              <a:t>WHERE Ad = 'Ali' AND Ortalama &gt; 2.5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Endeksleme için hangi veri yapıları kullanılabilir?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SELECT * FROM Öğrenciler Ö, Başvurular B</a:t>
            </a:r>
          </a:p>
          <a:p>
            <a:pPr marL="0" indent="0">
              <a:buNone/>
            </a:pPr>
            <a:r>
              <a:rPr lang="tr-TR" dirty="0"/>
              <a:t>WHERE </a:t>
            </a:r>
            <a:r>
              <a:rPr lang="tr-TR" dirty="0" err="1"/>
              <a:t>Ö.Öğr_No</a:t>
            </a:r>
            <a:r>
              <a:rPr lang="tr-TR" dirty="0"/>
              <a:t> = </a:t>
            </a:r>
            <a:r>
              <a:rPr lang="tr-TR" dirty="0" err="1"/>
              <a:t>B.Öğr_No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86774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9FE37-209E-7C21-7E6F-BB49D695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Endeksler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C0B10-732D-817D-B90D-0F3634132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Endeksler sayesinde tüm tabloyu taramak yerine logaritmik veya sabit zamanda sorgulanan kayıtlar bulunabilir.</a:t>
            </a:r>
          </a:p>
          <a:p>
            <a:r>
              <a:rPr lang="tr-TR" dirty="0"/>
              <a:t>Birçok DBMS </a:t>
            </a:r>
            <a:r>
              <a:rPr lang="tr-TR" i="1" dirty="0" err="1"/>
              <a:t>primary</a:t>
            </a:r>
            <a:r>
              <a:rPr lang="tr-TR" i="1" dirty="0"/>
              <a:t> </a:t>
            </a:r>
            <a:r>
              <a:rPr lang="tr-TR" i="1" dirty="0" err="1"/>
              <a:t>key</a:t>
            </a:r>
            <a:r>
              <a:rPr lang="tr-TR" i="1" dirty="0"/>
              <a:t> </a:t>
            </a:r>
            <a:r>
              <a:rPr lang="tr-TR" dirty="0"/>
              <a:t>ve </a:t>
            </a:r>
            <a:r>
              <a:rPr lang="tr-TR" i="1" dirty="0" err="1"/>
              <a:t>unique</a:t>
            </a:r>
            <a:r>
              <a:rPr lang="tr-TR" dirty="0"/>
              <a:t> nitelikleri otomatik endekslerler.</a:t>
            </a:r>
          </a:p>
          <a:p>
            <a:r>
              <a:rPr lang="tr-TR" dirty="0"/>
              <a:t>Endeks oluşturma ve sürdürme maliyetlidir.</a:t>
            </a:r>
          </a:p>
          <a:p>
            <a:r>
              <a:rPr lang="tr-TR" dirty="0"/>
              <a:t>Endeksler diskte ekstra yer kaplarlar.</a:t>
            </a:r>
          </a:p>
          <a:p>
            <a:r>
              <a:rPr lang="tr-TR" dirty="0"/>
              <a:t>Endeks oluşturup oluşturmamaya üzerinde çalışılacak tablonun kullanım türü yoğunluğuna göre karar verilir.</a:t>
            </a:r>
          </a:p>
          <a:p>
            <a:r>
              <a:rPr lang="tr-TR" dirty="0">
                <a:hlinkClick r:id="rId2"/>
              </a:rPr>
              <a:t>https://www.tutorialspoint.com/postgresql/postgresql_indexes.htm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16256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5260</TotalTime>
  <Words>234</Words>
  <Application>Microsoft Macintosh PowerPoint</Application>
  <PresentationFormat>On-screen Show (4:3)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Neue</vt:lpstr>
      <vt:lpstr>Office Theme</vt:lpstr>
      <vt:lpstr>1906003022015  Veritabanı Yönetim Sistemleri  BAİBÜ Bilgisayar Müh.</vt:lpstr>
      <vt:lpstr>Endeksler (Indexes)</vt:lpstr>
      <vt:lpstr>Endeksler</vt:lpstr>
      <vt:lpstr>Endeksler</vt:lpstr>
      <vt:lpstr>Endeksler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1906002132015  Programlama Dilleri Temelleri  BAİBÜ Bilgisayar Müh.</dc:title>
  <dc:creator>ismail parlak</dc:creator>
  <cp:lastModifiedBy>ismail parlak</cp:lastModifiedBy>
  <cp:revision>311</cp:revision>
  <dcterms:created xsi:type="dcterms:W3CDTF">2022-10-02T13:24:37Z</dcterms:created>
  <dcterms:modified xsi:type="dcterms:W3CDTF">2023-05-06T21:16:10Z</dcterms:modified>
</cp:coreProperties>
</file>