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08"/>
    <p:restoredTop sz="94718"/>
  </p:normalViewPr>
  <p:slideViewPr>
    <p:cSldViewPr snapToGrid="0">
      <p:cViewPr varScale="1">
        <p:scale>
          <a:sx n="117" d="100"/>
          <a:sy n="117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2.03.2024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</a:t>
            </a:r>
            <a:r>
              <a:rPr lang="tr-TR"/>
              <a:t>: 335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Doğal Birleşim (Natural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Aynı ada sahip sütun (nitelik, </a:t>
            </a:r>
            <a:r>
              <a:rPr lang="tr-TR" dirty="0" err="1"/>
              <a:t>attribute</a:t>
            </a:r>
            <a:r>
              <a:rPr lang="tr-TR" dirty="0"/>
              <a:t>) isimlerinin aynı değerlerde olmasını dayatır.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Aynı ada sahip niteliklerin yinelenmesini engeller.</a:t>
            </a:r>
          </a:p>
        </p:txBody>
      </p:sp>
    </p:spTree>
    <p:extLst>
      <p:ext uri="{BB962C8B-B14F-4D97-AF65-F5344CB8AC3E}">
        <p14:creationId xmlns:p14="http://schemas.microsoft.com/office/powerpoint/2010/main" val="348859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Doğal Birleşim (Natural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Lise mevcudu 1000'den büyük olan </a:t>
            </a:r>
            <a:r>
              <a:rPr lang="tr-TR" dirty="0" err="1"/>
              <a:t>Bilg</a:t>
            </a:r>
            <a:r>
              <a:rPr lang="tr-TR" dirty="0"/>
              <a:t>. </a:t>
            </a:r>
            <a:r>
              <a:rPr lang="tr-TR" dirty="0" err="1"/>
              <a:t>Müh'e</a:t>
            </a:r>
            <a:r>
              <a:rPr lang="tr-TR" dirty="0"/>
              <a:t> başvuran ve kabul almayan öğrencilerin adı ve ortalaması</a:t>
            </a:r>
          </a:p>
        </p:txBody>
      </p:sp>
    </p:spTree>
    <p:extLst>
      <p:ext uri="{BB962C8B-B14F-4D97-AF65-F5344CB8AC3E}">
        <p14:creationId xmlns:p14="http://schemas.microsoft.com/office/powerpoint/2010/main" val="71206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Doğal Birleşim (Natural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Lise mevcudu 1000'den büyük olan Ankara'daki </a:t>
            </a:r>
            <a:r>
              <a:rPr lang="tr-TR" dirty="0" err="1"/>
              <a:t>Bilg</a:t>
            </a:r>
            <a:r>
              <a:rPr lang="tr-TR" dirty="0"/>
              <a:t>. Mühendisliği bölümlerine başvuran ve kabul almayan öğrencilerin adı ve ortalaması</a:t>
            </a:r>
          </a:p>
        </p:txBody>
      </p:sp>
    </p:spTree>
    <p:extLst>
      <p:ext uri="{BB962C8B-B14F-4D97-AF65-F5344CB8AC3E}">
        <p14:creationId xmlns:p14="http://schemas.microsoft.com/office/powerpoint/2010/main" val="381337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Doğal Birleşim (Natural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Doğal birleşim, </a:t>
            </a:r>
            <a:r>
              <a:rPr lang="tr-TR" dirty="0" err="1"/>
              <a:t>kartezyen</a:t>
            </a:r>
            <a:r>
              <a:rPr lang="tr-TR" dirty="0"/>
              <a:t> çarpım kullanılarak ifade edilebilir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5678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 err="1"/>
              <a:t>Theta</a:t>
            </a:r>
            <a:r>
              <a:rPr lang="tr-TR" sz="4000" dirty="0"/>
              <a:t> Birleşim (</a:t>
            </a:r>
            <a:r>
              <a:rPr lang="tr-TR" sz="4000" dirty="0" err="1"/>
              <a:t>Theta</a:t>
            </a:r>
            <a:r>
              <a:rPr lang="tr-TR" sz="4000" dirty="0"/>
              <a:t> </a:t>
            </a:r>
            <a:r>
              <a:rPr lang="tr-TR" sz="4000" dirty="0" err="1"/>
              <a:t>Join</a:t>
            </a:r>
            <a:r>
              <a:rPr lang="tr-TR" sz="4000" dirty="0"/>
              <a:t>): ⋈</a:t>
            </a:r>
            <a:r>
              <a:rPr lang="el-GR" sz="4000" baseline="-25000" dirty="0"/>
              <a:t>ϴ</a:t>
            </a:r>
            <a:endParaRPr lang="tr-TR" sz="40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73345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/>
              <a:t>R1 ⋈</a:t>
            </a:r>
            <a:r>
              <a:rPr lang="el-GR" sz="2000" baseline="-25000" dirty="0"/>
              <a:t>ϴ</a:t>
            </a:r>
            <a:r>
              <a:rPr lang="tr-TR" sz="2000" dirty="0"/>
              <a:t> R2</a:t>
            </a:r>
            <a:r>
              <a:rPr lang="tr-TR" sz="2000" baseline="-25000" dirty="0"/>
              <a:t> </a:t>
            </a:r>
            <a:r>
              <a:rPr lang="tr-TR" sz="2000" dirty="0"/>
              <a:t> = </a:t>
            </a:r>
            <a:r>
              <a:rPr lang="el-GR" sz="2000" dirty="0">
                <a:ea typeface="Fira Code" panose="020B0809050000020004" pitchFamily="49" charset="0"/>
                <a:cs typeface="Consolas" panose="020B0609020204030204" pitchFamily="49" charset="0"/>
              </a:rPr>
              <a:t>σ</a:t>
            </a:r>
            <a:r>
              <a:rPr lang="el-GR" sz="2000" baseline="-25000" dirty="0"/>
              <a:t>ϴ</a:t>
            </a:r>
            <a:r>
              <a:rPr lang="tr-TR" sz="2000" dirty="0"/>
              <a:t> (R1 x R2)</a:t>
            </a:r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r>
              <a:rPr lang="tr-TR" sz="2000" dirty="0" err="1">
                <a:ea typeface="Fira Code" panose="020B0809050000020004" pitchFamily="49" charset="0"/>
                <a:cs typeface="Consolas" panose="020B0609020204030204" pitchFamily="49" charset="0"/>
              </a:rPr>
              <a:t>DBMS'lerde</a:t>
            </a: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 kullanılan "</a:t>
            </a:r>
            <a:r>
              <a:rPr lang="tr-TR" sz="2000" dirty="0" err="1">
                <a:ea typeface="Fira Code" panose="020B0809050000020004" pitchFamily="49" charset="0"/>
                <a:cs typeface="Consolas" panose="020B0609020204030204" pitchFamily="49" charset="0"/>
              </a:rPr>
              <a:t>join</a:t>
            </a: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" çoğunlukla </a:t>
            </a:r>
            <a:r>
              <a:rPr lang="tr-TR" sz="2000" dirty="0" err="1">
                <a:ea typeface="Fira Code" panose="020B0809050000020004" pitchFamily="49" charset="0"/>
                <a:cs typeface="Consolas" panose="020B0609020204030204" pitchFamily="49" charset="0"/>
              </a:rPr>
              <a:t>theta</a:t>
            </a: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 birleşim operatörüdür. 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72400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Birleşim (</a:t>
            </a:r>
            <a:r>
              <a:rPr lang="tr-TR" sz="4000" dirty="0" err="1"/>
              <a:t>Union</a:t>
            </a:r>
            <a:r>
              <a:rPr lang="tr-TR" sz="4000" dirty="0"/>
              <a:t>) Operatörü: ∪</a:t>
            </a:r>
            <a:endParaRPr lang="tr-TR" sz="40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4300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Tüm okul ve öğrenci adlarının listesi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70456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Fark (</a:t>
            </a:r>
            <a:r>
              <a:rPr lang="tr-TR" sz="4000" dirty="0" err="1"/>
              <a:t>Difference</a:t>
            </a:r>
            <a:r>
              <a:rPr lang="tr-TR" sz="4000" dirty="0"/>
              <a:t>) Operatörü: -</a:t>
            </a:r>
            <a:endParaRPr lang="tr-TR" sz="40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61150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Hiçbir başvuruda bulunmayan öğrenci </a:t>
            </a:r>
            <a:r>
              <a:rPr lang="tr-TR" sz="2000" dirty="0" err="1">
                <a:ea typeface="Fira Code" panose="020B0809050000020004" pitchFamily="49" charset="0"/>
                <a:cs typeface="Consolas" panose="020B0609020204030204" pitchFamily="49" charset="0"/>
              </a:rPr>
              <a:t>ID'lerinin</a:t>
            </a: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 listesi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Hiçbir başvuruda bulunmayan öğrencilerin ID ve adları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37323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rmAutofit/>
          </a:bodyPr>
          <a:lstStyle/>
          <a:p>
            <a:r>
              <a:rPr lang="tr-TR" sz="4000" dirty="0"/>
              <a:t>Kesişim (</a:t>
            </a:r>
            <a:r>
              <a:rPr lang="tr-TR" sz="4000" dirty="0" err="1"/>
              <a:t>Intersection</a:t>
            </a:r>
            <a:r>
              <a:rPr lang="tr-TR" sz="4000" dirty="0"/>
              <a:t>) Operatörü: ∩</a:t>
            </a:r>
            <a:endParaRPr lang="tr-TR" sz="40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56866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Hem öğrenci hem de okul adı olan isimlerin listesi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5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Yeniden Adlandırma (</a:t>
            </a:r>
            <a:r>
              <a:rPr lang="tr-TR" sz="3200" dirty="0" err="1"/>
              <a:t>Rename</a:t>
            </a:r>
            <a:r>
              <a:rPr lang="tr-TR" sz="3200" dirty="0"/>
              <a:t>) Operatörü: </a:t>
            </a:r>
            <a:r>
              <a:rPr lang="el-GR" sz="3200" dirty="0"/>
              <a:t>ρ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206338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ρ</a:t>
            </a:r>
            <a:r>
              <a:rPr lang="tr-TR" sz="2000" baseline="-25000" dirty="0"/>
              <a:t>R(A1, A2, …, An)</a:t>
            </a:r>
            <a:r>
              <a:rPr lang="tr-TR" sz="2000" dirty="0"/>
              <a:t>(E)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ρ</a:t>
            </a:r>
            <a:r>
              <a:rPr lang="tr-TR" sz="2000" baseline="-25000" dirty="0"/>
              <a:t>R</a:t>
            </a:r>
            <a:r>
              <a:rPr lang="tr-TR" sz="2000" dirty="0"/>
              <a:t>(E)</a:t>
            </a: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/>
              <a:t>ρ</a:t>
            </a:r>
            <a:r>
              <a:rPr lang="tr-TR" sz="2000" baseline="-25000" dirty="0"/>
              <a:t>A1, A2, …, An</a:t>
            </a:r>
            <a:r>
              <a:rPr lang="tr-TR" sz="2000" dirty="0"/>
              <a:t>(E)</a:t>
            </a:r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4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Yeniden Adlandırma (</a:t>
            </a:r>
            <a:r>
              <a:rPr lang="tr-TR" sz="3200" dirty="0" err="1"/>
              <a:t>Rename</a:t>
            </a:r>
            <a:r>
              <a:rPr lang="tr-TR" sz="3200" dirty="0"/>
              <a:t>) Operatörü: </a:t>
            </a:r>
            <a:r>
              <a:rPr lang="el-GR" sz="3200" dirty="0"/>
              <a:t>ρ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4231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Tüm okul ve öğrenci adlarının listesi</a:t>
            </a:r>
            <a:endParaRPr lang="tr-TR" sz="2000" dirty="0"/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F92C-327F-89A4-99BA-B20C1192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Cebir (</a:t>
            </a:r>
            <a:r>
              <a:rPr lang="tr-TR" dirty="0" err="1"/>
              <a:t>Relational</a:t>
            </a:r>
            <a:r>
              <a:rPr lang="tr-TR" dirty="0"/>
              <a:t> </a:t>
            </a:r>
            <a:r>
              <a:rPr lang="tr-TR" dirty="0" err="1"/>
              <a:t>Algebra</a:t>
            </a:r>
            <a:r>
              <a:rPr lang="tr-T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B1601-29B2-A3C2-C4FB-841D8AA66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İlişkisel cebir biçimsel (</a:t>
            </a:r>
            <a:r>
              <a:rPr lang="tr-TR" dirty="0" err="1"/>
              <a:t>formal</a:t>
            </a:r>
            <a:r>
              <a:rPr lang="tr-TR" dirty="0"/>
              <a:t>) bir dildir ve SQL gibi uygulama dillerinin temelini oluşturur.</a:t>
            </a:r>
          </a:p>
          <a:p>
            <a:endParaRPr lang="tr-TR" dirty="0"/>
          </a:p>
          <a:p>
            <a:r>
              <a:rPr lang="tr-TR" dirty="0"/>
              <a:t>Sorgular ilişkiler üzerinde çalışır ve sonuç olarak ilişki döndürürler.</a:t>
            </a:r>
          </a:p>
          <a:p>
            <a:endParaRPr lang="tr-TR" dirty="0"/>
          </a:p>
          <a:p>
            <a:r>
              <a:rPr lang="tr-TR" dirty="0" err="1"/>
              <a:t>Örn</a:t>
            </a:r>
            <a:r>
              <a:rPr lang="tr-TR" dirty="0"/>
              <a:t>: öğrenciler ilişkisinden ortalaması 2.5 üzeri olan öğrencileri sorguladığımızda sonuç yine bir ilişkidir. </a:t>
            </a:r>
          </a:p>
        </p:txBody>
      </p:sp>
    </p:spTree>
    <p:extLst>
      <p:ext uri="{BB962C8B-B14F-4D97-AF65-F5344CB8AC3E}">
        <p14:creationId xmlns:p14="http://schemas.microsoft.com/office/powerpoint/2010/main" val="1639580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Yeniden Adlandırma (</a:t>
            </a:r>
            <a:r>
              <a:rPr lang="tr-TR" sz="3200" dirty="0" err="1"/>
              <a:t>Rename</a:t>
            </a:r>
            <a:r>
              <a:rPr lang="tr-TR" sz="3200" dirty="0"/>
              <a:t>) Operatörü: </a:t>
            </a:r>
            <a:r>
              <a:rPr lang="el-GR" sz="3200" dirty="0"/>
              <a:t>ρ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3239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Aynı şehirdeki okul ikilileri</a:t>
            </a:r>
            <a:endParaRPr lang="tr-TR" sz="2000" dirty="0"/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74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Yeniden Adlandırma (</a:t>
            </a:r>
            <a:r>
              <a:rPr lang="tr-TR" sz="3200" dirty="0" err="1"/>
              <a:t>Rename</a:t>
            </a:r>
            <a:r>
              <a:rPr lang="tr-TR" sz="3200" dirty="0"/>
              <a:t>) Operatörü: </a:t>
            </a:r>
            <a:r>
              <a:rPr lang="el-GR" sz="3200" dirty="0"/>
              <a:t>ρ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3239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Aynı şehirdeki okul ikilileri</a:t>
            </a:r>
            <a:endParaRPr lang="tr-TR" sz="2000" dirty="0"/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24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698" cy="905324"/>
          </a:xfrm>
        </p:spPr>
        <p:txBody>
          <a:bodyPr>
            <a:noAutofit/>
          </a:bodyPr>
          <a:lstStyle/>
          <a:p>
            <a:r>
              <a:rPr lang="tr-TR" sz="3200" dirty="0"/>
              <a:t>Alternatif </a:t>
            </a:r>
            <a:r>
              <a:rPr lang="tr-TR" sz="3200"/>
              <a:t>Notasyon</a:t>
            </a:r>
            <a:endParaRPr lang="tr-TR" sz="3200" baseline="-25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DBEC7-C2FB-FC7C-A484-9E4946055A55}"/>
              </a:ext>
            </a:extLst>
          </p:cNvPr>
          <p:cNvSpPr txBox="1"/>
          <p:nvPr/>
        </p:nvSpPr>
        <p:spPr>
          <a:xfrm>
            <a:off x="628650" y="1439728"/>
            <a:ext cx="32392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>
                <a:ea typeface="Fira Code" panose="020B0809050000020004" pitchFamily="49" charset="0"/>
                <a:cs typeface="Consolas" panose="020B0609020204030204" pitchFamily="49" charset="0"/>
              </a:rPr>
              <a:t>Aynı şehirdeki okul ikilileri</a:t>
            </a:r>
            <a:endParaRPr lang="tr-TR" sz="2000" dirty="0"/>
          </a:p>
          <a:p>
            <a:endParaRPr lang="tr-TR" sz="2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3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8DCD4-1E8A-DCFB-7416-6E060C90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>
            <a:normAutofit fontScale="85000" lnSpcReduction="10000"/>
          </a:bodyPr>
          <a:lstStyle/>
          <a:p>
            <a:r>
              <a:rPr lang="tr-TR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Okullar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şehir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kayıtSayısı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r>
              <a:rPr lang="tr-TR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Öğrenciler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ögrId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ögrAdı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ort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lisMev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r>
              <a:rPr lang="tr-TR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Başvuru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(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ögrId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okulAdı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u="sng" dirty="0" err="1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anaDal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, 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sonuç</a:t>
            </a:r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75270"/>
              </p:ext>
            </p:extLst>
          </p:nvPr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22220"/>
              </p:ext>
            </p:extLst>
          </p:nvPr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09176"/>
              </p:ext>
            </p:extLst>
          </p:nvPr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</p:spTree>
    <p:extLst>
      <p:ext uri="{BB962C8B-B14F-4D97-AF65-F5344CB8AC3E}">
        <p14:creationId xmlns:p14="http://schemas.microsoft.com/office/powerpoint/2010/main" val="272275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Basit Sorgu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19349-DB15-A92E-7EF4-D8ED2262DE48}"/>
              </a:ext>
            </a:extLst>
          </p:cNvPr>
          <p:cNvSpPr txBox="1"/>
          <p:nvPr/>
        </p:nvSpPr>
        <p:spPr>
          <a:xfrm>
            <a:off x="2270233" y="206002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latin typeface="Fira Code" panose="020B0809050000020004" pitchFamily="49" charset="0"/>
                <a:ea typeface="Fira Code" panose="020B0809050000020004" pitchFamily="49" charset="0"/>
              </a:rPr>
              <a:t>Öğrenciler</a:t>
            </a:r>
          </a:p>
        </p:txBody>
      </p:sp>
    </p:spTree>
    <p:extLst>
      <p:ext uri="{BB962C8B-B14F-4D97-AF65-F5344CB8AC3E}">
        <p14:creationId xmlns:p14="http://schemas.microsoft.com/office/powerpoint/2010/main" val="429153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Seçme (Select) Operatörü: </a:t>
            </a:r>
            <a:r>
              <a:rPr lang="el-GR" sz="5400" dirty="0">
                <a:ea typeface="Fira Code" panose="020B0809050000020004" pitchFamily="49" charset="0"/>
                <a:cs typeface="Consolas" panose="020B0609020204030204" pitchFamily="49" charset="0"/>
              </a:rPr>
              <a:t>σ</a:t>
            </a:r>
            <a:endParaRPr lang="tr-TR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36E54-25F3-84D7-0516-D6B3781DE1C3}"/>
              </a:ext>
            </a:extLst>
          </p:cNvPr>
          <p:cNvSpPr txBox="1"/>
          <p:nvPr/>
        </p:nvSpPr>
        <p:spPr>
          <a:xfrm>
            <a:off x="628650" y="1648314"/>
            <a:ext cx="39377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İlgili satırları seçer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Ortalaması &gt; 3.0 olan öğrenciler</a:t>
            </a:r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BAİBÜ </a:t>
            </a:r>
            <a:r>
              <a:rPr lang="tr-TR" dirty="0" err="1"/>
              <a:t>Bilg</a:t>
            </a:r>
            <a:r>
              <a:rPr lang="tr-TR" dirty="0"/>
              <a:t>. </a:t>
            </a:r>
            <a:r>
              <a:rPr lang="tr-TR" dirty="0" err="1"/>
              <a:t>Müh'e</a:t>
            </a:r>
            <a:r>
              <a:rPr lang="tr-TR" dirty="0"/>
              <a:t> yapılan başvurular</a:t>
            </a:r>
          </a:p>
        </p:txBody>
      </p:sp>
    </p:spTree>
    <p:extLst>
      <p:ext uri="{BB962C8B-B14F-4D97-AF65-F5344CB8AC3E}">
        <p14:creationId xmlns:p14="http://schemas.microsoft.com/office/powerpoint/2010/main" val="30510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İzdüşüm</a:t>
            </a:r>
            <a:r>
              <a:rPr lang="tr-TR" dirty="0"/>
              <a:t> (Project) Operatörü: </a:t>
            </a:r>
            <a:r>
              <a:rPr lang="el-GR" sz="5400" dirty="0">
                <a:ea typeface="Fira Code" panose="020B0809050000020004" pitchFamily="49" charset="0"/>
                <a:cs typeface="Consolas" panose="020B0609020204030204" pitchFamily="49" charset="0"/>
              </a:rPr>
              <a:t>π</a:t>
            </a:r>
            <a:endParaRPr lang="tr-TR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36E54-25F3-84D7-0516-D6B3781DE1C3}"/>
              </a:ext>
            </a:extLst>
          </p:cNvPr>
          <p:cNvSpPr txBox="1"/>
          <p:nvPr/>
        </p:nvSpPr>
        <p:spPr>
          <a:xfrm>
            <a:off x="628650" y="1648314"/>
            <a:ext cx="62558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İlgili sütunları seçer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Başvuruda bulunan tüm öğrencilerin </a:t>
            </a:r>
            <a:r>
              <a:rPr lang="tr-TR" dirty="0" err="1"/>
              <a:t>ID'si</a:t>
            </a:r>
            <a:r>
              <a:rPr lang="tr-TR" dirty="0"/>
              <a:t> ve başvuru sonuçları</a:t>
            </a:r>
          </a:p>
          <a:p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Ortalaması &gt; 3.5 olan öğrencilerin adı ve lise mevcudu</a:t>
            </a:r>
          </a:p>
        </p:txBody>
      </p:sp>
    </p:spTree>
    <p:extLst>
      <p:ext uri="{BB962C8B-B14F-4D97-AF65-F5344CB8AC3E}">
        <p14:creationId xmlns:p14="http://schemas.microsoft.com/office/powerpoint/2010/main" val="174501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Yinelenen Sonuçlar (</a:t>
            </a:r>
            <a:r>
              <a:rPr lang="tr-TR"/>
              <a:t>Duplicates)</a:t>
            </a:r>
            <a:endParaRPr lang="tr-TR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36E54-25F3-84D7-0516-D6B3781DE1C3}"/>
              </a:ext>
            </a:extLst>
          </p:cNvPr>
          <p:cNvSpPr txBox="1"/>
          <p:nvPr/>
        </p:nvSpPr>
        <p:spPr>
          <a:xfrm>
            <a:off x="628650" y="1648314"/>
            <a:ext cx="409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Başvurulan tüm ana dallar ve sonuçları</a:t>
            </a:r>
          </a:p>
        </p:txBody>
      </p:sp>
    </p:spTree>
    <p:extLst>
      <p:ext uri="{BB962C8B-B14F-4D97-AF65-F5344CB8AC3E}">
        <p14:creationId xmlns:p14="http://schemas.microsoft.com/office/powerpoint/2010/main" val="173748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Kartezyen Çarpım (Cross-</a:t>
            </a:r>
            <a:r>
              <a:rPr lang="tr-TR" sz="4000" dirty="0" err="1"/>
              <a:t>product</a:t>
            </a:r>
            <a:r>
              <a:rPr lang="tr-TR" sz="4000" dirty="0"/>
              <a:t>): x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</p:spTree>
    <p:extLst>
      <p:ext uri="{BB962C8B-B14F-4D97-AF65-F5344CB8AC3E}">
        <p14:creationId xmlns:p14="http://schemas.microsoft.com/office/powerpoint/2010/main" val="141968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C80C-8CA0-6B76-584F-4B6623E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/>
              <a:t>Kartezyen Çarpım (Cross-</a:t>
            </a:r>
            <a:r>
              <a:rPr lang="tr-TR" sz="4000" dirty="0" err="1"/>
              <a:t>product</a:t>
            </a:r>
            <a:r>
              <a:rPr lang="tr-TR" sz="4000" dirty="0"/>
              <a:t>): x</a:t>
            </a:r>
            <a:endParaRPr lang="tr-TR" sz="4000" dirty="0">
              <a:ea typeface="Fira Code" panose="020B08090500000200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D17E9F-4015-3C12-C230-5AD0140DB80C}"/>
              </a:ext>
            </a:extLst>
          </p:cNvPr>
          <p:cNvGraphicFramePr>
            <a:graphicFrameLocks noGrp="1"/>
          </p:cNvGraphicFramePr>
          <p:nvPr/>
        </p:nvGraphicFramePr>
        <p:xfrm>
          <a:off x="765282" y="4609521"/>
          <a:ext cx="216710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820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5044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şehir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kayıtSayısı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919B1-5E92-EBFF-9CC0-6792B4E33ABC}"/>
              </a:ext>
            </a:extLst>
          </p:cNvPr>
          <p:cNvGraphicFramePr>
            <a:graphicFrameLocks noGrp="1"/>
          </p:cNvGraphicFramePr>
          <p:nvPr/>
        </p:nvGraphicFramePr>
        <p:xfrm>
          <a:off x="3302878" y="4609521"/>
          <a:ext cx="230899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60637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1297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416439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30620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ort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lisMev</a:t>
                      </a:r>
                      <a:endParaRPr lang="tr-T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0A5B24-4AE3-8EDF-AA24-2C3C7853059B}"/>
              </a:ext>
            </a:extLst>
          </p:cNvPr>
          <p:cNvGraphicFramePr>
            <a:graphicFrameLocks noGrp="1"/>
          </p:cNvGraphicFramePr>
          <p:nvPr/>
        </p:nvGraphicFramePr>
        <p:xfrm>
          <a:off x="5982365" y="4609521"/>
          <a:ext cx="25375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146">
                  <a:extLst>
                    <a:ext uri="{9D8B030D-6E8A-4147-A177-3AD203B41FA5}">
                      <a16:colId xmlns:a16="http://schemas.microsoft.com/office/drawing/2014/main" val="1511295397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808499599"/>
                    </a:ext>
                  </a:extLst>
                </a:gridCol>
                <a:gridCol w="641131">
                  <a:extLst>
                    <a:ext uri="{9D8B030D-6E8A-4147-A177-3AD203B41FA5}">
                      <a16:colId xmlns:a16="http://schemas.microsoft.com/office/drawing/2014/main" val="2117792813"/>
                    </a:ext>
                  </a:extLst>
                </a:gridCol>
                <a:gridCol w="664125">
                  <a:extLst>
                    <a:ext uri="{9D8B030D-6E8A-4147-A177-3AD203B41FA5}">
                      <a16:colId xmlns:a16="http://schemas.microsoft.com/office/drawing/2014/main" val="3234392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200" dirty="0" err="1"/>
                        <a:t>ögrId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okulAdı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err="1"/>
                        <a:t>anaDal</a:t>
                      </a:r>
                      <a:endParaRPr lang="tr-T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/>
                        <a:t>sonuç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246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7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2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944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D402E8-97DF-1976-E601-188846C7AA60}"/>
              </a:ext>
            </a:extLst>
          </p:cNvPr>
          <p:cNvSpPr txBox="1"/>
          <p:nvPr/>
        </p:nvSpPr>
        <p:spPr>
          <a:xfrm>
            <a:off x="1315232" y="424018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Okullar                                    Öğrenciler                                   Başvuru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E5DDE-4608-299F-24F8-035DA646B6FF}"/>
              </a:ext>
            </a:extLst>
          </p:cNvPr>
          <p:cNvSpPr txBox="1"/>
          <p:nvPr/>
        </p:nvSpPr>
        <p:spPr>
          <a:xfrm>
            <a:off x="628649" y="1462872"/>
            <a:ext cx="7886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Lise mevcudu 1000'den büyük olan </a:t>
            </a:r>
            <a:r>
              <a:rPr lang="tr-TR" dirty="0" err="1"/>
              <a:t>Bilg</a:t>
            </a:r>
            <a:r>
              <a:rPr lang="tr-TR" dirty="0"/>
              <a:t>. </a:t>
            </a:r>
            <a:r>
              <a:rPr lang="tr-TR" dirty="0" err="1"/>
              <a:t>Müh'e</a:t>
            </a:r>
            <a:r>
              <a:rPr lang="tr-TR" dirty="0"/>
              <a:t> başvuran ve kabul almayan öğrencilerin adı ve ortalaması</a:t>
            </a:r>
          </a:p>
        </p:txBody>
      </p:sp>
    </p:spTree>
    <p:extLst>
      <p:ext uri="{BB962C8B-B14F-4D97-AF65-F5344CB8AC3E}">
        <p14:creationId xmlns:p14="http://schemas.microsoft.com/office/powerpoint/2010/main" val="810093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3139</TotalTime>
  <Words>728</Words>
  <Application>Microsoft Macintosh PowerPoint</Application>
  <PresentationFormat>On-screen Show (4:3)</PresentationFormat>
  <Paragraphs>312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Fira Code</vt:lpstr>
      <vt:lpstr>Helvetica Neue</vt:lpstr>
      <vt:lpstr>Office Theme</vt:lpstr>
      <vt:lpstr>1906003022015  Veritabanı Yönetim Sistemleri  BAİBÜ Bilgisayar Müh.</vt:lpstr>
      <vt:lpstr>İlişkisel Cebir (Relational Algebra)</vt:lpstr>
      <vt:lpstr>Örnek</vt:lpstr>
      <vt:lpstr>En Basit Sorgu</vt:lpstr>
      <vt:lpstr>Seçme (Select) Operatörü: σ</vt:lpstr>
      <vt:lpstr>İzdüşüm (Project) Operatörü: π</vt:lpstr>
      <vt:lpstr>Yinelenen Sonuçlar (Duplicates)</vt:lpstr>
      <vt:lpstr>Kartezyen Çarpım (Cross-product): x</vt:lpstr>
      <vt:lpstr>Kartezyen Çarpım (Cross-product): x</vt:lpstr>
      <vt:lpstr>Doğal Birleşim (Natural Join): ⋈</vt:lpstr>
      <vt:lpstr>Doğal Birleşim (Natural Join): ⋈</vt:lpstr>
      <vt:lpstr>Doğal Birleşim (Natural Join): ⋈</vt:lpstr>
      <vt:lpstr>Doğal Birleşim (Natural Join): ⋈</vt:lpstr>
      <vt:lpstr>Theta Birleşim (Theta Join): ⋈ϴ</vt:lpstr>
      <vt:lpstr>Birleşim (Union) Operatörü: ∪</vt:lpstr>
      <vt:lpstr>Fark (Difference) Operatörü: -</vt:lpstr>
      <vt:lpstr>Kesişim (Intersection) Operatörü: ∩</vt:lpstr>
      <vt:lpstr>Yeniden Adlandırma (Rename) Operatörü: ρ</vt:lpstr>
      <vt:lpstr>Yeniden Adlandırma (Rename) Operatörü: ρ</vt:lpstr>
      <vt:lpstr>Yeniden Adlandırma (Rename) Operatörü: ρ</vt:lpstr>
      <vt:lpstr>Yeniden Adlandırma (Rename) Operatörü: ρ</vt:lpstr>
      <vt:lpstr>Alternatif Notasyon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184</cp:revision>
  <dcterms:created xsi:type="dcterms:W3CDTF">2022-10-02T13:24:37Z</dcterms:created>
  <dcterms:modified xsi:type="dcterms:W3CDTF">2024-03-02T09:34:34Z</dcterms:modified>
</cp:coreProperties>
</file>