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/>
    <p:restoredTop sz="94718"/>
  </p:normalViewPr>
  <p:slideViewPr>
    <p:cSldViewPr snapToGrid="0">
      <p:cViewPr varScale="1">
        <p:scale>
          <a:sx n="117" d="100"/>
          <a:sy n="117" d="100"/>
        </p:scale>
        <p:origin x="12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244C5-5D67-C540-97C4-F007CFC432EF}" type="datetimeFigureOut">
              <a:rPr lang="tr-TR" smtClean="0"/>
              <a:t>23.02.2024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1CF0A-6864-C34D-AF93-337DF143A8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0939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23.02.2024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066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23.02.2024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8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23.02.2024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280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23.02.2024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0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23.02.2024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63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23.02.2024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628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23.02.2024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740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23.02.2024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60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23.02.2024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090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23.02.2024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413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23.02.2024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87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6F4E-1D0B-3F44-AA0F-A3430AE5742F}" type="datetimeFigureOut">
              <a:rPr lang="tr-TR" smtClean="0"/>
              <a:t>23.02.2024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14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smail.parlak@ibu.edu.t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onschemavalidator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C624-1CD8-821A-6E4F-588BAC06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3128963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effectLst/>
                <a:latin typeface="Helvetica Neue" panose="02000503000000020004" pitchFamily="2" charset="0"/>
              </a:rPr>
              <a:t>1906003022015</a:t>
            </a:r>
            <a:br>
              <a:rPr lang="en-US" sz="36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Veritabanı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Yönetim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Sistemleri</a:t>
            </a: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3600" b="0" i="0" dirty="0">
                <a:effectLst/>
                <a:latin typeface="Helvetica Neue" panose="02000503000000020004" pitchFamily="2" charset="0"/>
              </a:rPr>
              <a:t>BAİBÜ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Bilgisayar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Müh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.</a:t>
            </a:r>
            <a:endParaRPr lang="tr-TR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E7BEA-F879-FECB-91F0-4CCD0F58C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907756"/>
            <a:ext cx="6858000" cy="1655762"/>
          </a:xfrm>
        </p:spPr>
        <p:txBody>
          <a:bodyPr/>
          <a:lstStyle/>
          <a:p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İsmail Hakkı Parlak</a:t>
            </a:r>
          </a:p>
          <a:p>
            <a:r>
              <a:rPr lang="tr-TR" dirty="0">
                <a:hlinkClick r:id="rId2"/>
              </a:rPr>
              <a:t>ismail.parlak@ibu.edu.tr</a:t>
            </a:r>
            <a:endParaRPr lang="tr-TR" dirty="0"/>
          </a:p>
          <a:p>
            <a:r>
              <a:rPr lang="tr-TR" dirty="0"/>
              <a:t>Oda: 335</a:t>
            </a:r>
          </a:p>
        </p:txBody>
      </p:sp>
    </p:spTree>
    <p:extLst>
      <p:ext uri="{BB962C8B-B14F-4D97-AF65-F5344CB8AC3E}">
        <p14:creationId xmlns:p14="http://schemas.microsoft.com/office/powerpoint/2010/main" val="3350177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11EF-659A-6323-9ADD-701297DE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JSON Doğrulama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9C43D-1133-1038-C6C2-54341DB33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JSON dosyaları bir JSON </a:t>
            </a:r>
            <a:r>
              <a:rPr lang="tr-TR" dirty="0" err="1"/>
              <a:t>schema</a:t>
            </a:r>
            <a:r>
              <a:rPr lang="tr-TR" dirty="0"/>
              <a:t> (şema) dosyası ile doğrulanabilir.</a:t>
            </a:r>
          </a:p>
          <a:p>
            <a:r>
              <a:rPr lang="tr-TR" dirty="0"/>
              <a:t>Bir JSON dosyasının doğrulanabilmesi için öncelikle JSON dosyasının sentaktik (</a:t>
            </a:r>
            <a:r>
              <a:rPr lang="tr-TR" dirty="0" err="1"/>
              <a:t>syntactic</a:t>
            </a:r>
            <a:r>
              <a:rPr lang="tr-TR" dirty="0"/>
              <a:t>) olarak doğru biçimli olması gerekir.</a:t>
            </a:r>
          </a:p>
          <a:p>
            <a:r>
              <a:rPr lang="tr-TR" dirty="0"/>
              <a:t>Eğer dosya sentaks olarak doğru ve JSON şema dosyasına uygunsa dosya doğrulanabilir.</a:t>
            </a:r>
          </a:p>
          <a:p>
            <a:r>
              <a:rPr lang="tr-TR" dirty="0">
                <a:hlinkClick r:id="rId2"/>
              </a:rPr>
              <a:t>https://www.jsonschemavalidator.net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0886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8B8DA-5ADD-E5D6-3D30-9BA900D7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B4A6D-D400-9064-CEAB-02C3470DF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JSON (JavaScript Object Notation), </a:t>
            </a:r>
            <a:r>
              <a:rPr lang="en-US" dirty="0" err="1"/>
              <a:t>hafif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değişim</a:t>
            </a:r>
            <a:r>
              <a:rPr lang="en-US" dirty="0"/>
              <a:t> </a:t>
            </a:r>
            <a:r>
              <a:rPr lang="en-US" dirty="0" err="1"/>
              <a:t>biçimidir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İnsanlar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okuması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yazması</a:t>
            </a:r>
            <a:r>
              <a:rPr lang="en-US" dirty="0"/>
              <a:t> </a:t>
            </a:r>
            <a:r>
              <a:rPr lang="en-US" dirty="0" err="1"/>
              <a:t>kolaydır</a:t>
            </a:r>
            <a:r>
              <a:rPr lang="en-US" dirty="0"/>
              <a:t>. </a:t>
            </a:r>
            <a:r>
              <a:rPr lang="en-US" dirty="0" err="1"/>
              <a:t>Makinelerin</a:t>
            </a:r>
            <a:r>
              <a:rPr lang="en-US" dirty="0"/>
              <a:t> </a:t>
            </a:r>
            <a:r>
              <a:rPr lang="en-US" dirty="0" err="1"/>
              <a:t>ayrıştırması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oluşturması</a:t>
            </a:r>
            <a:r>
              <a:rPr lang="en-US" dirty="0"/>
              <a:t> </a:t>
            </a:r>
            <a:r>
              <a:rPr lang="en-US" dirty="0" err="1"/>
              <a:t>kolaydır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JavaScript </a:t>
            </a:r>
            <a:r>
              <a:rPr lang="en-US" dirty="0" err="1"/>
              <a:t>Programlama</a:t>
            </a:r>
            <a:r>
              <a:rPr lang="en-US" dirty="0"/>
              <a:t> Dili </a:t>
            </a:r>
            <a:r>
              <a:rPr lang="en-US" dirty="0" err="1"/>
              <a:t>Standardı</a:t>
            </a:r>
            <a:r>
              <a:rPr lang="en-US" dirty="0"/>
              <a:t> ECMA-262'nin </a:t>
            </a:r>
            <a:r>
              <a:rPr lang="en-US" dirty="0" err="1"/>
              <a:t>bir</a:t>
            </a:r>
            <a:r>
              <a:rPr lang="en-US" dirty="0"/>
              <a:t> alt </a:t>
            </a:r>
            <a:r>
              <a:rPr lang="en-US" dirty="0" err="1"/>
              <a:t>kümesine</a:t>
            </a:r>
            <a:r>
              <a:rPr lang="en-US" dirty="0"/>
              <a:t> </a:t>
            </a:r>
            <a:r>
              <a:rPr lang="en-US" dirty="0" err="1"/>
              <a:t>dayanmaktadır</a:t>
            </a:r>
            <a:r>
              <a:rPr lang="en-US" dirty="0"/>
              <a:t> (1999).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0" i="0" u="none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{ "ad":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b="0" i="0" u="none" strike="noStrike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ali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b="0" i="0" u="none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, "</a:t>
            </a:r>
            <a:r>
              <a:rPr lang="en-US" b="0" i="0" u="none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yaş</a:t>
            </a:r>
            <a:r>
              <a:rPr lang="en-US" b="0" i="0" u="none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30 </a:t>
            </a:r>
            <a:r>
              <a:rPr lang="en-US" b="0" i="0" u="none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32411-C436-9476-081F-3E1418D4CCD0}"/>
              </a:ext>
            </a:extLst>
          </p:cNvPr>
          <p:cNvSpPr txBox="1"/>
          <p:nvPr/>
        </p:nvSpPr>
        <p:spPr>
          <a:xfrm>
            <a:off x="628650" y="6308208"/>
            <a:ext cx="348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www.json.org</a:t>
            </a:r>
            <a:r>
              <a:rPr lang="en-US" dirty="0"/>
              <a:t>/</a:t>
            </a:r>
            <a:r>
              <a:rPr lang="en-US" dirty="0" err="1"/>
              <a:t>json-en.html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13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044E1-C65E-5989-CB93-0E35AEC3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361C6-F300-06BC-FC53-88CE8F0CB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JavaScript ortamında kullanılmak üzere ortaya çıkmış olsa da günümüzde bütün programlama dilleri tarafından kolayca işlenebilir hale gelmiştir.</a:t>
            </a:r>
          </a:p>
          <a:p>
            <a:r>
              <a:rPr lang="tr-TR" dirty="0"/>
              <a:t>Veri yapılarındaki </a:t>
            </a:r>
            <a:r>
              <a:rPr lang="tr-TR" dirty="0" err="1"/>
              <a:t>hash-table</a:t>
            </a:r>
            <a:r>
              <a:rPr lang="tr-TR" dirty="0"/>
              <a:t> / </a:t>
            </a:r>
            <a:r>
              <a:rPr lang="tr-TR" dirty="0" err="1"/>
              <a:t>dictionary</a:t>
            </a:r>
            <a:r>
              <a:rPr lang="tr-TR" dirty="0"/>
              <a:t> / obje / anahtarlı liste, vb. yapılara benzer.</a:t>
            </a:r>
          </a:p>
          <a:p>
            <a:r>
              <a:rPr lang="tr-TR" dirty="0"/>
              <a:t>XML gibi JSON da veri saklamak ve veri transferi için çokça kullanılan bir formattır.</a:t>
            </a:r>
          </a:p>
          <a:p>
            <a:r>
              <a:rPr lang="tr-TR" dirty="0"/>
              <a:t>JSON iki yapı üzerine kuruludur:</a:t>
            </a:r>
          </a:p>
          <a:p>
            <a:pPr lvl="1"/>
            <a:r>
              <a:rPr lang="tr-TR" dirty="0"/>
              <a:t>Ad/değer çiftlerinden oluşan bir koleksiyon.</a:t>
            </a:r>
          </a:p>
          <a:p>
            <a:pPr lvl="1"/>
            <a:r>
              <a:rPr lang="tr-TR" dirty="0"/>
              <a:t>Sıralı bir değerler listesi. </a:t>
            </a:r>
          </a:p>
        </p:txBody>
      </p:sp>
    </p:spTree>
    <p:extLst>
      <p:ext uri="{BB962C8B-B14F-4D97-AF65-F5344CB8AC3E}">
        <p14:creationId xmlns:p14="http://schemas.microsoft.com/office/powerpoint/2010/main" val="62771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044E1-C65E-5989-CB93-0E35AEC3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9EDA646A-726B-ED8E-459B-B37F0CA64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90689"/>
            <a:ext cx="7886700" cy="367855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640A2B-3580-3C1F-A5D0-DE1A38E7AA7F}"/>
              </a:ext>
            </a:extLst>
          </p:cNvPr>
          <p:cNvSpPr txBox="1"/>
          <p:nvPr/>
        </p:nvSpPr>
        <p:spPr>
          <a:xfrm>
            <a:off x="628650" y="6311899"/>
            <a:ext cx="348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www.json.org</a:t>
            </a:r>
            <a:r>
              <a:rPr lang="tr-TR" dirty="0"/>
              <a:t>/</a:t>
            </a:r>
            <a:r>
              <a:rPr lang="tr-TR" dirty="0" err="1"/>
              <a:t>json-en.html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5503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044E1-C65E-5989-CB93-0E35AEC3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40A2B-3580-3C1F-A5D0-DE1A38E7AA7F}"/>
              </a:ext>
            </a:extLst>
          </p:cNvPr>
          <p:cNvSpPr txBox="1"/>
          <p:nvPr/>
        </p:nvSpPr>
        <p:spPr>
          <a:xfrm>
            <a:off x="628650" y="6311899"/>
            <a:ext cx="348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www.json.org</a:t>
            </a:r>
            <a:r>
              <a:rPr lang="tr-TR" dirty="0"/>
              <a:t>/</a:t>
            </a:r>
            <a:r>
              <a:rPr lang="tr-TR" dirty="0" err="1"/>
              <a:t>json-en.html</a:t>
            </a:r>
            <a:endParaRPr lang="tr-TR" dirty="0"/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C0DE2E1-81FE-F3D7-4FF4-4BBD5BA85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90689"/>
            <a:ext cx="7788520" cy="2021340"/>
          </a:xfrm>
        </p:spPr>
      </p:pic>
    </p:spTree>
    <p:extLst>
      <p:ext uri="{BB962C8B-B14F-4D97-AF65-F5344CB8AC3E}">
        <p14:creationId xmlns:p14="http://schemas.microsoft.com/office/powerpoint/2010/main" val="227640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044E1-C65E-5989-CB93-0E35AEC3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40A2B-3580-3C1F-A5D0-DE1A38E7AA7F}"/>
              </a:ext>
            </a:extLst>
          </p:cNvPr>
          <p:cNvSpPr txBox="1"/>
          <p:nvPr/>
        </p:nvSpPr>
        <p:spPr>
          <a:xfrm>
            <a:off x="628650" y="6311899"/>
            <a:ext cx="348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www.json.org</a:t>
            </a:r>
            <a:r>
              <a:rPr lang="tr-TR" dirty="0"/>
              <a:t>/</a:t>
            </a:r>
            <a:r>
              <a:rPr lang="tr-TR" dirty="0" err="1"/>
              <a:t>json-en.html</a:t>
            </a:r>
            <a:endParaRPr lang="tr-TR" dirty="0"/>
          </a:p>
        </p:txBody>
      </p:sp>
      <p:pic>
        <p:nvPicPr>
          <p:cNvPr id="7" name="Content Placeholder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24468E9-6E60-59A6-D1AF-05F91EE19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690689"/>
            <a:ext cx="6567611" cy="4621210"/>
          </a:xfrm>
        </p:spPr>
      </p:pic>
    </p:spTree>
    <p:extLst>
      <p:ext uri="{BB962C8B-B14F-4D97-AF65-F5344CB8AC3E}">
        <p14:creationId xmlns:p14="http://schemas.microsoft.com/office/powerpoint/2010/main" val="4165179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044E1-C65E-5989-CB93-0E35AEC3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40A2B-3580-3C1F-A5D0-DE1A38E7AA7F}"/>
              </a:ext>
            </a:extLst>
          </p:cNvPr>
          <p:cNvSpPr txBox="1"/>
          <p:nvPr/>
        </p:nvSpPr>
        <p:spPr>
          <a:xfrm>
            <a:off x="628650" y="6311899"/>
            <a:ext cx="348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www.json.org</a:t>
            </a:r>
            <a:r>
              <a:rPr lang="tr-TR" dirty="0"/>
              <a:t>/</a:t>
            </a:r>
            <a:r>
              <a:rPr lang="tr-TR" dirty="0" err="1"/>
              <a:t>json-en.html</a:t>
            </a:r>
            <a:endParaRPr lang="tr-TR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BF7199D-8BBD-B180-2887-EDD423464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JSON:</a:t>
            </a:r>
          </a:p>
          <a:p>
            <a:pPr marL="0" indent="0">
              <a:buNone/>
            </a:pPr>
            <a:r>
              <a:rPr lang="en-US" sz="2400" b="0" i="0" u="none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{ "ad":</a:t>
            </a:r>
            <a:r>
              <a:rPr lang="en-US" sz="2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sz="2400" b="0" i="0" u="none" strike="noStrike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ali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sz="2400" b="0" i="0" u="none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, "</a:t>
            </a:r>
            <a:r>
              <a:rPr lang="en-US" sz="2400" b="0" i="0" u="none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yaş</a:t>
            </a:r>
            <a:r>
              <a:rPr lang="en-US" sz="2400" b="0" i="0" u="none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2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30 </a:t>
            </a:r>
            <a:r>
              <a:rPr lang="en-US" sz="2400" b="0" i="0" u="none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   ---- </a:t>
            </a:r>
            <a:r>
              <a:rPr lang="en-US" b="1" i="1" dirty="0">
                <a:solidFill>
                  <a:srgbClr val="FFC000"/>
                </a:solidFill>
              </a:rPr>
              <a:t>vs</a:t>
            </a:r>
            <a:r>
              <a:rPr lang="en-US" b="1" dirty="0">
                <a:solidFill>
                  <a:srgbClr val="FFC000"/>
                </a:solidFill>
              </a:rPr>
              <a:t> ----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tr-TR" dirty="0"/>
              <a:t>JavaScript:</a:t>
            </a:r>
          </a:p>
          <a:p>
            <a:pPr marL="0" indent="0">
              <a:buNone/>
            </a:pPr>
            <a:r>
              <a:rPr lang="en-US" sz="2400" b="0" i="0" u="none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{ ad:</a:t>
            </a:r>
            <a:r>
              <a:rPr lang="en-US" sz="2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sz="2400" b="0" i="0" u="none" strike="noStrike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ali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sz="2400" b="0" i="0" u="none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, "</a:t>
            </a:r>
            <a:r>
              <a:rPr lang="en-US" sz="2400" b="0" i="0" u="none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yaş</a:t>
            </a:r>
            <a:r>
              <a:rPr lang="en-US" sz="2400" b="0" i="0" u="none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2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30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,</a:t>
            </a:r>
            <a:r>
              <a:rPr lang="en-US" sz="2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fx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  <a:r>
              <a:rPr lang="en-US" sz="2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() =&gt; {} </a:t>
            </a:r>
            <a:r>
              <a:rPr lang="en-US" sz="2400" b="0" i="0" u="none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70C0"/>
              </a:solidFill>
            </a:endParaRPr>
          </a:p>
          <a:p>
            <a:endParaRPr lang="tr-TR" dirty="0"/>
          </a:p>
          <a:p>
            <a:r>
              <a:rPr lang="tr-TR" dirty="0" err="1"/>
              <a:t>katalog.xml'in</a:t>
            </a:r>
            <a:r>
              <a:rPr lang="tr-TR" dirty="0"/>
              <a:t> JSON karşılığına bakalım… </a:t>
            </a:r>
          </a:p>
        </p:txBody>
      </p:sp>
    </p:spTree>
    <p:extLst>
      <p:ext uri="{BB962C8B-B14F-4D97-AF65-F5344CB8AC3E}">
        <p14:creationId xmlns:p14="http://schemas.microsoft.com/office/powerpoint/2010/main" val="1226807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9B41-47A6-C6CC-CA4B-2B131F43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JSON vs. İlişkisel Model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0942CBD-DC48-9528-CD2E-9D0D987F47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303816"/>
              </p:ext>
            </p:extLst>
          </p:nvPr>
        </p:nvGraphicFramePr>
        <p:xfrm>
          <a:off x="628650" y="1825625"/>
          <a:ext cx="7886700" cy="4401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6882640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416403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22549219"/>
                    </a:ext>
                  </a:extLst>
                </a:gridCol>
              </a:tblGrid>
              <a:tr h="733501">
                <a:tc>
                  <a:txBody>
                    <a:bodyPr/>
                    <a:lstStyle/>
                    <a:p>
                      <a:pPr algn="r"/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İlişkisel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JSON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6010894"/>
                  </a:ext>
                </a:extLst>
              </a:tr>
              <a:tr h="733501"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Yapı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390085"/>
                  </a:ext>
                </a:extLst>
              </a:tr>
              <a:tr h="733501"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Şema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539359"/>
                  </a:ext>
                </a:extLst>
              </a:tr>
              <a:tr h="733501"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Sorgulama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596173"/>
                  </a:ext>
                </a:extLst>
              </a:tr>
              <a:tr h="733501"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Sıralama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724409"/>
                  </a:ext>
                </a:extLst>
              </a:tr>
              <a:tr h="733501"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Uygulama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221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884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9B41-47A6-C6CC-CA4B-2B131F43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JSON vs. XML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0942CBD-DC48-9528-CD2E-9D0D987F47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88636"/>
              </p:ext>
            </p:extLst>
          </p:nvPr>
        </p:nvGraphicFramePr>
        <p:xfrm>
          <a:off x="628650" y="1825625"/>
          <a:ext cx="7886700" cy="4401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6882640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416403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22549219"/>
                    </a:ext>
                  </a:extLst>
                </a:gridCol>
              </a:tblGrid>
              <a:tr h="733501">
                <a:tc>
                  <a:txBody>
                    <a:bodyPr/>
                    <a:lstStyle/>
                    <a:p>
                      <a:pPr algn="r"/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XML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JSON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6010894"/>
                  </a:ext>
                </a:extLst>
              </a:tr>
              <a:tr h="733501"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Ayrıntı seviyesi (</a:t>
                      </a:r>
                      <a:r>
                        <a:rPr lang="tr-TR" dirty="0" err="1"/>
                        <a:t>Verbosity</a:t>
                      </a:r>
                      <a:r>
                        <a:rPr lang="tr-T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390085"/>
                  </a:ext>
                </a:extLst>
              </a:tr>
              <a:tr h="733501"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Karmaşıklık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539359"/>
                  </a:ext>
                </a:extLst>
              </a:tr>
              <a:tr h="733501"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Geçerlilik (Kısıtlama)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596173"/>
                  </a:ext>
                </a:extLst>
              </a:tr>
              <a:tr h="733501"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Programlama Arayüzü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724409"/>
                  </a:ext>
                </a:extLst>
              </a:tr>
              <a:tr h="733501"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Sorgulama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221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367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2855</TotalTime>
  <Words>338</Words>
  <Application>Microsoft Macintosh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Helvetica Neue</vt:lpstr>
      <vt:lpstr>Office Theme</vt:lpstr>
      <vt:lpstr>1906003022015  Veritabanı Yönetim Sistemleri  BAİBÜ Bilgisayar Müh.</vt:lpstr>
      <vt:lpstr>JSON</vt:lpstr>
      <vt:lpstr>JSON</vt:lpstr>
      <vt:lpstr>JSON</vt:lpstr>
      <vt:lpstr>JSON</vt:lpstr>
      <vt:lpstr>JSON</vt:lpstr>
      <vt:lpstr>JSON</vt:lpstr>
      <vt:lpstr>JSON vs. İlişkisel Model</vt:lpstr>
      <vt:lpstr>JSON vs. XML</vt:lpstr>
      <vt:lpstr>JSON Doğrulama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1906002132015  Programlama Dilleri Temelleri  BAİBÜ Bilgisayar Müh.</dc:title>
  <dc:creator>ismail parlak</dc:creator>
  <cp:lastModifiedBy>İsmail Hakkı Parlak</cp:lastModifiedBy>
  <cp:revision>154</cp:revision>
  <dcterms:created xsi:type="dcterms:W3CDTF">2022-10-02T13:24:37Z</dcterms:created>
  <dcterms:modified xsi:type="dcterms:W3CDTF">2024-02-23T19:38:53Z</dcterms:modified>
</cp:coreProperties>
</file>