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74" r:id="rId6"/>
    <p:sldId id="260" r:id="rId7"/>
    <p:sldId id="263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D7385-5A45-7840-A23C-2709D3F2066E}" type="datetimeFigureOut">
              <a:rPr lang="tr-TR" smtClean="0"/>
              <a:t>14.05.2024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A8C2C-EFB6-ED48-9F7E-AD3979134E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933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D201-64DC-5743-81D6-974183E24FEA}" type="datetime1">
              <a:rPr lang="tr-TR" smtClean="0"/>
              <a:t>14.05.2024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357-273A-4046-B72E-A0AFB88B89C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4922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0C0D-1217-1F47-8A82-AECE1626A3F9}" type="datetime1">
              <a:rPr lang="tr-TR" smtClean="0"/>
              <a:t>14.05.2024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357-273A-4046-B72E-A0AFB88B89C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766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F8CA-391D-444C-B051-9A1E9441EE35}" type="datetime1">
              <a:rPr lang="tr-TR" smtClean="0"/>
              <a:t>14.05.2024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357-273A-4046-B72E-A0AFB88B89C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6262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63B9-FEDF-D040-B26A-A7E55E5E8C27}" type="datetime1">
              <a:rPr lang="tr-TR" smtClean="0"/>
              <a:t>14.05.2024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357-273A-4046-B72E-A0AFB88B89C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252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7285-F986-0C47-9FCC-01C143B9DD43}" type="datetime1">
              <a:rPr lang="tr-TR" smtClean="0"/>
              <a:t>14.05.2024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357-273A-4046-B72E-A0AFB88B89C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7184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A4DD-D398-9248-9BB4-AB5519465566}" type="datetime1">
              <a:rPr lang="tr-TR" smtClean="0"/>
              <a:t>14.05.2024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357-273A-4046-B72E-A0AFB88B89C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0572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A2D9-5BA5-0648-B1D1-A83ACEB3707D}" type="datetime1">
              <a:rPr lang="tr-TR" smtClean="0"/>
              <a:t>14.05.2024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357-273A-4046-B72E-A0AFB88B89C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8613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C539-4435-A745-A71B-6BDE2A6BB655}" type="datetime1">
              <a:rPr lang="tr-TR" smtClean="0"/>
              <a:t>14.05.2024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357-273A-4046-B72E-A0AFB88B89C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7210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9755-A892-0040-9EBD-EE23DF9B53BF}" type="datetime1">
              <a:rPr lang="tr-TR" smtClean="0"/>
              <a:t>14.05.2024</a:t>
            </a:fld>
            <a:endParaRPr lang="en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357-273A-4046-B72E-A0AFB88B89C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3070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93FF-9C7F-6F4D-ADA4-9C57FB95BC96}" type="datetime1">
              <a:rPr lang="tr-TR" smtClean="0"/>
              <a:t>14.05.2024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357-273A-4046-B72E-A0AFB88B89C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4823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3188-3E5A-5645-853D-32B2227BDA17}" type="datetime1">
              <a:rPr lang="tr-TR" smtClean="0"/>
              <a:t>14.05.2024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357-273A-4046-B72E-A0AFB88B89C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6248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9EAB51-DA11-834C-97B3-29498B4687F0}" type="datetime1">
              <a:rPr lang="tr-TR" smtClean="0"/>
              <a:t>14.05.2024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F59357-273A-4046-B72E-A0AFB88B89C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6334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/gui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0A9E55F-729A-4FCE-9FE3-BAE7A7BE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320061E-8E8E-3C93-CC07-ED45EBE2C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722" y="685800"/>
            <a:ext cx="2662766" cy="2662766"/>
          </a:xfrm>
          <a:prstGeom prst="rect">
            <a:avLst/>
          </a:prstGeom>
        </p:spPr>
      </p:pic>
      <p:pic>
        <p:nvPicPr>
          <p:cNvPr id="8" name="Picture 7" descr="A black cat in a circle&#10;&#10;Description automatically generated">
            <a:extLst>
              <a:ext uri="{FF2B5EF4-FFF2-40B4-BE49-F238E27FC236}">
                <a16:creationId xmlns:a16="http://schemas.microsoft.com/office/drawing/2014/main" id="{59CCFCE0-1352-D4B4-9194-EB5A1CBB6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22" y="3509433"/>
            <a:ext cx="2662767" cy="266276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62B9B4-A230-4FCE-AD96-E79B8B45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6225" y="0"/>
            <a:ext cx="5057775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5C0FB-4388-67E1-BF1D-A424D019E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6433" y="728330"/>
            <a:ext cx="3317358" cy="2700671"/>
          </a:xfrm>
        </p:spPr>
        <p:txBody>
          <a:bodyPr anchor="b">
            <a:normAutofit/>
          </a:bodyPr>
          <a:lstStyle/>
          <a:p>
            <a:r>
              <a:rPr lang="en-TR" sz="4800" dirty="0">
                <a:solidFill>
                  <a:srgbClr val="595959"/>
                </a:solidFill>
              </a:rPr>
              <a:t>Git &amp;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BAC4B-48EE-D538-1B62-CD2AF90DC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6433" y="3846443"/>
            <a:ext cx="3317358" cy="1985515"/>
          </a:xfrm>
        </p:spPr>
        <p:txBody>
          <a:bodyPr anchor="t">
            <a:normAutofit/>
          </a:bodyPr>
          <a:lstStyle/>
          <a:p>
            <a:r>
              <a:rPr lang="en-TR" sz="1800" dirty="0">
                <a:solidFill>
                  <a:srgbClr val="595959"/>
                </a:solidFill>
              </a:rPr>
              <a:t>İ. H. Parlak</a:t>
            </a:r>
          </a:p>
          <a:p>
            <a:r>
              <a:rPr lang="en-TR" sz="1800" dirty="0">
                <a:solidFill>
                  <a:srgbClr val="595959"/>
                </a:solidFill>
              </a:rPr>
              <a:t>15.05.2024</a:t>
            </a:r>
          </a:p>
          <a:p>
            <a:r>
              <a:rPr lang="en-TR" sz="1800" dirty="0">
                <a:solidFill>
                  <a:srgbClr val="595959"/>
                </a:solidFill>
              </a:rPr>
              <a:t>BAİBÜ B.M.</a:t>
            </a:r>
          </a:p>
        </p:txBody>
      </p:sp>
    </p:spTree>
    <p:extLst>
      <p:ext uri="{BB962C8B-B14F-4D97-AF65-F5344CB8AC3E}">
        <p14:creationId xmlns:p14="http://schemas.microsoft.com/office/powerpoint/2010/main" val="365719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6E1C-F045-33AC-DAFE-D170B3D0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Dosya Silme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FE953-F747-9458-C7A9-AF2B61B6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ls-files</a:t>
            </a:r>
            <a:r>
              <a:rPr lang="tr-TR" dirty="0"/>
              <a:t>: aktif </a:t>
            </a:r>
            <a:r>
              <a:rPr lang="tr-TR" dirty="0" err="1"/>
              <a:t>branch'te</a:t>
            </a:r>
            <a:r>
              <a:rPr lang="tr-TR" dirty="0"/>
              <a:t> </a:t>
            </a:r>
            <a:r>
              <a:rPr lang="tr-TR" dirty="0" err="1"/>
              <a:t>track</a:t>
            </a:r>
            <a:r>
              <a:rPr lang="tr-TR" dirty="0"/>
              <a:t> edilen dosyaları listeler.</a:t>
            </a:r>
          </a:p>
          <a:p>
            <a:r>
              <a:rPr lang="tr-TR" dirty="0"/>
              <a:t>Herhangi bir dosyayı çalışma dizinimizden sildiğimizde </a:t>
            </a:r>
            <a:r>
              <a:rPr lang="tr-TR" dirty="0" err="1"/>
              <a:t>Git'ten</a:t>
            </a:r>
            <a:r>
              <a:rPr lang="tr-TR" dirty="0"/>
              <a:t> silinmez.</a:t>
            </a:r>
          </a:p>
          <a:p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add</a:t>
            </a: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/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rm</a:t>
            </a: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dosya_adi</a:t>
            </a:r>
            <a:r>
              <a:rPr lang="tr-TR" dirty="0"/>
              <a:t>: </a:t>
            </a:r>
            <a:r>
              <a:rPr lang="tr-TR" dirty="0" err="1"/>
              <a:t>dosya_adi</a:t>
            </a:r>
            <a:r>
              <a:rPr lang="tr-TR" dirty="0"/>
              <a:t> isimli dosyayı çalışma ağacı ve </a:t>
            </a:r>
            <a:r>
              <a:rPr lang="tr-TR" dirty="0" err="1"/>
              <a:t>index'ten</a:t>
            </a:r>
            <a:r>
              <a:rPr lang="tr-TR" dirty="0"/>
              <a:t> çıkarır.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1891E-0778-EA0C-D7D8-E98BB708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357-273A-4046-B72E-A0AFB88B89C0}" type="slidenum">
              <a:rPr lang="en-TR" smtClean="0"/>
              <a:t>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0041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D128-AF8A-0005-5ACB-86BCCA46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Commit</a:t>
            </a:r>
            <a:r>
              <a:rPr lang="tr-TR" dirty="0"/>
              <a:t> Silme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4943C-A8B4-A4E9-DEC1-BAE0CB72F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reset</a:t>
            </a: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--hard HEAD~1</a:t>
            </a:r>
            <a:r>
              <a:rPr lang="tr-TR" dirty="0"/>
              <a:t>: </a:t>
            </a:r>
            <a:r>
              <a:rPr lang="tr-TR" dirty="0" err="1"/>
              <a:t>HEAD'i</a:t>
            </a:r>
            <a:r>
              <a:rPr lang="tr-TR" dirty="0"/>
              <a:t> 1 </a:t>
            </a:r>
            <a:r>
              <a:rPr lang="tr-TR" dirty="0" err="1"/>
              <a:t>commit</a:t>
            </a:r>
            <a:r>
              <a:rPr lang="tr-TR" dirty="0"/>
              <a:t> geriye alır.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212F2-E84F-A251-51C3-A029244E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357-273A-4046-B72E-A0AFB88B89C0}" type="slidenum">
              <a:rPr lang="en-TR" smtClean="0"/>
              <a:t>10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1739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677F-FA76-828B-1C33-022A9597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Branch</a:t>
            </a:r>
            <a:r>
              <a:rPr lang="tr-TR" dirty="0"/>
              <a:t> Silme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A188-0C26-1163-0044-8EB7AE9F6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branch</a:t>
            </a: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-d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branch_ismi</a:t>
            </a:r>
            <a:r>
              <a:rPr lang="tr-TR" dirty="0"/>
              <a:t>: </a:t>
            </a:r>
            <a:r>
              <a:rPr lang="tr-TR" dirty="0" err="1"/>
              <a:t>branch_ismi</a:t>
            </a:r>
            <a:r>
              <a:rPr lang="tr-TR" dirty="0"/>
              <a:t> adlı </a:t>
            </a:r>
            <a:r>
              <a:rPr lang="tr-TR" dirty="0" err="1"/>
              <a:t>branch</a:t>
            </a:r>
            <a:r>
              <a:rPr lang="tr-TR" dirty="0"/>
              <a:t> </a:t>
            </a:r>
            <a:r>
              <a:rPr lang="tr-TR" dirty="0" err="1"/>
              <a:t>merge</a:t>
            </a:r>
            <a:r>
              <a:rPr lang="tr-TR" dirty="0"/>
              <a:t> edildiyse silinir.</a:t>
            </a:r>
          </a:p>
          <a:p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branch</a:t>
            </a: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-D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branch_ismi</a:t>
            </a:r>
            <a:r>
              <a:rPr lang="tr-TR" dirty="0"/>
              <a:t>: </a:t>
            </a:r>
            <a:r>
              <a:rPr lang="tr-TR" dirty="0" err="1"/>
              <a:t>branch_ismi</a:t>
            </a:r>
            <a:r>
              <a:rPr lang="tr-TR" dirty="0"/>
              <a:t> adlı </a:t>
            </a:r>
            <a:r>
              <a:rPr lang="tr-TR" dirty="0" err="1"/>
              <a:t>branch</a:t>
            </a:r>
            <a:r>
              <a:rPr lang="tr-TR" dirty="0"/>
              <a:t> </a:t>
            </a:r>
            <a:r>
              <a:rPr lang="tr-TR" dirty="0" err="1"/>
              <a:t>merge</a:t>
            </a:r>
            <a:r>
              <a:rPr lang="tr-TR" dirty="0"/>
              <a:t> edilmediyse de silinir.</a:t>
            </a:r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31B2E-7989-BBDB-786A-5733AA36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357-273A-4046-B72E-A0AFB88B89C0}" type="slidenum">
              <a:rPr lang="en-TR" smtClean="0"/>
              <a:t>11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50861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25B5-3329-5A1E-0779-45E4591D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.</a:t>
            </a:r>
            <a:r>
              <a:rPr lang="tr-TR" dirty="0" err="1"/>
              <a:t>gitignore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CCC33-9870-F560-38DB-E7B5F4EC1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Git tarafından izlenmesini istemediğimiz dosyaları, </a:t>
            </a:r>
            <a:r>
              <a:rPr lang="tr-TR" dirty="0" err="1"/>
              <a:t>örn</a:t>
            </a:r>
            <a:r>
              <a:rPr lang="tr-TR" dirty="0"/>
              <a:t>: kayıtlı şifreler, IDE tarafından oluşturulan dosyalar, işletim sistemi dosyaları, vb., ".</a:t>
            </a:r>
            <a:r>
              <a:rPr lang="tr-TR" dirty="0" err="1"/>
              <a:t>gitignore</a:t>
            </a:r>
            <a:r>
              <a:rPr lang="tr-TR" dirty="0"/>
              <a:t>" dosyasına ekleyebiliriz.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630E7-D451-9B4C-F225-A4E9DFA4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357-273A-4046-B72E-A0AFB88B89C0}" type="slidenum">
              <a:rPr lang="en-TR" smtClean="0"/>
              <a:t>12</a:t>
            </a:fld>
            <a:endParaRPr lang="en-TR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67DEA76-9F15-DF7D-3894-22199C59E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92" y="3630613"/>
            <a:ext cx="41529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4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05F82-D1BD-5EBF-AD14-CA37B478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Conflict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C7FE9-0F1C-68DF-4668-C93AB8137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ana </a:t>
            </a:r>
            <a:r>
              <a:rPr lang="tr-TR" dirty="0" err="1"/>
              <a:t>branch'tan</a:t>
            </a:r>
            <a:r>
              <a:rPr lang="tr-TR" dirty="0"/>
              <a:t> yeni bir çocuk </a:t>
            </a:r>
            <a:r>
              <a:rPr lang="tr-TR" dirty="0" err="1"/>
              <a:t>branch</a:t>
            </a:r>
            <a:r>
              <a:rPr lang="tr-TR" dirty="0"/>
              <a:t> oluşturulduktan sonra, ana </a:t>
            </a:r>
            <a:r>
              <a:rPr lang="tr-TR" dirty="0" err="1"/>
              <a:t>branch</a:t>
            </a:r>
            <a:r>
              <a:rPr lang="tr-TR" dirty="0"/>
              <a:t> ve çocuk </a:t>
            </a:r>
            <a:r>
              <a:rPr lang="tr-TR" dirty="0" err="1"/>
              <a:t>branch'te</a:t>
            </a:r>
            <a:r>
              <a:rPr lang="tr-TR" dirty="0"/>
              <a:t> farklı değişiklikler yapılıp, çocuk </a:t>
            </a:r>
            <a:r>
              <a:rPr lang="tr-TR" dirty="0" err="1"/>
              <a:t>branch</a:t>
            </a:r>
            <a:r>
              <a:rPr lang="tr-TR" dirty="0"/>
              <a:t> tekrar ana </a:t>
            </a:r>
            <a:r>
              <a:rPr lang="tr-TR" dirty="0" err="1"/>
              <a:t>brach'e</a:t>
            </a:r>
            <a:r>
              <a:rPr lang="tr-TR" dirty="0"/>
              <a:t> birleştirilmeye çalışılırsa </a:t>
            </a:r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conflict</a:t>
            </a:r>
            <a:r>
              <a:rPr lang="tr-TR" dirty="0"/>
              <a:t> (birleştirme uyuşmazlığı) ortaya çıkar.</a:t>
            </a:r>
          </a:p>
          <a:p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merge</a:t>
            </a: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--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abort</a:t>
            </a:r>
            <a:r>
              <a:rPr lang="tr-TR" dirty="0"/>
              <a:t>: </a:t>
            </a:r>
            <a:r>
              <a:rPr lang="tr-TR" dirty="0" err="1"/>
              <a:t>merge</a:t>
            </a:r>
            <a:r>
              <a:rPr lang="tr-TR" dirty="0"/>
              <a:t> işlemini iptal eder.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91BB8-C13C-5A57-CA8E-274AA802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357-273A-4046-B72E-A0AFB88B89C0}" type="slidenum">
              <a:rPr lang="en-TR" smtClean="0"/>
              <a:t>13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92656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6691-8B56-94A5-6080-985A42F1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5B14-8996-9C7D-5FE6-EDD56018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tr-TR" sz="1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16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remote</a:t>
            </a:r>
            <a:r>
              <a:rPr lang="tr-TR" sz="1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tr-TR" sz="16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add</a:t>
            </a:r>
            <a:r>
              <a:rPr lang="tr-TR" sz="1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tr-TR" sz="16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origin</a:t>
            </a:r>
            <a:r>
              <a:rPr lang="tr-TR" sz="1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URL</a:t>
            </a:r>
            <a:r>
              <a:rPr lang="tr-TR" sz="2000" dirty="0"/>
              <a:t>: URL adresindeki </a:t>
            </a:r>
            <a:r>
              <a:rPr lang="tr-TR" sz="2000" dirty="0" err="1"/>
              <a:t>repo'yu</a:t>
            </a:r>
            <a:r>
              <a:rPr lang="tr-TR" sz="2000" dirty="0"/>
              <a:t> lokaldeki projeye bağlar.</a:t>
            </a:r>
          </a:p>
          <a:p>
            <a:pPr>
              <a:lnSpc>
                <a:spcPct val="120000"/>
              </a:lnSpc>
            </a:pPr>
            <a:r>
              <a:rPr lang="tr-TR" sz="1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16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branch</a:t>
            </a:r>
            <a:r>
              <a:rPr lang="tr-TR" sz="1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-M main</a:t>
            </a:r>
            <a:r>
              <a:rPr lang="tr-TR" sz="2000" dirty="0"/>
              <a:t>: lokalimizdeki ana </a:t>
            </a:r>
            <a:r>
              <a:rPr lang="tr-TR" sz="2000" dirty="0" err="1"/>
              <a:t>branch'in</a:t>
            </a:r>
            <a:r>
              <a:rPr lang="tr-TR" sz="2000" dirty="0"/>
              <a:t> adını main yapar.</a:t>
            </a:r>
          </a:p>
          <a:p>
            <a:pPr>
              <a:lnSpc>
                <a:spcPct val="120000"/>
              </a:lnSpc>
            </a:pPr>
            <a:r>
              <a:rPr lang="tr-TR" sz="1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16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push</a:t>
            </a:r>
            <a:r>
              <a:rPr lang="tr-TR" sz="1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-u </a:t>
            </a:r>
            <a:r>
              <a:rPr lang="tr-TR" sz="16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origin</a:t>
            </a:r>
            <a:r>
              <a:rPr lang="tr-TR" sz="1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main</a:t>
            </a:r>
            <a:r>
              <a:rPr lang="tr-TR" sz="2000" dirty="0"/>
              <a:t>: main (lokal) </a:t>
            </a:r>
            <a:r>
              <a:rPr lang="tr-TR" sz="2000" dirty="0" err="1"/>
              <a:t>branch'i</a:t>
            </a:r>
            <a:r>
              <a:rPr lang="tr-TR" sz="2000" dirty="0"/>
              <a:t> </a:t>
            </a:r>
            <a:r>
              <a:rPr lang="tr-TR" sz="2000" dirty="0" err="1"/>
              <a:t>origin'e</a:t>
            </a:r>
            <a:r>
              <a:rPr lang="tr-TR" sz="2000" dirty="0"/>
              <a:t> (uzak </a:t>
            </a:r>
            <a:r>
              <a:rPr lang="tr-TR" sz="2000" dirty="0" err="1"/>
              <a:t>branch</a:t>
            </a:r>
            <a:r>
              <a:rPr lang="tr-TR" sz="2000" dirty="0"/>
              <a:t>) </a:t>
            </a:r>
            <a:r>
              <a:rPr lang="tr-TR" sz="2000" dirty="0" err="1"/>
              <a:t>push</a:t>
            </a:r>
            <a:r>
              <a:rPr lang="tr-TR" sz="2000" dirty="0"/>
              <a:t> eder.</a:t>
            </a:r>
          </a:p>
          <a:p>
            <a:pPr>
              <a:lnSpc>
                <a:spcPct val="120000"/>
              </a:lnSpc>
            </a:pPr>
            <a:r>
              <a:rPr lang="tr-TR" sz="1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16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push</a:t>
            </a:r>
            <a:r>
              <a:rPr lang="tr-TR" sz="1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--set-</a:t>
            </a:r>
            <a:r>
              <a:rPr lang="tr-TR" sz="16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upstream</a:t>
            </a:r>
            <a:r>
              <a:rPr lang="tr-TR" sz="1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tr-TR" sz="16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origin</a:t>
            </a:r>
            <a:r>
              <a:rPr lang="tr-TR" sz="1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tr-TR" sz="16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yeni_branch</a:t>
            </a:r>
            <a:r>
              <a:rPr lang="tr-TR" sz="1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:</a:t>
            </a:r>
            <a:r>
              <a:rPr lang="tr-TR" sz="2000" dirty="0"/>
              <a:t> lokaldeki </a:t>
            </a:r>
            <a:r>
              <a:rPr lang="tr-TR" sz="2000" dirty="0" err="1"/>
              <a:t>yeni_branch</a:t>
            </a:r>
            <a:r>
              <a:rPr lang="tr-TR" sz="2000" dirty="0"/>
              <a:t> içeriğini uzağa </a:t>
            </a:r>
            <a:r>
              <a:rPr lang="tr-TR" sz="2000" dirty="0" err="1"/>
              <a:t>yeni_branch</a:t>
            </a:r>
            <a:r>
              <a:rPr lang="tr-TR" sz="2000"/>
              <a:t> oluşturarak </a:t>
            </a:r>
            <a:r>
              <a:rPr lang="tr-TR" sz="2000" dirty="0" err="1"/>
              <a:t>push</a:t>
            </a:r>
            <a:r>
              <a:rPr lang="tr-TR" sz="2000" dirty="0"/>
              <a:t> eder.</a:t>
            </a:r>
          </a:p>
          <a:p>
            <a:pPr>
              <a:lnSpc>
                <a:spcPct val="120000"/>
              </a:lnSpc>
            </a:pPr>
            <a:r>
              <a:rPr lang="tr-TR" sz="1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16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push</a:t>
            </a:r>
            <a:r>
              <a:rPr lang="tr-TR" sz="1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-u </a:t>
            </a:r>
            <a:r>
              <a:rPr lang="tr-TR" sz="16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origin</a:t>
            </a:r>
            <a:r>
              <a:rPr lang="tr-TR" sz="1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tr-TR" sz="16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lokal_bir_branch</a:t>
            </a:r>
            <a:r>
              <a:rPr lang="tr-TR" sz="2000" dirty="0"/>
              <a:t>: </a:t>
            </a:r>
            <a:r>
              <a:rPr lang="tr-TR" sz="2000" dirty="0" err="1"/>
              <a:t>origin'de</a:t>
            </a:r>
            <a:r>
              <a:rPr lang="tr-TR" sz="2000" dirty="0"/>
              <a:t> </a:t>
            </a:r>
            <a:r>
              <a:rPr lang="tr-TR" sz="2000" dirty="0" err="1"/>
              <a:t>local_bir_branch</a:t>
            </a:r>
            <a:r>
              <a:rPr lang="tr-TR" sz="2000" dirty="0"/>
              <a:t> adında yeni bir </a:t>
            </a:r>
            <a:r>
              <a:rPr lang="tr-TR" sz="2000" dirty="0" err="1"/>
              <a:t>branch</a:t>
            </a:r>
            <a:r>
              <a:rPr lang="tr-TR" sz="2000" dirty="0"/>
              <a:t> oluşturup </a:t>
            </a:r>
            <a:r>
              <a:rPr lang="tr-TR" sz="2000" dirty="0" err="1"/>
              <a:t>push</a:t>
            </a:r>
            <a:r>
              <a:rPr lang="tr-TR" sz="2000" dirty="0"/>
              <a:t> yapar.</a:t>
            </a:r>
          </a:p>
          <a:p>
            <a:pPr>
              <a:lnSpc>
                <a:spcPct val="120000"/>
              </a:lnSpc>
            </a:pPr>
            <a:r>
              <a:rPr lang="tr-TR" sz="1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16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ls-remote</a:t>
            </a:r>
            <a:r>
              <a:rPr lang="tr-TR" sz="2000" dirty="0"/>
              <a:t>: </a:t>
            </a:r>
            <a:r>
              <a:rPr lang="tr-TR" sz="2000" dirty="0" err="1"/>
              <a:t>GitHub'daki</a:t>
            </a:r>
            <a:r>
              <a:rPr lang="tr-TR" sz="2000" dirty="0"/>
              <a:t> </a:t>
            </a:r>
            <a:r>
              <a:rPr lang="tr-TR" sz="2000" dirty="0" err="1"/>
              <a:t>branch'leri</a:t>
            </a:r>
            <a:r>
              <a:rPr lang="tr-TR" sz="2000" dirty="0"/>
              <a:t> listeler.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BBF97-4FA5-2754-FA02-7B911955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357-273A-4046-B72E-A0AFB88B89C0}" type="slidenum">
              <a:rPr lang="en-TR" smtClean="0"/>
              <a:t>14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72487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6691-8B56-94A5-6080-985A42F1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5B14-8996-9C7D-5FE6-EDD56018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ts val="3000"/>
              </a:lnSpc>
            </a:pP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clone</a:t>
            </a: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URL</a:t>
            </a:r>
            <a:r>
              <a:rPr lang="tr-TR" dirty="0"/>
              <a:t>: URL adresindeki </a:t>
            </a:r>
            <a:r>
              <a:rPr lang="tr-TR" dirty="0" err="1"/>
              <a:t>repo'yu</a:t>
            </a:r>
            <a:r>
              <a:rPr lang="tr-TR" dirty="0"/>
              <a:t> lokale klonlar.</a:t>
            </a:r>
          </a:p>
          <a:p>
            <a:pPr>
              <a:lnSpc>
                <a:spcPts val="3000"/>
              </a:lnSpc>
            </a:pPr>
            <a:r>
              <a:rPr lang="tr-TR" sz="25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5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push</a:t>
            </a:r>
            <a:r>
              <a:rPr lang="tr-TR" sz="25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--set-</a:t>
            </a:r>
            <a:r>
              <a:rPr lang="tr-TR" sz="25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upstream</a:t>
            </a:r>
            <a:r>
              <a:rPr lang="tr-TR" sz="25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tr-TR" sz="25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origin</a:t>
            </a:r>
            <a:r>
              <a:rPr lang="tr-TR" sz="25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test</a:t>
            </a:r>
            <a:r>
              <a:rPr lang="tr-TR" dirty="0"/>
              <a:t>: </a:t>
            </a:r>
            <a:r>
              <a:rPr lang="tr-TR" dirty="0" err="1"/>
              <a:t>origin'de</a:t>
            </a:r>
            <a:r>
              <a:rPr lang="tr-TR" dirty="0"/>
              <a:t> test adında yeni bir </a:t>
            </a:r>
            <a:r>
              <a:rPr lang="tr-TR" dirty="0" err="1"/>
              <a:t>branch</a:t>
            </a:r>
            <a:r>
              <a:rPr lang="tr-TR" dirty="0"/>
              <a:t> açıp lokal </a:t>
            </a:r>
            <a:r>
              <a:rPr lang="tr-TR" dirty="0" err="1"/>
              <a:t>test'i</a:t>
            </a:r>
            <a:r>
              <a:rPr lang="tr-TR" dirty="0"/>
              <a:t> </a:t>
            </a:r>
            <a:r>
              <a:rPr lang="tr-TR" dirty="0" err="1"/>
              <a:t>origin</a:t>
            </a:r>
            <a:r>
              <a:rPr lang="tr-TR" dirty="0"/>
              <a:t>/</a:t>
            </a:r>
            <a:r>
              <a:rPr lang="tr-TR" dirty="0" err="1"/>
              <a:t>test'e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/>
              <a:t> eder.</a:t>
            </a:r>
          </a:p>
          <a:p>
            <a:pPr>
              <a:lnSpc>
                <a:spcPts val="3000"/>
              </a:lnSpc>
            </a:pP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branch</a:t>
            </a: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--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track</a:t>
            </a: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branch_ismi</a:t>
            </a: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remotes</a:t>
            </a: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/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branch_ismi</a:t>
            </a:r>
            <a:r>
              <a:rPr lang="tr-TR" dirty="0"/>
              <a:t>: Uzaktaki </a:t>
            </a:r>
            <a:r>
              <a:rPr lang="tr-TR" dirty="0" err="1"/>
              <a:t>branch_ismi</a:t>
            </a:r>
            <a:r>
              <a:rPr lang="tr-TR" dirty="0"/>
              <a:t> </a:t>
            </a:r>
            <a:r>
              <a:rPr lang="tr-TR" dirty="0" err="1"/>
              <a:t>branch'i</a:t>
            </a:r>
            <a:r>
              <a:rPr lang="tr-TR" dirty="0"/>
              <a:t> için lokalde </a:t>
            </a:r>
            <a:r>
              <a:rPr lang="tr-TR" dirty="0" err="1"/>
              <a:t>branch_ismi</a:t>
            </a:r>
            <a:r>
              <a:rPr lang="tr-TR" dirty="0"/>
              <a:t> adında </a:t>
            </a:r>
            <a:r>
              <a:rPr lang="tr-TR" dirty="0" err="1"/>
              <a:t>tracking</a:t>
            </a:r>
            <a:r>
              <a:rPr lang="tr-TR" dirty="0"/>
              <a:t> </a:t>
            </a:r>
            <a:r>
              <a:rPr lang="tr-TR" dirty="0" err="1"/>
              <a:t>branch</a:t>
            </a:r>
            <a:r>
              <a:rPr lang="tr-TR" dirty="0"/>
              <a:t> oluşturur. </a:t>
            </a:r>
          </a:p>
          <a:p>
            <a:pPr>
              <a:lnSpc>
                <a:spcPts val="3000"/>
              </a:lnSpc>
            </a:pP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push</a:t>
            </a: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origin</a:t>
            </a: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--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delete</a:t>
            </a: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branch_ismi</a:t>
            </a:r>
            <a:r>
              <a:rPr lang="tr-TR" dirty="0"/>
              <a:t>: Uzaktaki </a:t>
            </a:r>
            <a:r>
              <a:rPr lang="tr-TR" dirty="0" err="1"/>
              <a:t>branch_ismi</a:t>
            </a:r>
            <a:r>
              <a:rPr lang="tr-TR" dirty="0"/>
              <a:t> </a:t>
            </a:r>
            <a:r>
              <a:rPr lang="tr-TR" dirty="0" err="1"/>
              <a:t>branch'ini</a:t>
            </a:r>
            <a:r>
              <a:rPr lang="tr-TR" dirty="0"/>
              <a:t> siler.</a:t>
            </a:r>
          </a:p>
          <a:p>
            <a:pPr>
              <a:lnSpc>
                <a:spcPts val="3000"/>
              </a:lnSpc>
            </a:pP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pull</a:t>
            </a: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origin</a:t>
            </a: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master</a:t>
            </a:r>
            <a:r>
              <a:rPr lang="tr-TR" dirty="0"/>
              <a:t>: </a:t>
            </a:r>
            <a:r>
              <a:rPr lang="tr-TR" dirty="0" err="1"/>
              <a:t>Origin'i</a:t>
            </a:r>
            <a:r>
              <a:rPr lang="tr-TR" dirty="0"/>
              <a:t>, </a:t>
            </a:r>
            <a:r>
              <a:rPr lang="tr-TR" dirty="0" err="1"/>
              <a:t>master'a</a:t>
            </a:r>
            <a:r>
              <a:rPr lang="tr-TR" dirty="0"/>
              <a:t> çeker.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BBF97-4FA5-2754-FA02-7B911955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357-273A-4046-B72E-A0AFB88B89C0}" type="slidenum">
              <a:rPr lang="en-TR" smtClean="0"/>
              <a:t>15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44151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714F-543D-33A6-6B98-7239FCB1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Fork</a:t>
            </a:r>
            <a:r>
              <a:rPr lang="tr-TR" dirty="0"/>
              <a:t> &amp; </a:t>
            </a:r>
            <a:r>
              <a:rPr lang="tr-TR" dirty="0" err="1"/>
              <a:t>Pull</a:t>
            </a:r>
            <a:r>
              <a:rPr lang="tr-TR" dirty="0"/>
              <a:t> </a:t>
            </a:r>
            <a:r>
              <a:rPr lang="tr-TR" dirty="0" err="1"/>
              <a:t>Request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2814E-9DE9-82DF-7B1F-3372DE90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GitHub'daki</a:t>
            </a:r>
            <a:r>
              <a:rPr lang="tr-TR" dirty="0"/>
              <a:t> </a:t>
            </a:r>
            <a:r>
              <a:rPr lang="tr-TR" dirty="0" err="1"/>
              <a:t>open</a:t>
            </a:r>
            <a:r>
              <a:rPr lang="tr-TR" dirty="0"/>
              <a:t> </a:t>
            </a:r>
            <a:r>
              <a:rPr lang="tr-TR" dirty="0" err="1"/>
              <a:t>source</a:t>
            </a:r>
            <a:r>
              <a:rPr lang="tr-TR" dirty="0"/>
              <a:t> projelere - proje ekibine dahil olmadan - katkıda bulunmak için </a:t>
            </a:r>
            <a:r>
              <a:rPr lang="tr-TR" b="1" dirty="0" err="1"/>
              <a:t>fork</a:t>
            </a:r>
            <a:r>
              <a:rPr lang="tr-TR" dirty="0"/>
              <a:t> ile projeyi kendimize kopyalayabiliriz.</a:t>
            </a:r>
          </a:p>
          <a:p>
            <a:r>
              <a:rPr lang="tr-TR" dirty="0" err="1"/>
              <a:t>Fork</a:t>
            </a:r>
            <a:r>
              <a:rPr lang="tr-TR" dirty="0"/>
              <a:t> edilmiş proje üstünde çalışmalarımızı tamamlayınca, asıl projenin sahibine </a:t>
            </a:r>
            <a:r>
              <a:rPr lang="tr-TR" dirty="0" err="1"/>
              <a:t>merge</a:t>
            </a:r>
            <a:r>
              <a:rPr lang="tr-TR" dirty="0"/>
              <a:t> işlemini yapması için </a:t>
            </a:r>
            <a:r>
              <a:rPr lang="tr-TR" b="1" dirty="0" err="1"/>
              <a:t>pull</a:t>
            </a:r>
            <a:r>
              <a:rPr lang="tr-TR" b="1" dirty="0"/>
              <a:t> </a:t>
            </a:r>
            <a:r>
              <a:rPr lang="tr-TR" b="1" dirty="0" err="1"/>
              <a:t>request</a:t>
            </a:r>
            <a:r>
              <a:rPr lang="tr-TR" dirty="0"/>
              <a:t> gönderebiliriz.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A47DE-7BF2-F141-235C-C7A0B1F0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357-273A-4046-B72E-A0AFB88B89C0}" type="slidenum">
              <a:rPr lang="en-TR" smtClean="0"/>
              <a:t>16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32965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6419-14CB-943E-E1E4-63450D74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Ekstra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D437C-9BAA-D5AB-0814-A9C2178AC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https://git-scm.com/downloads/guis/</a:t>
            </a:r>
            <a:endParaRPr lang="tr-TR" dirty="0"/>
          </a:p>
          <a:p>
            <a:r>
              <a:rPr lang="tr-TR" dirty="0"/>
              <a:t>.</a:t>
            </a:r>
            <a:r>
              <a:rPr lang="tr-TR" dirty="0" err="1"/>
              <a:t>env</a:t>
            </a:r>
            <a:r>
              <a:rPr lang="tr-TR" dirty="0"/>
              <a:t> dosyaları</a:t>
            </a:r>
          </a:p>
          <a:p>
            <a:r>
              <a:rPr lang="tr-TR" dirty="0" err="1"/>
              <a:t>read</a:t>
            </a:r>
            <a:r>
              <a:rPr lang="tr-TR" dirty="0"/>
              <a:t> me dosyası</a:t>
            </a:r>
          </a:p>
          <a:p>
            <a:r>
              <a:rPr lang="tr-TR" dirty="0" err="1"/>
              <a:t>merge</a:t>
            </a:r>
            <a:r>
              <a:rPr lang="tr-TR" dirty="0"/>
              <a:t> çeşitleri</a:t>
            </a:r>
          </a:p>
          <a:p>
            <a:r>
              <a:rPr lang="tr-TR" dirty="0" err="1"/>
              <a:t>rebase</a:t>
            </a:r>
            <a:endParaRPr lang="tr-TR" dirty="0"/>
          </a:p>
          <a:p>
            <a:r>
              <a:rPr lang="tr-TR" dirty="0" err="1"/>
              <a:t>cherry-pick</a:t>
            </a:r>
            <a:endParaRPr lang="tr-TR" dirty="0"/>
          </a:p>
          <a:p>
            <a:r>
              <a:rPr lang="tr-TR" dirty="0" err="1"/>
              <a:t>local</a:t>
            </a:r>
            <a:r>
              <a:rPr lang="tr-TR" dirty="0"/>
              <a:t> / </a:t>
            </a:r>
            <a:r>
              <a:rPr lang="tr-TR" dirty="0" err="1"/>
              <a:t>remote</a:t>
            </a:r>
            <a:r>
              <a:rPr lang="tr-TR" dirty="0"/>
              <a:t> </a:t>
            </a:r>
            <a:r>
              <a:rPr lang="tr-TR" dirty="0" err="1"/>
              <a:t>tracking</a:t>
            </a:r>
            <a:r>
              <a:rPr lang="tr-TR" dirty="0"/>
              <a:t> </a:t>
            </a:r>
            <a:r>
              <a:rPr lang="tr-TR" dirty="0" err="1"/>
              <a:t>branches</a:t>
            </a:r>
            <a:endParaRPr lang="tr-TR" dirty="0"/>
          </a:p>
          <a:p>
            <a:r>
              <a:rPr lang="tr-TR" dirty="0" err="1"/>
              <a:t>GitLab</a:t>
            </a:r>
            <a:r>
              <a:rPr lang="tr-TR" dirty="0"/>
              <a:t>, </a:t>
            </a:r>
            <a:r>
              <a:rPr lang="tr-TR" dirty="0" err="1"/>
              <a:t>Beanstalk</a:t>
            </a:r>
            <a:r>
              <a:rPr lang="tr-TR" dirty="0"/>
              <a:t>, </a:t>
            </a:r>
            <a:r>
              <a:rPr lang="tr-TR" dirty="0" err="1"/>
              <a:t>Bitbucket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41974-FB55-DEFA-D361-1D65CEC4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357-273A-4046-B72E-A0AFB88B89C0}" type="slidenum">
              <a:rPr lang="en-TR" smtClean="0"/>
              <a:t>17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40553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289E-391D-84A3-EA13-71582B65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 Zaman…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66637-9403-CCB3-3F46-9428D7FD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357-273A-4046-B72E-A0AFB88B89C0}" type="slidenum">
              <a:rPr lang="en-TR" smtClean="0"/>
              <a:t>18</a:t>
            </a:fld>
            <a:endParaRPr lang="en-TR"/>
          </a:p>
        </p:txBody>
      </p:sp>
      <p:pic>
        <p:nvPicPr>
          <p:cNvPr id="6" name="Picture 5" descr="Cartoon of two men talking to each other&#10;&#10;Description automatically generated">
            <a:extLst>
              <a:ext uri="{FF2B5EF4-FFF2-40B4-BE49-F238E27FC236}">
                <a16:creationId xmlns:a16="http://schemas.microsoft.com/office/drawing/2014/main" id="{12DABF3A-8E83-64FF-532E-D2983F39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18" y="1690689"/>
            <a:ext cx="7969332" cy="3610654"/>
          </a:xfrm>
          <a:prstGeom prst="rect">
            <a:avLst/>
          </a:prstGeom>
          <a:effectLst>
            <a:softEdge rad="27993"/>
          </a:effectLst>
        </p:spPr>
      </p:pic>
    </p:spTree>
    <p:extLst>
      <p:ext uri="{BB962C8B-B14F-4D97-AF65-F5344CB8AC3E}">
        <p14:creationId xmlns:p14="http://schemas.microsoft.com/office/powerpoint/2010/main" val="26365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55A5-8DC2-DD5A-33F9-A3CE1776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TR" sz="385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74669-5853-61D4-441C-1B0797EB0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1738085"/>
            <a:ext cx="5033221" cy="2039257"/>
          </a:xfrm>
        </p:spPr>
        <p:txBody>
          <a:bodyPr anchor="ctr">
            <a:normAutofit/>
          </a:bodyPr>
          <a:lstStyle/>
          <a:p>
            <a:r>
              <a:rPr lang="tr-TR" sz="2100" dirty="0">
                <a:hlinkClick r:id="rId2"/>
              </a:rPr>
              <a:t>https://git-scm.com/</a:t>
            </a:r>
            <a:endParaRPr lang="tr-TR" sz="2100" dirty="0"/>
          </a:p>
          <a:p>
            <a:r>
              <a:rPr lang="tr-TR" sz="2100" dirty="0"/>
              <a:t>Git, projeleri hızlı ve verimli bir şekilde ele almak için tasarlanmış, ücretsiz ve açık kaynaklı bir </a:t>
            </a:r>
            <a:r>
              <a:rPr lang="tr-TR" sz="2100" b="1" dirty="0"/>
              <a:t>versiyon kontrol sistemidir</a:t>
            </a:r>
            <a:r>
              <a:rPr lang="tr-TR" sz="2100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9A046E7-10E7-DC8C-1D3D-A2E1D9B72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D75EB-8A8F-7CF3-4C1B-11B6C4C9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6075" y="6415760"/>
            <a:ext cx="759278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0F59357-273A-4046-B72E-A0AFB88B89C0}" type="slidenum">
              <a:rPr lang="en-TR" sz="92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TR" sz="920">
              <a:solidFill>
                <a:srgbClr val="FFFFFF"/>
              </a:solidFill>
            </a:endParaRPr>
          </a:p>
        </p:txBody>
      </p:sp>
      <p:pic>
        <p:nvPicPr>
          <p:cNvPr id="10" name="Picture 9" descr="A group of blue folders with white text&#10;&#10;Description automatically generated">
            <a:extLst>
              <a:ext uri="{FF2B5EF4-FFF2-40B4-BE49-F238E27FC236}">
                <a16:creationId xmlns:a16="http://schemas.microsoft.com/office/drawing/2014/main" id="{29F06FE7-B87D-8051-A4F0-674A54649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283" y="3703904"/>
            <a:ext cx="4719232" cy="246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4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55A5-8DC2-DD5A-33F9-A3CE1776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TR" sz="385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74669-5853-61D4-441C-1B0797EB0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tr-TR" sz="2100" dirty="0"/>
              <a:t>Git, lokal bilgisayarımıza kurduğumuz versiyon kontrol sistemidir.</a:t>
            </a:r>
          </a:p>
          <a:p>
            <a:r>
              <a:rPr lang="tr-TR" sz="2100" dirty="0"/>
              <a:t>Kod* geçmişimizi yönetmeye yarar.</a:t>
            </a:r>
          </a:p>
          <a:p>
            <a:r>
              <a:rPr lang="tr-TR" sz="2100" dirty="0"/>
              <a:t>Kodda zaman içinde yapılan değişiklikleri takip edebilmemizi sağlar. </a:t>
            </a:r>
          </a:p>
          <a:p>
            <a:r>
              <a:rPr lang="tr-TR" sz="2100" dirty="0"/>
              <a:t>Sadece bilgisayarın kullanıcısı (biz) Git ile projemizi takip edebiliriz: başkası bilgisayarımızdaki projeye erişemez.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E815242-1660-ECA4-0971-E25B3E5A7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9EBF3-20F1-411A-F1B2-1A7E6B12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6075" y="6415760"/>
            <a:ext cx="759278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0F59357-273A-4046-B72E-A0AFB88B89C0}" type="slidenum">
              <a:rPr lang="en-TR" sz="92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TR" sz="9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08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536D-7FDF-7F93-654F-EE9EBAE5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19" y="741392"/>
            <a:ext cx="3914481" cy="1218038"/>
          </a:xfrm>
        </p:spPr>
        <p:txBody>
          <a:bodyPr anchor="b">
            <a:normAutofit/>
          </a:bodyPr>
          <a:lstStyle/>
          <a:p>
            <a:r>
              <a:rPr lang="tr-TR" sz="2800" dirty="0" err="1"/>
              <a:t>GitHub</a:t>
            </a:r>
            <a:endParaRPr lang="tr-T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E000C-FC07-C583-9CAC-12F8CD50D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18" y="2209207"/>
            <a:ext cx="4698252" cy="3537410"/>
          </a:xfrm>
        </p:spPr>
        <p:txBody>
          <a:bodyPr anchor="t">
            <a:normAutofit/>
          </a:bodyPr>
          <a:lstStyle/>
          <a:p>
            <a:r>
              <a:rPr lang="tr-TR" sz="2100" dirty="0">
                <a:hlinkClick r:id="rId2"/>
              </a:rPr>
              <a:t>https://github.com/</a:t>
            </a:r>
            <a:endParaRPr lang="tr-TR" sz="2100" dirty="0"/>
          </a:p>
          <a:p>
            <a:r>
              <a:rPr lang="tr-TR" sz="2100" dirty="0"/>
              <a:t>Dünyanın en büyük yazılım geliştirme platformu.</a:t>
            </a:r>
          </a:p>
          <a:p>
            <a:r>
              <a:rPr lang="tr-TR" sz="2100" dirty="0"/>
              <a:t>Ortaklaşa (bir takım halinde) proje geliştirmek için kullanırız.</a:t>
            </a:r>
          </a:p>
          <a:p>
            <a:r>
              <a:rPr lang="tr-TR" sz="2100" i="1" dirty="0"/>
              <a:t>Git </a:t>
            </a:r>
            <a:r>
              <a:rPr lang="tr-TR" sz="2100" i="1" dirty="0" err="1"/>
              <a:t>repository</a:t>
            </a:r>
            <a:r>
              <a:rPr lang="tr-TR" sz="2100" i="1" dirty="0"/>
              <a:t> </a:t>
            </a:r>
            <a:r>
              <a:rPr lang="tr-TR" sz="2100" i="1" dirty="0" err="1"/>
              <a:t>hosting</a:t>
            </a:r>
            <a:r>
              <a:rPr lang="tr-TR" sz="2100" dirty="0"/>
              <a:t>.</a:t>
            </a:r>
          </a:p>
          <a:p>
            <a:r>
              <a:rPr lang="tr-TR" sz="2100" dirty="0" err="1"/>
              <a:t>Repository</a:t>
            </a:r>
            <a:r>
              <a:rPr lang="tr-TR" sz="2100" dirty="0"/>
              <a:t> (Repo - Depo): Projemizin kaynaklarını barındıran alan.</a:t>
            </a:r>
          </a:p>
        </p:txBody>
      </p:sp>
      <p:pic>
        <p:nvPicPr>
          <p:cNvPr id="6" name="Picture 5" descr="A black cat in a circle&#10;&#10;Description automatically generated">
            <a:extLst>
              <a:ext uri="{FF2B5EF4-FFF2-40B4-BE49-F238E27FC236}">
                <a16:creationId xmlns:a16="http://schemas.microsoft.com/office/drawing/2014/main" id="{9F82AC08-B3B0-1234-DCA2-0FB0F1A07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278" y="2209207"/>
            <a:ext cx="2636692" cy="26366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71A28-C581-91A6-DD4F-B4C0DDB3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0F59357-273A-4046-B72E-A0AFB88B89C0}" type="slidenum">
              <a:rPr lang="en-T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T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4A2A4D-19EF-3552-F383-6AD9587C8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208F0F-2734-3945-8FD0-EEB19CF41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CFF5D9-43B9-9D58-6F3F-25041716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690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4E07-078E-5818-9221-9AFB2586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Git Komutları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A009-C0C1-3DD6-F695-B1305865F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init</a:t>
            </a:r>
            <a:r>
              <a:rPr lang="tr-TR" sz="2400" dirty="0"/>
              <a:t>: çalışma dizininde </a:t>
            </a:r>
            <a:r>
              <a:rPr lang="tr-TR" sz="2400" dirty="0" err="1"/>
              <a:t>git’i</a:t>
            </a:r>
            <a:r>
              <a:rPr lang="tr-TR" sz="2400" dirty="0"/>
              <a:t> başlatır (</a:t>
            </a:r>
            <a:r>
              <a:rPr lang="tr-TR" sz="2400" dirty="0" err="1"/>
              <a:t>initialize</a:t>
            </a:r>
            <a:r>
              <a:rPr lang="tr-TR" sz="2400" dirty="0"/>
              <a:t>).</a:t>
            </a:r>
          </a:p>
          <a:p>
            <a:r>
              <a:rPr lang="tr-TR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0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config</a:t>
            </a:r>
            <a:r>
              <a:rPr lang="tr-TR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--global </a:t>
            </a:r>
            <a:r>
              <a:rPr lang="tr-TR" sz="20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user.email</a:t>
            </a:r>
            <a:r>
              <a:rPr lang="tr-TR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"</a:t>
            </a:r>
            <a:r>
              <a:rPr lang="tr-TR" sz="20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a@b.com</a:t>
            </a:r>
            <a:r>
              <a:rPr lang="tr-TR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"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Code" pitchFamily="49" charset="0"/>
                <a:ea typeface="Fira Code" pitchFamily="49" charset="0"/>
                <a:cs typeface="Fira Code" pitchFamily="49" charset="0"/>
              </a:rPr>
              <a:t>config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Code" pitchFamily="49" charset="0"/>
                <a:ea typeface="Fira Code" pitchFamily="49" charset="0"/>
                <a:cs typeface="Fira Code" pitchFamily="49" charset="0"/>
              </a:rPr>
              <a:t> --global </a:t>
            </a: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Code" pitchFamily="49" charset="0"/>
                <a:ea typeface="Fira Code" pitchFamily="49" charset="0"/>
                <a:cs typeface="Fira Code" pitchFamily="49" charset="0"/>
              </a:rPr>
              <a:t>user.name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Code" pitchFamily="49" charset="0"/>
                <a:ea typeface="Fira Code" pitchFamily="49" charset="0"/>
                <a:cs typeface="Fira Code" pitchFamily="49" charset="0"/>
              </a:rPr>
              <a:t> "ismail"</a:t>
            </a:r>
            <a:endParaRPr lang="tr-TR" sz="2000" dirty="0"/>
          </a:p>
          <a:p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status</a:t>
            </a:r>
            <a:r>
              <a:rPr lang="tr-TR" sz="2400" dirty="0"/>
              <a:t>: mevcut git durumunu gösterir.</a:t>
            </a:r>
          </a:p>
          <a:p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add</a:t>
            </a: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dosya1 dosya2</a:t>
            </a:r>
            <a:r>
              <a:rPr lang="tr-TR" sz="2400" dirty="0"/>
              <a:t>: dosya1 ve dosya2’yi </a:t>
            </a:r>
            <a:r>
              <a:rPr lang="tr-TR" sz="2400" dirty="0" err="1"/>
              <a:t>stage</a:t>
            </a:r>
            <a:r>
              <a:rPr lang="tr-TR" sz="2400" dirty="0"/>
              <a:t> alanına ekler.</a:t>
            </a:r>
          </a:p>
          <a:p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add</a:t>
            </a: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.</a:t>
            </a:r>
            <a:r>
              <a:rPr lang="tr-TR" sz="2400" dirty="0"/>
              <a:t> : tüm değişiklik bulunan dosyaları </a:t>
            </a:r>
            <a:r>
              <a:rPr lang="tr-TR" sz="2400" dirty="0" err="1"/>
              <a:t>stage</a:t>
            </a:r>
            <a:r>
              <a:rPr lang="tr-TR" sz="2400" dirty="0"/>
              <a:t> alanına ekler.</a:t>
            </a:r>
          </a:p>
          <a:p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commit</a:t>
            </a: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–m "bir mesaj"</a:t>
            </a:r>
            <a:r>
              <a:rPr lang="tr-TR" sz="2400" dirty="0"/>
              <a:t>: değişiklikleri </a:t>
            </a:r>
            <a:r>
              <a:rPr lang="tr-TR" sz="2400" dirty="0" err="1"/>
              <a:t>stage</a:t>
            </a:r>
            <a:r>
              <a:rPr lang="tr-TR" sz="2400" dirty="0"/>
              <a:t> alanından repo alanına gönderir.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5C9AB-BF0D-4F23-2BD5-22C69188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357-273A-4046-B72E-A0AFB88B89C0}" type="slidenum">
              <a:rPr lang="en-TR" smtClean="0"/>
              <a:t>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2167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4E07-078E-5818-9221-9AFB2586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Git Komutları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A009-C0C1-3DD6-F695-B1305865F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log</a:t>
            </a:r>
            <a:r>
              <a:rPr lang="tr-TR" sz="2400" dirty="0"/>
              <a:t>: git </a:t>
            </a:r>
            <a:r>
              <a:rPr lang="tr-TR" sz="2400" dirty="0" err="1"/>
              <a:t>log'larını</a:t>
            </a:r>
            <a:r>
              <a:rPr lang="tr-TR" sz="2400" dirty="0"/>
              <a:t> gösterir. </a:t>
            </a:r>
            <a:r>
              <a:rPr lang="tr-TR" sz="2400" i="1" dirty="0" err="1"/>
              <a:t>Log</a:t>
            </a:r>
            <a:r>
              <a:rPr lang="tr-TR" sz="2400" i="1" dirty="0"/>
              <a:t> ekranından çıkmak için:</a:t>
            </a:r>
            <a:r>
              <a:rPr lang="tr-TR" sz="2400" dirty="0"/>
              <a:t> </a:t>
            </a:r>
            <a:r>
              <a:rPr lang="tr-TR" sz="2400" dirty="0" err="1"/>
              <a:t>q</a:t>
            </a:r>
            <a:r>
              <a:rPr lang="tr-TR" sz="2400" dirty="0"/>
              <a:t> </a:t>
            </a:r>
          </a:p>
          <a:p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checkout</a:t>
            </a: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commit_id</a:t>
            </a:r>
            <a:r>
              <a:rPr lang="tr-TR" sz="2400" dirty="0"/>
              <a:t>: </a:t>
            </a:r>
            <a:r>
              <a:rPr lang="tr-TR" sz="2400" dirty="0" err="1"/>
              <a:t>id'sini</a:t>
            </a:r>
            <a:r>
              <a:rPr lang="tr-TR" sz="2400" dirty="0"/>
              <a:t> girdiğimiz </a:t>
            </a:r>
            <a:r>
              <a:rPr lang="tr-TR" sz="2400" dirty="0" err="1"/>
              <a:t>commit'e</a:t>
            </a:r>
            <a:r>
              <a:rPr lang="tr-TR" sz="2400" dirty="0"/>
              <a:t> gideriz.</a:t>
            </a:r>
          </a:p>
          <a:p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stash</a:t>
            </a:r>
            <a:r>
              <a:rPr lang="tr-TR" sz="2400" dirty="0"/>
              <a:t>: </a:t>
            </a:r>
            <a:r>
              <a:rPr lang="tr-TR" sz="2400" dirty="0" err="1"/>
              <a:t>commit</a:t>
            </a:r>
            <a:r>
              <a:rPr lang="tr-TR" sz="2400" dirty="0"/>
              <a:t> yapmadan önce üzerinde çalıştığımız dosyaları saklamak istersek.</a:t>
            </a:r>
          </a:p>
          <a:p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stash</a:t>
            </a: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push</a:t>
            </a: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-m "mesaj"</a:t>
            </a:r>
            <a:r>
              <a:rPr lang="tr-TR" sz="2400" dirty="0"/>
              <a:t>: değişiklikleri </a:t>
            </a:r>
            <a:r>
              <a:rPr lang="tr-TR" sz="2400" dirty="0" err="1"/>
              <a:t>stash'e</a:t>
            </a:r>
            <a:r>
              <a:rPr lang="tr-TR" sz="2400" dirty="0"/>
              <a:t> atarken mesaj yazabiliriz.</a:t>
            </a:r>
          </a:p>
          <a:p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stash</a:t>
            </a: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apply</a:t>
            </a:r>
            <a:r>
              <a:rPr lang="tr-TR" sz="2400" dirty="0"/>
              <a:t>: </a:t>
            </a:r>
            <a:r>
              <a:rPr lang="tr-TR" sz="2400" dirty="0" err="1"/>
              <a:t>stash'teki</a:t>
            </a:r>
            <a:r>
              <a:rPr lang="tr-TR" sz="2400" dirty="0"/>
              <a:t> son durumu mevcut ekrana getirir.</a:t>
            </a:r>
          </a:p>
          <a:p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stash</a:t>
            </a: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list</a:t>
            </a:r>
            <a:r>
              <a:rPr lang="tr-TR" sz="2400" dirty="0"/>
              <a:t>: </a:t>
            </a:r>
            <a:r>
              <a:rPr lang="tr-TR" sz="2400" dirty="0" err="1"/>
              <a:t>stash'leri</a:t>
            </a:r>
            <a:r>
              <a:rPr lang="tr-TR" sz="2400" dirty="0"/>
              <a:t> listeler.</a:t>
            </a:r>
          </a:p>
          <a:p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stash</a:t>
            </a: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apply</a:t>
            </a: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X</a:t>
            </a:r>
            <a:r>
              <a:rPr lang="tr-TR" sz="2400" dirty="0"/>
              <a:t>: </a:t>
            </a:r>
            <a:r>
              <a:rPr lang="tr-TR" sz="2400" dirty="0" err="1"/>
              <a:t>X'inci</a:t>
            </a:r>
            <a:r>
              <a:rPr lang="tr-TR" sz="2400" dirty="0"/>
              <a:t> </a:t>
            </a:r>
            <a:r>
              <a:rPr lang="tr-TR" sz="2400" dirty="0" err="1"/>
              <a:t>stash'i</a:t>
            </a:r>
            <a:r>
              <a:rPr lang="tr-TR" sz="2400" dirty="0"/>
              <a:t> ekrana getirir.</a:t>
            </a:r>
          </a:p>
          <a:p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stash</a:t>
            </a: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drop</a:t>
            </a: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X</a:t>
            </a:r>
            <a:r>
              <a:rPr lang="tr-TR" sz="2400" dirty="0"/>
              <a:t>: </a:t>
            </a:r>
            <a:r>
              <a:rPr lang="tr-TR" sz="2400" dirty="0" err="1"/>
              <a:t>X'inci</a:t>
            </a:r>
            <a:r>
              <a:rPr lang="tr-TR" sz="2400" dirty="0"/>
              <a:t> </a:t>
            </a:r>
            <a:r>
              <a:rPr lang="tr-TR" sz="2400" dirty="0" err="1"/>
              <a:t>stash'i</a:t>
            </a:r>
            <a:r>
              <a:rPr lang="tr-TR" sz="2400" dirty="0"/>
              <a:t> siler.</a:t>
            </a:r>
          </a:p>
          <a:p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stash</a:t>
            </a: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clear</a:t>
            </a:r>
            <a:r>
              <a:rPr lang="tr-TR" sz="2400" dirty="0"/>
              <a:t>: tüm </a:t>
            </a:r>
            <a:r>
              <a:rPr lang="tr-TR" sz="2400" dirty="0" err="1"/>
              <a:t>stash'leri</a:t>
            </a:r>
            <a:r>
              <a:rPr lang="tr-TR" sz="2400" dirty="0"/>
              <a:t> siler.</a:t>
            </a:r>
          </a:p>
          <a:p>
            <a:endParaRPr lang="tr-TR" sz="2400" dirty="0"/>
          </a:p>
          <a:p>
            <a:endParaRPr lang="tr-TR" sz="2400" dirty="0"/>
          </a:p>
          <a:p>
            <a:endParaRPr lang="tr-TR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5C9AB-BF0D-4F23-2BD5-22C69188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357-273A-4046-B72E-A0AFB88B89C0}" type="slidenum">
              <a:rPr lang="en-TR" smtClean="0"/>
              <a:t>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4314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E6DD-D354-A4B2-87A0-C06D6B1F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Branch</a:t>
            </a:r>
            <a:r>
              <a:rPr lang="tr-TR" dirty="0"/>
              <a:t> Kavramı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9025-6320-EB02-BAFB-6F0525371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tr-TR" dirty="0" err="1"/>
              <a:t>Git'te</a:t>
            </a:r>
            <a:r>
              <a:rPr lang="tr-TR" dirty="0"/>
              <a:t> bir projeyi başlattığımızda (git </a:t>
            </a:r>
            <a:r>
              <a:rPr lang="tr-TR" dirty="0" err="1"/>
              <a:t>init</a:t>
            </a:r>
            <a:r>
              <a:rPr lang="tr-TR" dirty="0"/>
              <a:t>), Git ön tanımlı olarak </a:t>
            </a:r>
            <a:r>
              <a:rPr lang="tr-TR" dirty="0" err="1"/>
              <a:t>master</a:t>
            </a:r>
            <a:r>
              <a:rPr lang="tr-TR" dirty="0"/>
              <a:t> (main) </a:t>
            </a:r>
            <a:r>
              <a:rPr lang="tr-TR" dirty="0" err="1"/>
              <a:t>branch</a:t>
            </a:r>
            <a:r>
              <a:rPr lang="tr-TR" dirty="0"/>
              <a:t> (dal)'</a:t>
            </a:r>
            <a:r>
              <a:rPr lang="tr-TR" dirty="0" err="1"/>
              <a:t>ında</a:t>
            </a:r>
            <a:r>
              <a:rPr lang="tr-TR" dirty="0"/>
              <a:t> projeyi izlemeye (</a:t>
            </a:r>
            <a:r>
              <a:rPr lang="tr-TR" dirty="0" err="1"/>
              <a:t>tracking</a:t>
            </a:r>
            <a:r>
              <a:rPr lang="tr-TR" dirty="0"/>
              <a:t>) başlar.</a:t>
            </a:r>
          </a:p>
          <a:p>
            <a:pPr>
              <a:lnSpc>
                <a:spcPts val="3000"/>
              </a:lnSpc>
            </a:pPr>
            <a:r>
              <a:rPr lang="tr-TR" dirty="0"/>
              <a:t>Projemizde yeni </a:t>
            </a:r>
            <a:r>
              <a:rPr lang="tr-TR" dirty="0" err="1"/>
              <a:t>dal'lar</a:t>
            </a:r>
            <a:r>
              <a:rPr lang="tr-TR" dirty="0"/>
              <a:t> açabilir; bu yeni dallarda proje için yeni özellikler geliştirebilir; istediğimizde yeni oluşturduğumuz bu dalları ana dala (main/</a:t>
            </a:r>
            <a:r>
              <a:rPr lang="tr-TR" dirty="0" err="1"/>
              <a:t>master</a:t>
            </a:r>
            <a:r>
              <a:rPr lang="tr-TR" dirty="0"/>
              <a:t>) birleştirebiliriz (</a:t>
            </a:r>
            <a:r>
              <a:rPr lang="tr-TR" dirty="0" err="1"/>
              <a:t>merge</a:t>
            </a:r>
            <a:r>
              <a:rPr lang="tr-TR" dirty="0"/>
              <a:t>).</a:t>
            </a:r>
          </a:p>
          <a:p>
            <a:pPr>
              <a:lnSpc>
                <a:spcPts val="3000"/>
              </a:lnSpc>
            </a:pPr>
            <a:r>
              <a:rPr lang="tr-TR" sz="2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6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branch</a:t>
            </a:r>
            <a:r>
              <a:rPr lang="tr-TR" dirty="0"/>
              <a:t>: tüm </a:t>
            </a:r>
            <a:r>
              <a:rPr lang="tr-TR" dirty="0" err="1"/>
              <a:t>branch'leri</a:t>
            </a:r>
            <a:r>
              <a:rPr lang="tr-TR" dirty="0"/>
              <a:t> listeler.</a:t>
            </a:r>
          </a:p>
          <a:p>
            <a:pPr>
              <a:lnSpc>
                <a:spcPts val="3000"/>
              </a:lnSpc>
            </a:pPr>
            <a:r>
              <a:rPr lang="tr-TR" sz="2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6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branch</a:t>
            </a:r>
            <a:r>
              <a:rPr lang="tr-TR" sz="2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tr-TR" sz="26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branch_ismi</a:t>
            </a:r>
            <a:r>
              <a:rPr lang="tr-TR" dirty="0"/>
              <a:t>: </a:t>
            </a:r>
            <a:r>
              <a:rPr lang="tr-TR" dirty="0" err="1"/>
              <a:t>branch_ismi</a:t>
            </a:r>
            <a:r>
              <a:rPr lang="tr-TR" dirty="0"/>
              <a:t> adında yeni </a:t>
            </a:r>
            <a:r>
              <a:rPr lang="tr-TR" dirty="0" err="1"/>
              <a:t>branch</a:t>
            </a:r>
            <a:r>
              <a:rPr lang="tr-TR" dirty="0"/>
              <a:t> oluşturur.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F7470-BAD8-1A57-A206-D86D1767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357-273A-4046-B72E-A0AFB88B89C0}" type="slidenum">
              <a:rPr lang="en-TR" smtClean="0"/>
              <a:t>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3459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E6DD-D354-A4B2-87A0-C06D6B1F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Branch</a:t>
            </a:r>
            <a:r>
              <a:rPr lang="tr-TR" dirty="0"/>
              <a:t> Kavramı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9025-6320-EB02-BAFB-6F0525371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ts val="2800"/>
              </a:lnSpc>
            </a:pPr>
            <a:r>
              <a:rPr lang="tr-TR" sz="2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6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checkout</a:t>
            </a:r>
            <a:r>
              <a:rPr lang="tr-TR" sz="2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tr-TR" sz="26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branch_ismi</a:t>
            </a:r>
            <a:r>
              <a:rPr lang="tr-TR" dirty="0"/>
              <a:t>: </a:t>
            </a:r>
            <a:r>
              <a:rPr lang="tr-TR" dirty="0" err="1"/>
              <a:t>branch_ismi</a:t>
            </a:r>
            <a:r>
              <a:rPr lang="tr-TR" dirty="0"/>
              <a:t> adlı </a:t>
            </a:r>
            <a:r>
              <a:rPr lang="tr-TR" dirty="0" err="1"/>
              <a:t>branch'e</a:t>
            </a:r>
            <a:r>
              <a:rPr lang="tr-TR" dirty="0"/>
              <a:t> geçiş yaparız. </a:t>
            </a:r>
          </a:p>
          <a:p>
            <a:pPr>
              <a:lnSpc>
                <a:spcPts val="2800"/>
              </a:lnSpc>
            </a:pPr>
            <a:r>
              <a:rPr lang="tr-TR" sz="2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6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checkout</a:t>
            </a:r>
            <a:r>
              <a:rPr lang="tr-TR" sz="2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–b </a:t>
            </a:r>
            <a:r>
              <a:rPr lang="tr-TR" sz="26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yeni_branch</a:t>
            </a:r>
            <a:r>
              <a:rPr lang="tr-TR" dirty="0"/>
              <a:t>: </a:t>
            </a:r>
            <a:r>
              <a:rPr lang="tr-TR" dirty="0" err="1"/>
              <a:t>yeni_branch</a:t>
            </a:r>
            <a:r>
              <a:rPr lang="tr-TR" dirty="0"/>
              <a:t> isimli </a:t>
            </a:r>
            <a:r>
              <a:rPr lang="tr-TR" dirty="0" err="1"/>
              <a:t>branch'i</a:t>
            </a:r>
            <a:r>
              <a:rPr lang="tr-TR" dirty="0"/>
              <a:t> oluşturur ve ona geçiş yaparız.</a:t>
            </a:r>
          </a:p>
          <a:p>
            <a:pPr>
              <a:lnSpc>
                <a:spcPts val="2800"/>
              </a:lnSpc>
            </a:pPr>
            <a:r>
              <a:rPr lang="tr-TR" sz="2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6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branch</a:t>
            </a:r>
            <a:r>
              <a:rPr lang="tr-TR" sz="2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-m </a:t>
            </a:r>
            <a:r>
              <a:rPr lang="tr-TR" sz="26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eski_ad</a:t>
            </a:r>
            <a:r>
              <a:rPr lang="tr-TR" sz="2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tr-TR" sz="26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yeni_ad</a:t>
            </a:r>
            <a:r>
              <a:rPr lang="tr-TR" dirty="0"/>
              <a:t>: içinde bulunduğumuz </a:t>
            </a:r>
            <a:r>
              <a:rPr lang="tr-TR" dirty="0" err="1"/>
              <a:t>branch'ın</a:t>
            </a:r>
            <a:r>
              <a:rPr lang="tr-TR" dirty="0"/>
              <a:t> adını </a:t>
            </a:r>
            <a:r>
              <a:rPr lang="tr-TR" dirty="0" err="1"/>
              <a:t>yeni_ad</a:t>
            </a:r>
            <a:r>
              <a:rPr lang="tr-TR" dirty="0"/>
              <a:t> olarak değiştirir.</a:t>
            </a:r>
          </a:p>
          <a:p>
            <a:pPr>
              <a:lnSpc>
                <a:spcPts val="2800"/>
              </a:lnSpc>
            </a:pPr>
            <a:r>
              <a:rPr lang="tr-TR" dirty="0"/>
              <a:t>Git v2.23 ile birlikte sadece </a:t>
            </a:r>
            <a:r>
              <a:rPr lang="tr-TR" dirty="0" err="1"/>
              <a:t>branch'ler</a:t>
            </a:r>
            <a:r>
              <a:rPr lang="tr-TR" dirty="0"/>
              <a:t> arası geçiş işlemleri için "</a:t>
            </a:r>
            <a:r>
              <a:rPr lang="tr-TR" dirty="0" err="1"/>
              <a:t>switch</a:t>
            </a:r>
            <a:r>
              <a:rPr lang="tr-TR" dirty="0"/>
              <a:t>" komutu kullanıma sunulmuştur.</a:t>
            </a:r>
          </a:p>
          <a:p>
            <a:pPr>
              <a:lnSpc>
                <a:spcPts val="2800"/>
              </a:lnSpc>
            </a:pPr>
            <a:r>
              <a:rPr lang="tr-TR" sz="2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6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switch</a:t>
            </a:r>
            <a:r>
              <a:rPr lang="tr-TR" sz="2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tr-TR" sz="26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branch_ismi</a:t>
            </a:r>
            <a:r>
              <a:rPr lang="tr-TR" dirty="0"/>
              <a:t>: </a:t>
            </a:r>
            <a:r>
              <a:rPr lang="tr-TR" dirty="0" err="1"/>
              <a:t>branch_ismi</a:t>
            </a:r>
            <a:r>
              <a:rPr lang="tr-TR" dirty="0"/>
              <a:t> adlı </a:t>
            </a:r>
            <a:r>
              <a:rPr lang="tr-TR" dirty="0" err="1"/>
              <a:t>branch'e</a:t>
            </a:r>
            <a:r>
              <a:rPr lang="tr-TR" dirty="0"/>
              <a:t> geçiş yaparız. </a:t>
            </a:r>
          </a:p>
          <a:p>
            <a:pPr>
              <a:lnSpc>
                <a:spcPts val="2800"/>
              </a:lnSpc>
            </a:pPr>
            <a:r>
              <a:rPr lang="tr-TR" sz="2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6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switch</a:t>
            </a:r>
            <a:r>
              <a:rPr lang="tr-TR" sz="2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–c </a:t>
            </a:r>
            <a:r>
              <a:rPr lang="tr-TR" sz="26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yeni_branch</a:t>
            </a:r>
            <a:r>
              <a:rPr lang="tr-TR" dirty="0"/>
              <a:t>: </a:t>
            </a:r>
            <a:r>
              <a:rPr lang="tr-TR" dirty="0" err="1"/>
              <a:t>yeni_branch</a:t>
            </a:r>
            <a:r>
              <a:rPr lang="tr-TR" dirty="0"/>
              <a:t> isimli </a:t>
            </a:r>
            <a:r>
              <a:rPr lang="tr-TR" dirty="0" err="1"/>
              <a:t>branch'i</a:t>
            </a:r>
            <a:r>
              <a:rPr lang="tr-TR" dirty="0"/>
              <a:t> oluşturur ve ona geçiş yaparız.</a:t>
            </a:r>
          </a:p>
          <a:p>
            <a:pPr>
              <a:lnSpc>
                <a:spcPts val="2800"/>
              </a:lnSpc>
            </a:pP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F7470-BAD8-1A57-A206-D86D1767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357-273A-4046-B72E-A0AFB88B89C0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9697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818A-5DDB-A830-5B7B-B25D0857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Merge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D49B-4E72-8352-A4EC-158C5BE50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branch'ı</a:t>
            </a:r>
            <a:r>
              <a:rPr lang="tr-TR" dirty="0"/>
              <a:t> başka bir </a:t>
            </a:r>
            <a:r>
              <a:rPr lang="tr-TR" dirty="0" err="1"/>
              <a:t>branch</a:t>
            </a:r>
            <a:r>
              <a:rPr lang="tr-TR" dirty="0"/>
              <a:t> ile birleştirmeye </a:t>
            </a:r>
            <a:r>
              <a:rPr lang="tr-TR" dirty="0" err="1"/>
              <a:t>merge</a:t>
            </a:r>
            <a:r>
              <a:rPr lang="tr-TR" dirty="0"/>
              <a:t> denir.</a:t>
            </a:r>
          </a:p>
          <a:p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merge</a:t>
            </a:r>
            <a:r>
              <a:rPr lang="tr-TR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tr-TR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branch_ismi</a:t>
            </a:r>
            <a:r>
              <a:rPr lang="tr-TR" dirty="0"/>
              <a:t>: </a:t>
            </a:r>
            <a:r>
              <a:rPr lang="tr-TR" dirty="0" err="1"/>
              <a:t>branch_ismi</a:t>
            </a:r>
            <a:r>
              <a:rPr lang="tr-TR" dirty="0"/>
              <a:t> adlı </a:t>
            </a:r>
            <a:r>
              <a:rPr lang="tr-TR" dirty="0" err="1"/>
              <a:t>branch'i</a:t>
            </a:r>
            <a:r>
              <a:rPr lang="tr-TR" dirty="0"/>
              <a:t>, şu an bulunduğumuz </a:t>
            </a:r>
            <a:r>
              <a:rPr lang="tr-TR" dirty="0" err="1"/>
              <a:t>branch'e</a:t>
            </a:r>
            <a:r>
              <a:rPr lang="tr-TR" dirty="0"/>
              <a:t> birleştirir.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40A4F-CF89-F811-E3D0-0F8420FC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357-273A-4046-B72E-A0AFB88B89C0}" type="slidenum">
              <a:rPr lang="en-TR" smtClean="0"/>
              <a:t>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2101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902</TotalTime>
  <Words>980</Words>
  <Application>Microsoft Macintosh PowerPoint</Application>
  <PresentationFormat>On-screen Show (4:3)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Fira Code</vt:lpstr>
      <vt:lpstr>Office Theme</vt:lpstr>
      <vt:lpstr>Git &amp; GitHub</vt:lpstr>
      <vt:lpstr>Git</vt:lpstr>
      <vt:lpstr>Git</vt:lpstr>
      <vt:lpstr>GitHub</vt:lpstr>
      <vt:lpstr>Git Komutları (1)</vt:lpstr>
      <vt:lpstr>Git Komutları (2)</vt:lpstr>
      <vt:lpstr>Branch Kavramı</vt:lpstr>
      <vt:lpstr>Branch Kavramı</vt:lpstr>
      <vt:lpstr>Merge</vt:lpstr>
      <vt:lpstr>Dosya Silme</vt:lpstr>
      <vt:lpstr>Commit Silme</vt:lpstr>
      <vt:lpstr>Branch Silme</vt:lpstr>
      <vt:lpstr>.gitignore</vt:lpstr>
      <vt:lpstr>Merge Conflict</vt:lpstr>
      <vt:lpstr>GitHub Repository</vt:lpstr>
      <vt:lpstr>GitHub Repository</vt:lpstr>
      <vt:lpstr>Fork &amp; Pull Request</vt:lpstr>
      <vt:lpstr>Ekstra</vt:lpstr>
      <vt:lpstr>O Zaman…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İsmail Hakkı Parlak</dc:creator>
  <cp:lastModifiedBy>İsmail Hakkı Parlak</cp:lastModifiedBy>
  <cp:revision>64</cp:revision>
  <dcterms:created xsi:type="dcterms:W3CDTF">2024-04-27T17:08:33Z</dcterms:created>
  <dcterms:modified xsi:type="dcterms:W3CDTF">2024-05-14T19:14:08Z</dcterms:modified>
</cp:coreProperties>
</file>