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0"/>
    <p:restoredTop sz="94648"/>
  </p:normalViewPr>
  <p:slideViewPr>
    <p:cSldViewPr snapToGrid="0">
      <p:cViewPr varScale="1">
        <p:scale>
          <a:sx n="117" d="100"/>
          <a:sy n="117" d="100"/>
        </p:scale>
        <p:origin x="1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16.10.2023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image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AD93-B153-1230-10E9-061D6419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Metin Biçimlendirme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7B31-27AC-700A-DB8E-8E1ECD6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/>
              <a:t>Biçimlendirme öğeleri, özel metin türlerini görüntülemek için tasarlanmıştır:</a:t>
            </a:r>
          </a:p>
          <a:p>
            <a:endParaRPr lang="tr-TR" dirty="0"/>
          </a:p>
          <a:p>
            <a:r>
              <a:rPr lang="tr-TR" dirty="0"/>
              <a:t>&lt;b&gt; - Kalın metin</a:t>
            </a:r>
          </a:p>
          <a:p>
            <a:r>
              <a:rPr lang="tr-TR" dirty="0"/>
              <a:t>&lt;</a:t>
            </a:r>
            <a:r>
              <a:rPr lang="tr-TR" dirty="0" err="1"/>
              <a:t>strong</a:t>
            </a:r>
            <a:r>
              <a:rPr lang="tr-TR" dirty="0"/>
              <a:t>&gt; - Önemli metin</a:t>
            </a:r>
          </a:p>
          <a:p>
            <a:r>
              <a:rPr lang="tr-TR" dirty="0"/>
              <a:t>&lt;i&gt; - İtalik metin</a:t>
            </a:r>
          </a:p>
          <a:p>
            <a:r>
              <a:rPr lang="tr-TR" dirty="0"/>
              <a:t>&lt;em&gt; - Vurgulu metin</a:t>
            </a:r>
          </a:p>
          <a:p>
            <a:r>
              <a:rPr lang="tr-TR" dirty="0"/>
              <a:t>&lt;mark&gt; - İşaretli metin</a:t>
            </a:r>
          </a:p>
          <a:p>
            <a:r>
              <a:rPr lang="tr-TR" dirty="0"/>
              <a:t>&lt;</a:t>
            </a:r>
            <a:r>
              <a:rPr lang="tr-TR" dirty="0" err="1"/>
              <a:t>small</a:t>
            </a:r>
            <a:r>
              <a:rPr lang="tr-TR" dirty="0"/>
              <a:t>&gt; - Daha küçük metin</a:t>
            </a:r>
          </a:p>
          <a:p>
            <a:r>
              <a:rPr lang="tr-TR" dirty="0"/>
              <a:t>&lt;del&gt; - Metin silindi</a:t>
            </a:r>
          </a:p>
          <a:p>
            <a:r>
              <a:rPr lang="tr-TR" dirty="0"/>
              <a:t>&lt;</a:t>
            </a:r>
            <a:r>
              <a:rPr lang="tr-TR" dirty="0" err="1"/>
              <a:t>ins</a:t>
            </a:r>
            <a:r>
              <a:rPr lang="tr-TR" dirty="0"/>
              <a:t>&gt; - Metin eklendi</a:t>
            </a:r>
          </a:p>
          <a:p>
            <a:r>
              <a:rPr lang="tr-TR" dirty="0"/>
              <a:t>&lt;</a:t>
            </a:r>
            <a:r>
              <a:rPr lang="tr-TR" dirty="0" err="1"/>
              <a:t>sub</a:t>
            </a:r>
            <a:r>
              <a:rPr lang="tr-TR" dirty="0"/>
              <a:t>&gt; - Alt simge metni</a:t>
            </a:r>
          </a:p>
          <a:p>
            <a:r>
              <a:rPr lang="tr-TR" dirty="0"/>
              <a:t>&lt;sup&gt; - Üst simge metni</a:t>
            </a:r>
          </a:p>
        </p:txBody>
      </p:sp>
    </p:spTree>
    <p:extLst>
      <p:ext uri="{BB962C8B-B14F-4D97-AF65-F5344CB8AC3E}">
        <p14:creationId xmlns:p14="http://schemas.microsoft.com/office/powerpoint/2010/main" val="330408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7111-6F03-CA41-C51C-17B95743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ID Seçici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CE26-0B23-2589-4948-919B36F93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#para1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lang="tr-TR" sz="2200" dirty="0" err="1">
                <a:latin typeface="Fira Code" panose="020B0809050000020004" pitchFamily="49" charset="0"/>
                <a:ea typeface="Fira Code" panose="020B0809050000020004" pitchFamily="49" charset="0"/>
              </a:rPr>
              <a:t>text-align</a:t>
            </a: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lang="tr-TR" sz="2200" dirty="0" err="1">
                <a:latin typeface="Fira Code" panose="020B0809050000020004" pitchFamily="49" charset="0"/>
                <a:ea typeface="Fira Code" panose="020B0809050000020004" pitchFamily="49" charset="0"/>
              </a:rPr>
              <a:t>center</a:t>
            </a: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  </a:t>
            </a:r>
            <a:r>
              <a:rPr lang="tr-TR" sz="2200" dirty="0" err="1">
                <a:latin typeface="Fira Code" panose="020B0809050000020004" pitchFamily="49" charset="0"/>
                <a:ea typeface="Fira Code" panose="020B0809050000020004" pitchFamily="49" charset="0"/>
              </a:rPr>
              <a:t>color</a:t>
            </a: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: </a:t>
            </a:r>
            <a:r>
              <a:rPr lang="tr-TR" sz="2200" dirty="0" err="1">
                <a:latin typeface="Fira Code" panose="020B0809050000020004" pitchFamily="49" charset="0"/>
                <a:ea typeface="Fira Code" panose="020B0809050000020004" pitchFamily="49" charset="0"/>
              </a:rPr>
              <a:t>red</a:t>
            </a: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tr-TR" sz="22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&lt;p </a:t>
            </a:r>
            <a:r>
              <a:rPr lang="tr-TR" sz="2200" dirty="0" err="1">
                <a:latin typeface="Fira Code" panose="020B0809050000020004" pitchFamily="49" charset="0"/>
                <a:ea typeface="Fira Code" panose="020B0809050000020004" pitchFamily="49" charset="0"/>
              </a:rPr>
              <a:t>id</a:t>
            </a: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="para1"&gt;Merhaba&lt;/p&gt;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sz="2200" dirty="0">
                <a:latin typeface="Fira Code" panose="020B0809050000020004" pitchFamily="49" charset="0"/>
                <a:ea typeface="Fira Code" panose="020B0809050000020004" pitchFamily="49" charset="0"/>
              </a:rPr>
              <a:t>&lt;p&gt;Bu paragraf stilsizdir.&lt;/p&gt;</a:t>
            </a:r>
          </a:p>
          <a:p>
            <a:pPr marL="0" indent="0">
              <a:lnSpc>
                <a:spcPct val="120000"/>
              </a:lnSpc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8186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1D33-B74F-EA78-9524-0C279718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Class Seçici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373B-ABEA-38A1-700D-4A60DC373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Sınıf (</a:t>
            </a:r>
            <a:r>
              <a:rPr lang="tr-TR" dirty="0" err="1"/>
              <a:t>class</a:t>
            </a:r>
            <a:r>
              <a:rPr lang="tr-TR" dirty="0"/>
              <a:t>) seçici, belirli bir sınıf özelliğine sahip tüm HTML öğelerini seçer.</a:t>
            </a:r>
          </a:p>
          <a:p>
            <a:endParaRPr lang="tr-TR" dirty="0"/>
          </a:p>
          <a:p>
            <a:r>
              <a:rPr lang="tr-TR" dirty="0"/>
              <a:t>Belirli bir sınıfa sahip öğeleri seçmek için, bir nokta (.) karakteri ve ardından sınıf adını yazın.</a:t>
            </a:r>
          </a:p>
        </p:txBody>
      </p:sp>
    </p:spTree>
    <p:extLst>
      <p:ext uri="{BB962C8B-B14F-4D97-AF65-F5344CB8AC3E}">
        <p14:creationId xmlns:p14="http://schemas.microsoft.com/office/powerpoint/2010/main" val="2955651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1D33-B74F-EA78-9524-0C279718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Class Seçici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373B-ABEA-38A1-700D-4A60DC373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&lt;</a:t>
            </a:r>
            <a:r>
              <a:rPr lang="tr-TR" dirty="0" err="1"/>
              <a:t>style</a:t>
            </a:r>
            <a:r>
              <a:rPr lang="tr-TR" dirty="0"/>
              <a:t>&gt;</a:t>
            </a:r>
          </a:p>
          <a:p>
            <a:pPr marL="0" indent="0">
              <a:buNone/>
            </a:pPr>
            <a:r>
              <a:rPr lang="tr-TR" dirty="0"/>
              <a:t>.ortalı {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text-align</a:t>
            </a:r>
            <a:r>
              <a:rPr lang="tr-TR" dirty="0"/>
              <a:t>: </a:t>
            </a:r>
            <a:r>
              <a:rPr lang="tr-TR" dirty="0" err="1"/>
              <a:t>center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  </a:t>
            </a:r>
            <a:r>
              <a:rPr lang="tr-TR" dirty="0" err="1"/>
              <a:t>color</a:t>
            </a:r>
            <a:r>
              <a:rPr lang="tr-TR" dirty="0"/>
              <a:t>: </a:t>
            </a:r>
            <a:r>
              <a:rPr lang="tr-TR" dirty="0" err="1"/>
              <a:t>red</a:t>
            </a:r>
            <a:r>
              <a:rPr lang="tr-TR" dirty="0"/>
              <a:t>;</a:t>
            </a:r>
          </a:p>
          <a:p>
            <a:pPr marL="0" indent="0">
              <a:buNone/>
            </a:pPr>
            <a:r>
              <a:rPr lang="tr-TR" dirty="0"/>
              <a:t>}</a:t>
            </a:r>
          </a:p>
          <a:p>
            <a:pPr marL="0" indent="0">
              <a:buNone/>
            </a:pPr>
            <a:r>
              <a:rPr lang="tr-TR" dirty="0"/>
              <a:t>&lt;/</a:t>
            </a:r>
            <a:r>
              <a:rPr lang="tr-TR" dirty="0" err="1"/>
              <a:t>style</a:t>
            </a:r>
            <a:r>
              <a:rPr lang="tr-TR" dirty="0"/>
              <a:t>&gt;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&lt;h1 </a:t>
            </a:r>
            <a:r>
              <a:rPr lang="tr-TR" dirty="0" err="1"/>
              <a:t>class</a:t>
            </a:r>
            <a:r>
              <a:rPr lang="tr-TR" dirty="0"/>
              <a:t>="ortalı"&gt;Başlık&lt;/h1&gt;</a:t>
            </a:r>
          </a:p>
          <a:p>
            <a:pPr marL="0" indent="0">
              <a:buNone/>
            </a:pPr>
            <a:r>
              <a:rPr lang="tr-TR" dirty="0"/>
              <a:t>&lt;p&gt;Paragraf 1.&lt;/p&gt; </a:t>
            </a:r>
          </a:p>
          <a:p>
            <a:pPr marL="0" indent="0">
              <a:buNone/>
            </a:pPr>
            <a:r>
              <a:rPr lang="tr-TR" dirty="0"/>
              <a:t>&lt;p </a:t>
            </a:r>
            <a:r>
              <a:rPr lang="tr-TR" dirty="0" err="1"/>
              <a:t>class</a:t>
            </a:r>
            <a:r>
              <a:rPr lang="tr-TR" dirty="0"/>
              <a:t>="ortalı"&gt;Paragraf 2.&lt;/p&gt; </a:t>
            </a:r>
          </a:p>
        </p:txBody>
      </p:sp>
    </p:spTree>
    <p:extLst>
      <p:ext uri="{BB962C8B-B14F-4D97-AF65-F5344CB8AC3E}">
        <p14:creationId xmlns:p14="http://schemas.microsoft.com/office/powerpoint/2010/main" val="263779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CCC6-58CD-579A-B548-11933F89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Border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9772F-776D-5E87-183D-7257DAE0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CSS </a:t>
            </a:r>
            <a:r>
              <a:rPr lang="tr-TR" dirty="0" err="1"/>
              <a:t>border</a:t>
            </a:r>
            <a:r>
              <a:rPr lang="tr-TR" dirty="0"/>
              <a:t> (kenarlık) özellikleri, bir öğenin kenarlığının stilini, genişliğini ve rengini belirlemenizi sağlar.</a:t>
            </a:r>
          </a:p>
          <a:p>
            <a:r>
              <a:rPr lang="tr-TR" dirty="0" err="1"/>
              <a:t>border-style</a:t>
            </a:r>
            <a:r>
              <a:rPr lang="tr-TR" dirty="0"/>
              <a:t> özelliği, ne tür bir kenarlığın görüntüleneceğini belirtir:</a:t>
            </a:r>
          </a:p>
          <a:p>
            <a:pPr lvl="1"/>
            <a:r>
              <a:rPr lang="tr-TR" dirty="0" err="1"/>
              <a:t>dotted</a:t>
            </a:r>
            <a:r>
              <a:rPr lang="tr-TR" dirty="0"/>
              <a:t> - Noktalı bir kenarlık tanımlar</a:t>
            </a:r>
          </a:p>
          <a:p>
            <a:pPr lvl="1"/>
            <a:r>
              <a:rPr lang="tr-TR" dirty="0" err="1"/>
              <a:t>dashed</a:t>
            </a:r>
            <a:r>
              <a:rPr lang="tr-TR" dirty="0"/>
              <a:t> - Kesikli bir kenarlık tanımlar</a:t>
            </a:r>
          </a:p>
          <a:p>
            <a:pPr lvl="1"/>
            <a:r>
              <a:rPr lang="tr-TR" dirty="0" err="1"/>
              <a:t>solid</a:t>
            </a:r>
            <a:r>
              <a:rPr lang="tr-TR" dirty="0"/>
              <a:t> - Düz bir kenarlık tanımlar</a:t>
            </a:r>
          </a:p>
          <a:p>
            <a:pPr lvl="1"/>
            <a:r>
              <a:rPr lang="tr-TR" dirty="0" err="1"/>
              <a:t>double</a:t>
            </a:r>
            <a:r>
              <a:rPr lang="tr-TR" dirty="0"/>
              <a:t> - Çift kenarlığı tanımlar</a:t>
            </a:r>
          </a:p>
          <a:p>
            <a:pPr lvl="1"/>
            <a:r>
              <a:rPr lang="tr-TR" dirty="0" err="1"/>
              <a:t>none</a:t>
            </a:r>
            <a:r>
              <a:rPr lang="tr-TR" dirty="0"/>
              <a:t> - Kenarlık tanımlamaz</a:t>
            </a:r>
          </a:p>
        </p:txBody>
      </p:sp>
    </p:spTree>
    <p:extLst>
      <p:ext uri="{BB962C8B-B14F-4D97-AF65-F5344CB8AC3E}">
        <p14:creationId xmlns:p14="http://schemas.microsoft.com/office/powerpoint/2010/main" val="261097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CCC6-58CD-579A-B548-11933F89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Border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9772F-776D-5E87-183D-7257DAE0F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border-width</a:t>
            </a:r>
            <a:r>
              <a:rPr lang="tr-TR" dirty="0"/>
              <a:t> ile bir kenarlığın ne kadar kalın olacağını belirtebiliriz.</a:t>
            </a:r>
          </a:p>
          <a:p>
            <a:r>
              <a:rPr lang="tr-TR" dirty="0" err="1"/>
              <a:t>border-color</a:t>
            </a:r>
            <a:r>
              <a:rPr lang="tr-TR" dirty="0"/>
              <a:t> ile kenarlık rengini belirleyebiliriz.</a:t>
            </a:r>
          </a:p>
          <a:p>
            <a:r>
              <a:rPr lang="tr-TR" dirty="0" err="1"/>
              <a:t>border-radius</a:t>
            </a:r>
            <a:r>
              <a:rPr lang="tr-TR" dirty="0"/>
              <a:t> özelliği, bir öğeye yuvarlatılmış kenarlıklar eklemek için kullanılır.</a:t>
            </a:r>
          </a:p>
          <a:p>
            <a:r>
              <a:rPr lang="tr-TR" dirty="0" err="1"/>
              <a:t>Kısayol</a:t>
            </a:r>
            <a:r>
              <a:rPr lang="tr-TR" dirty="0"/>
              <a:t>: </a:t>
            </a:r>
          </a:p>
          <a:p>
            <a:pPr lvl="1"/>
            <a:r>
              <a:rPr lang="tr-TR" dirty="0" err="1"/>
              <a:t>border</a:t>
            </a:r>
            <a:r>
              <a:rPr lang="tr-TR" dirty="0"/>
              <a:t>: </a:t>
            </a:r>
            <a:r>
              <a:rPr lang="tr-TR" dirty="0" err="1"/>
              <a:t>border-width</a:t>
            </a:r>
            <a:r>
              <a:rPr lang="tr-TR" dirty="0"/>
              <a:t> </a:t>
            </a:r>
            <a:r>
              <a:rPr lang="tr-TR" dirty="0" err="1"/>
              <a:t>border-style</a:t>
            </a:r>
            <a:r>
              <a:rPr lang="tr-TR" dirty="0"/>
              <a:t> </a:t>
            </a:r>
            <a:r>
              <a:rPr lang="tr-TR" dirty="0" err="1"/>
              <a:t>border-color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191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6594-FE64-315D-7284-DFF49083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Margin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91437-EA4E-09A9-A277-397C3C0F8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Kenar boşlukları (</a:t>
            </a:r>
            <a:r>
              <a:rPr lang="tr-TR" dirty="0" err="1"/>
              <a:t>margin</a:t>
            </a:r>
            <a:r>
              <a:rPr lang="tr-TR" dirty="0"/>
              <a:t>), tanımlanmış herhangi bir sınırın dışında, öğelerin etrafında boşluk oluşturmak için kullanılır.</a:t>
            </a:r>
          </a:p>
          <a:p>
            <a:endParaRPr lang="tr-TR" dirty="0"/>
          </a:p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margin-top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margin-right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150px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margin-bottom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margin-left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80px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Kısayol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margin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 150px 100px 80px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30217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CAA6-BB5D-21D0-7B1E-50AE5D51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Padding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90F0-4568-FE9F-D8D9-645BD2FC4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Dolgu (</a:t>
            </a:r>
            <a:r>
              <a:rPr lang="tr-TR" dirty="0" err="1"/>
              <a:t>padding</a:t>
            </a:r>
            <a:r>
              <a:rPr lang="tr-TR" dirty="0"/>
              <a:t>), bir öğenin içeriğinin çevresinde, tanımlanmış herhangi bir sınırın içinde boşluk oluşturmak için kullanılır.</a:t>
            </a:r>
          </a:p>
          <a:p>
            <a:pPr marL="0" indent="0">
              <a:buNone/>
            </a:pP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28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padding-top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padding-right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150px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padding-bottom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100px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padding-left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80px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Kısayol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2800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padding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50px 150px 100px 80px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800" b="0" i="0" u="none" strike="noStrike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tr-TR" sz="2800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32658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5DC8-D3A1-446C-8000-96E4EE4B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487D5-6FCB-776A-8346-FDBA3CCF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&lt;div&gt; etiketi, bir HTML belgesindeki bir bölümü veya bölmeyi tanımlar.</a:t>
            </a:r>
          </a:p>
          <a:p>
            <a:endParaRPr lang="tr-TR" dirty="0"/>
          </a:p>
          <a:p>
            <a:r>
              <a:rPr lang="tr-TR" dirty="0"/>
              <a:t>&lt;div&gt; etiketi, HTML öğeleri için bir kapsayıcı olarak kullanılır.</a:t>
            </a:r>
          </a:p>
          <a:p>
            <a:endParaRPr lang="tr-TR" dirty="0"/>
          </a:p>
          <a:p>
            <a:r>
              <a:rPr lang="tr-TR" dirty="0"/>
              <a:t>&lt;div&gt; etiketi, </a:t>
            </a:r>
            <a:r>
              <a:rPr lang="tr-TR" dirty="0" err="1"/>
              <a:t>class</a:t>
            </a:r>
            <a:r>
              <a:rPr lang="tr-TR" dirty="0"/>
              <a:t> veya </a:t>
            </a:r>
            <a:r>
              <a:rPr lang="tr-TR" dirty="0" err="1"/>
              <a:t>id</a:t>
            </a:r>
            <a:r>
              <a:rPr lang="tr-TR" dirty="0"/>
              <a:t> niteliği kullanılarak kolaylıkla biçimlendirilebilir.</a:t>
            </a:r>
          </a:p>
          <a:p>
            <a:endParaRPr lang="tr-TR" dirty="0"/>
          </a:p>
          <a:p>
            <a:r>
              <a:rPr lang="tr-TR" dirty="0"/>
              <a:t>&lt;div&gt; etiketinin içine her türlü içerik konulabilir!</a:t>
            </a:r>
          </a:p>
        </p:txBody>
      </p:sp>
    </p:spTree>
    <p:extLst>
      <p:ext uri="{BB962C8B-B14F-4D97-AF65-F5344CB8AC3E}">
        <p14:creationId xmlns:p14="http://schemas.microsoft.com/office/powerpoint/2010/main" val="4196809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31B7-CD35-D2BD-1CB8-25503CA8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Table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7A72-B0AB-3175-3F36-BAA62B0F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 err="1"/>
              <a:t>Table</a:t>
            </a:r>
            <a:r>
              <a:rPr lang="tr-TR" dirty="0"/>
              <a:t> (tablo) ile satır ve sütunlar halinde verileri organize edebiliriz.</a:t>
            </a:r>
          </a:p>
          <a:p>
            <a:endParaRPr lang="tr-TR" dirty="0"/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Şarkı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Albüm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Şarkıcı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u="none" strike="noStrike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İmkansız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Zirvedeki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Şarkılar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Zeki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Müren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Billie Jean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Thriller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Michael Jackson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/td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/tr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u="none" strike="noStrike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/table</a:t>
            </a:r>
            <a:r>
              <a:rPr lang="en-US" b="0" i="0" u="none" strike="noStrike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89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31B7-CD35-D2BD-1CB8-25503CA8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Table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7A72-B0AB-3175-3F36-BAA62B0F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Tablo hücreleri 1'den çok hücreye uzatılmak istendiğinde </a:t>
            </a:r>
            <a:r>
              <a:rPr lang="tr-TR" dirty="0" err="1"/>
              <a:t>colspan</a:t>
            </a:r>
            <a:r>
              <a:rPr lang="tr-TR" dirty="0"/>
              <a:t> ve </a:t>
            </a:r>
            <a:r>
              <a:rPr lang="tr-TR" dirty="0" err="1"/>
              <a:t>rowspan</a:t>
            </a:r>
            <a:r>
              <a:rPr lang="tr-TR" dirty="0"/>
              <a:t> nitelikleri kullanılabilir.</a:t>
            </a:r>
          </a:p>
          <a:p>
            <a:endParaRPr lang="tr-TR" dirty="0"/>
          </a:p>
          <a:p>
            <a:r>
              <a:rPr lang="tr-TR" dirty="0"/>
              <a:t>Bir hücreyi birden çok sütuna yaymak için </a:t>
            </a:r>
            <a:r>
              <a:rPr lang="tr-TR" dirty="0" err="1"/>
              <a:t>colspan</a:t>
            </a:r>
            <a:r>
              <a:rPr lang="tr-TR" dirty="0"/>
              <a:t> özelliği kullanılır.</a:t>
            </a:r>
          </a:p>
          <a:p>
            <a:endParaRPr lang="tr-TR" dirty="0"/>
          </a:p>
          <a:p>
            <a:r>
              <a:rPr lang="tr-TR" dirty="0"/>
              <a:t>Hücreyi birden çok satıra yaymak için </a:t>
            </a:r>
            <a:r>
              <a:rPr lang="tr-TR" dirty="0" err="1"/>
              <a:t>rowspan</a:t>
            </a:r>
            <a:r>
              <a:rPr lang="tr-TR" dirty="0"/>
              <a:t> niteliği kullanılır. </a:t>
            </a:r>
          </a:p>
        </p:txBody>
      </p:sp>
    </p:spTree>
    <p:extLst>
      <p:ext uri="{BB962C8B-B14F-4D97-AF65-F5344CB8AC3E}">
        <p14:creationId xmlns:p14="http://schemas.microsoft.com/office/powerpoint/2010/main" val="3625253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AD93-B153-1230-10E9-061D6419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Metin Biçimlendirme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7B31-27AC-700A-DB8E-8E1ECD6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HTML &lt;b&gt; öğesi, </a:t>
            </a:r>
            <a:r>
              <a:rPr lang="tr-TR" b="1" dirty="0"/>
              <a:t>kalın</a:t>
            </a:r>
            <a:r>
              <a:rPr lang="tr-TR" dirty="0"/>
              <a:t> metni herhangi bir ekstra önem olmaksızın tanımlar.</a:t>
            </a:r>
          </a:p>
          <a:p>
            <a:r>
              <a:rPr lang="tr-TR" dirty="0"/>
              <a:t>Yazının &lt;b&gt;bu kısmı kalındır.&lt;/b&gt;</a:t>
            </a:r>
          </a:p>
          <a:p>
            <a:endParaRPr lang="tr-TR" dirty="0"/>
          </a:p>
          <a:p>
            <a:r>
              <a:rPr lang="tr-TR" dirty="0"/>
              <a:t>HTML &lt;</a:t>
            </a:r>
            <a:r>
              <a:rPr lang="tr-TR" dirty="0" err="1"/>
              <a:t>strong</a:t>
            </a:r>
            <a:r>
              <a:rPr lang="tr-TR" dirty="0"/>
              <a:t>&gt; öğesi, metni büyük önemle tanımlar. İçerideki içerik genellikle </a:t>
            </a:r>
            <a:r>
              <a:rPr lang="tr-TR" b="1" dirty="0"/>
              <a:t>kalın</a:t>
            </a:r>
            <a:r>
              <a:rPr lang="tr-TR" dirty="0"/>
              <a:t> olarak görüntülenir.</a:t>
            </a:r>
          </a:p>
          <a:p>
            <a:r>
              <a:rPr lang="tr-TR" dirty="0"/>
              <a:t>Yazının &lt;</a:t>
            </a:r>
            <a:r>
              <a:rPr lang="tr-TR" dirty="0" err="1"/>
              <a:t>strong</a:t>
            </a:r>
            <a:r>
              <a:rPr lang="tr-TR" dirty="0"/>
              <a:t>&gt;bu kısmı önemlidir.&lt;/</a:t>
            </a:r>
            <a:r>
              <a:rPr lang="tr-TR" dirty="0" err="1"/>
              <a:t>strong</a:t>
            </a:r>
            <a:r>
              <a:rPr lang="tr-T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7408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AD93-B153-1230-10E9-061D6419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Metin Biçimlendirme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7B31-27AC-700A-DB8E-8E1ECD6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HTML &lt;i&gt; öğesi, metnin bir bölümünü alternatif bir ses veya ruh halinde tanımlar. İçerideki içerik tipik olarak </a:t>
            </a:r>
            <a:r>
              <a:rPr lang="tr-TR" i="1" dirty="0"/>
              <a:t>italik</a:t>
            </a:r>
            <a:r>
              <a:rPr lang="tr-TR" dirty="0"/>
              <a:t> olarak görüntülenir.</a:t>
            </a:r>
          </a:p>
          <a:p>
            <a:endParaRPr lang="tr-TR" dirty="0"/>
          </a:p>
          <a:p>
            <a:r>
              <a:rPr lang="tr-TR" dirty="0"/>
              <a:t>İpucu: &lt;i&gt; etiketi genellikle teknik bir terimi, başka bir dilden bir cümleyi, bir düşünceyi, vb. belirtmek için kullanılır.</a:t>
            </a:r>
          </a:p>
          <a:p>
            <a:endParaRPr lang="tr-TR" dirty="0"/>
          </a:p>
          <a:p>
            <a:r>
              <a:rPr lang="tr-TR" dirty="0"/>
              <a:t>Modern yapay zekanın temeli &lt;i&gt;dereceli </a:t>
            </a:r>
            <a:r>
              <a:rPr lang="tr-TR" dirty="0" err="1"/>
              <a:t>açalma</a:t>
            </a:r>
            <a:r>
              <a:rPr lang="tr-TR" dirty="0"/>
              <a:t>&lt;/i&gt; algoritmasına dayanır.</a:t>
            </a:r>
          </a:p>
        </p:txBody>
      </p:sp>
    </p:spTree>
    <p:extLst>
      <p:ext uri="{BB962C8B-B14F-4D97-AF65-F5344CB8AC3E}">
        <p14:creationId xmlns:p14="http://schemas.microsoft.com/office/powerpoint/2010/main" val="50848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AD93-B153-1230-10E9-061D6419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Metin Biçimlendirme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7B31-27AC-700A-DB8E-8E1ECD6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HTML &lt;em&gt; öğesi, vurgulanan metni tanımlar. İçerideki içerik tipik olarak </a:t>
            </a:r>
            <a:r>
              <a:rPr lang="tr-TR" i="1" dirty="0"/>
              <a:t>italik</a:t>
            </a:r>
            <a:r>
              <a:rPr lang="tr-TR" dirty="0"/>
              <a:t> olarak görüntülenir.</a:t>
            </a:r>
          </a:p>
          <a:p>
            <a:endParaRPr lang="tr-TR" dirty="0"/>
          </a:p>
          <a:p>
            <a:r>
              <a:rPr lang="tr-TR" dirty="0"/>
              <a:t>İpucu: Bir ekran okuyucu, sözlü vurguyu kullanarak &lt;em&gt; içindeki sözcükleri vurgulayarak telaffuz edecektir.</a:t>
            </a:r>
          </a:p>
          <a:p>
            <a:endParaRPr lang="tr-TR" dirty="0"/>
          </a:p>
          <a:p>
            <a:r>
              <a:rPr lang="tr-TR" dirty="0"/>
              <a:t>Metnin &lt;em&gt;bu alanı&lt;/em&gt; vurgulanmıştır.</a:t>
            </a:r>
          </a:p>
        </p:txBody>
      </p:sp>
    </p:spTree>
    <p:extLst>
      <p:ext uri="{BB962C8B-B14F-4D97-AF65-F5344CB8AC3E}">
        <p14:creationId xmlns:p14="http://schemas.microsoft.com/office/powerpoint/2010/main" val="251093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AD93-B153-1230-10E9-061D6419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Metin Biçimlendirme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7B31-27AC-700A-DB8E-8E1ECD6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HTML &lt;</a:t>
            </a:r>
            <a:r>
              <a:rPr lang="tr-TR" dirty="0" err="1"/>
              <a:t>small</a:t>
            </a:r>
            <a:r>
              <a:rPr lang="tr-TR" dirty="0"/>
              <a:t>&gt; öğesi </a:t>
            </a:r>
            <a:r>
              <a:rPr lang="tr-TR" sz="2000" dirty="0"/>
              <a:t>daha küçük</a:t>
            </a:r>
            <a:r>
              <a:rPr lang="tr-TR" dirty="0"/>
              <a:t> metni tanımlar:</a:t>
            </a:r>
          </a:p>
          <a:p>
            <a:r>
              <a:rPr lang="tr-TR" dirty="0"/>
              <a:t>Metnin &lt;</a:t>
            </a:r>
            <a:r>
              <a:rPr lang="tr-TR" dirty="0" err="1"/>
              <a:t>small</a:t>
            </a:r>
            <a:r>
              <a:rPr lang="tr-TR" dirty="0"/>
              <a:t>&gt; bu kısmı &lt;/</a:t>
            </a:r>
            <a:r>
              <a:rPr lang="tr-TR" dirty="0" err="1"/>
              <a:t>small</a:t>
            </a:r>
            <a:r>
              <a:rPr lang="tr-TR" dirty="0"/>
              <a:t>&gt; küçük görünecektir.</a:t>
            </a:r>
          </a:p>
          <a:p>
            <a:endParaRPr lang="tr-TR" dirty="0"/>
          </a:p>
          <a:p>
            <a:r>
              <a:rPr lang="tr-TR" dirty="0"/>
              <a:t>HTML &lt;mark&gt; öğesi, </a:t>
            </a:r>
            <a:r>
              <a:rPr lang="tr-TR" dirty="0">
                <a:highlight>
                  <a:srgbClr val="FFFF00"/>
                </a:highlight>
              </a:rPr>
              <a:t>işaretlenmesi</a:t>
            </a:r>
            <a:r>
              <a:rPr lang="tr-TR" dirty="0"/>
              <a:t> veya vurgulanması gereken metni tanımlar:</a:t>
            </a:r>
          </a:p>
          <a:p>
            <a:r>
              <a:rPr lang="tr-TR" dirty="0"/>
              <a:t>Bugün &lt;mark&gt; süt &lt;/mark&gt; almayı unutma.</a:t>
            </a:r>
          </a:p>
        </p:txBody>
      </p:sp>
    </p:spTree>
    <p:extLst>
      <p:ext uri="{BB962C8B-B14F-4D97-AF65-F5344CB8AC3E}">
        <p14:creationId xmlns:p14="http://schemas.microsoft.com/office/powerpoint/2010/main" val="405540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AD93-B153-1230-10E9-061D6419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Metin Biçimlendirme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7B31-27AC-700A-DB8E-8E1ECD6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HTML &lt;del&gt; öğesi, bir belgeden </a:t>
            </a:r>
            <a:r>
              <a:rPr lang="tr-TR" strike="sngStrike" dirty="0"/>
              <a:t>silinmi</a:t>
            </a:r>
            <a:r>
              <a:rPr lang="tr-TR" dirty="0"/>
              <a:t>ş olan metni tanımlar. Tarayıcılar genellikle silinen metin boyunca bir çizgi çizer:</a:t>
            </a:r>
          </a:p>
          <a:p>
            <a:r>
              <a:rPr lang="tr-TR" dirty="0"/>
              <a:t>En sevdiğim renk &lt;del&gt; kırmızı &lt;/del&gt; mavi.</a:t>
            </a:r>
          </a:p>
          <a:p>
            <a:endParaRPr lang="tr-TR" dirty="0"/>
          </a:p>
          <a:p>
            <a:r>
              <a:rPr lang="tr-TR" dirty="0"/>
              <a:t>HTML &lt;</a:t>
            </a:r>
            <a:r>
              <a:rPr lang="tr-TR" dirty="0" err="1"/>
              <a:t>ins</a:t>
            </a:r>
            <a:r>
              <a:rPr lang="tr-TR" dirty="0"/>
              <a:t>&gt; öğesi, bir belgeye </a:t>
            </a:r>
            <a:r>
              <a:rPr lang="tr-TR" u="sng" dirty="0"/>
              <a:t>eklenmiş</a:t>
            </a:r>
            <a:r>
              <a:rPr lang="tr-TR" dirty="0"/>
              <a:t> bir metni tanımlar. Tarayıcılar genellikle eklenen metnin altını çizer:</a:t>
            </a:r>
          </a:p>
          <a:p>
            <a:r>
              <a:rPr lang="tr-TR" dirty="0"/>
              <a:t>&lt;p&gt; En sevdiğim renk &lt;del&gt; kırmızı &lt;/del&gt; &lt;</a:t>
            </a:r>
            <a:r>
              <a:rPr lang="tr-TR" dirty="0" err="1"/>
              <a:t>ins</a:t>
            </a:r>
            <a:r>
              <a:rPr lang="tr-TR" dirty="0"/>
              <a:t>&gt; mavi. &lt;/</a:t>
            </a:r>
            <a:r>
              <a:rPr lang="tr-TR" dirty="0" err="1"/>
              <a:t>ins</a:t>
            </a:r>
            <a:r>
              <a:rPr lang="tr-TR" dirty="0"/>
              <a:t>&gt; &lt;/p&gt;</a:t>
            </a:r>
          </a:p>
        </p:txBody>
      </p:sp>
    </p:spTree>
    <p:extLst>
      <p:ext uri="{BB962C8B-B14F-4D97-AF65-F5344CB8AC3E}">
        <p14:creationId xmlns:p14="http://schemas.microsoft.com/office/powerpoint/2010/main" val="127375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AD93-B153-1230-10E9-061D6419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HTML Metin Biçimlendirme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7B31-27AC-700A-DB8E-8E1ECD64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/>
              <a:t>HTML &lt;</a:t>
            </a:r>
            <a:r>
              <a:rPr lang="tr-TR" dirty="0" err="1"/>
              <a:t>sub</a:t>
            </a:r>
            <a:r>
              <a:rPr lang="tr-TR" dirty="0"/>
              <a:t>&gt; öğesi, alt </a:t>
            </a:r>
            <a:r>
              <a:rPr lang="tr-TR" baseline="-25000" dirty="0"/>
              <a:t>simge</a:t>
            </a:r>
            <a:r>
              <a:rPr lang="tr-TR" dirty="0"/>
              <a:t> metnini tanımlar. Alt simge metni, normal satırın yarım karakter altında görünür ve bazen daha küçük bir yazı tipiyle işlenir. Alt simge metni, H</a:t>
            </a:r>
            <a:r>
              <a:rPr lang="tr-TR" baseline="-25000" dirty="0"/>
              <a:t>2</a:t>
            </a:r>
            <a:r>
              <a:rPr lang="tr-TR" dirty="0"/>
              <a:t>O gibi kimyasal formüller için kullanılabilir.</a:t>
            </a:r>
          </a:p>
          <a:p>
            <a:r>
              <a:rPr lang="tr-TR" dirty="0"/>
              <a:t>HTML &lt;sup&gt; öğesi, üst </a:t>
            </a:r>
            <a:r>
              <a:rPr lang="tr-TR" baseline="30000" dirty="0"/>
              <a:t>simge</a:t>
            </a:r>
            <a:r>
              <a:rPr lang="tr-TR" dirty="0"/>
              <a:t> metnini tanımlar. Üst simge metni, normal satırın yarım karakter üzerinde görünür ve bazen daha küçük bir yazı tipiyle işlenir. Üst simge metni, WWW</a:t>
            </a:r>
            <a:r>
              <a:rPr lang="tr-TR" baseline="30000" dirty="0"/>
              <a:t>[1]</a:t>
            </a:r>
            <a:r>
              <a:rPr lang="tr-TR" dirty="0"/>
              <a:t> gibi dipnotlar için kullanılabilir.</a:t>
            </a:r>
          </a:p>
          <a:p>
            <a:r>
              <a:rPr lang="tr-TR" dirty="0"/>
              <a:t>Suyun molekül yapısı H&lt;</a:t>
            </a:r>
            <a:r>
              <a:rPr lang="tr-TR" dirty="0" err="1"/>
              <a:t>sub</a:t>
            </a:r>
            <a:r>
              <a:rPr lang="tr-TR" dirty="0"/>
              <a:t>&gt;2&lt;/</a:t>
            </a:r>
            <a:r>
              <a:rPr lang="tr-TR" dirty="0" err="1"/>
              <a:t>sub</a:t>
            </a:r>
            <a:r>
              <a:rPr lang="tr-TR" dirty="0"/>
              <a:t>&gt;O ile ifade edilir &lt;sup&gt;[1]&lt;/sup&gt;.</a:t>
            </a:r>
          </a:p>
        </p:txBody>
      </p:sp>
    </p:spTree>
    <p:extLst>
      <p:ext uri="{BB962C8B-B14F-4D97-AF65-F5344CB8AC3E}">
        <p14:creationId xmlns:p14="http://schemas.microsoft.com/office/powerpoint/2010/main" val="2579294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4C00-F433-7716-7BB4-DCF31CB0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Resimler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9736-E8B7-7E4C-5BFA-86DC305C2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>
                <a:hlinkClick r:id="rId2"/>
              </a:rPr>
              <a:t>https://www.w3schools.com/html/html_images.asp</a:t>
            </a:r>
            <a:endParaRPr lang="tr-TR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736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7111-6F03-CA41-C51C-17B95743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CSS ID Seçici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5CE26-0B23-2589-4948-919B36F93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ID seçici, belirli bir öğeyi seçmek için bir HTML öğesinin </a:t>
            </a:r>
            <a:r>
              <a:rPr lang="tr-TR" dirty="0" err="1"/>
              <a:t>id</a:t>
            </a:r>
            <a:r>
              <a:rPr lang="tr-TR" dirty="0"/>
              <a:t> niteliğini kullanır.</a:t>
            </a:r>
          </a:p>
          <a:p>
            <a:endParaRPr lang="tr-TR" dirty="0"/>
          </a:p>
          <a:p>
            <a:r>
              <a:rPr lang="tr-TR" dirty="0"/>
              <a:t>Bir öğenin kimliği (</a:t>
            </a:r>
            <a:r>
              <a:rPr lang="tr-TR" dirty="0" err="1"/>
              <a:t>id'si</a:t>
            </a:r>
            <a:r>
              <a:rPr lang="tr-TR" dirty="0"/>
              <a:t>), bir sayfa içinde benzersizdir, bu nedenle kimlik seçici, benzersiz bir öğeyi seçmek için kullanılır!</a:t>
            </a:r>
          </a:p>
          <a:p>
            <a:endParaRPr lang="tr-TR" dirty="0"/>
          </a:p>
          <a:p>
            <a:r>
              <a:rPr lang="tr-TR" dirty="0"/>
              <a:t>Belirli bir kimliği olan bir öğeyi seçmek için, bir kare (#) karakteri ve ardından öğenin kimliğini yazın.</a:t>
            </a:r>
          </a:p>
        </p:txBody>
      </p:sp>
    </p:spTree>
    <p:extLst>
      <p:ext uri="{BB962C8B-B14F-4D97-AF65-F5344CB8AC3E}">
        <p14:creationId xmlns:p14="http://schemas.microsoft.com/office/powerpoint/2010/main" val="2374398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</TotalTime>
  <Words>1127</Words>
  <Application>Microsoft Macintosh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Fira Code</vt:lpstr>
      <vt:lpstr>Office Theme</vt:lpstr>
      <vt:lpstr>HTML Metin Biçimlendirme</vt:lpstr>
      <vt:lpstr>HTML Metin Biçimlendirme</vt:lpstr>
      <vt:lpstr>HTML Metin Biçimlendirme</vt:lpstr>
      <vt:lpstr>HTML Metin Biçimlendirme</vt:lpstr>
      <vt:lpstr>HTML Metin Biçimlendirme</vt:lpstr>
      <vt:lpstr>HTML Metin Biçimlendirme</vt:lpstr>
      <vt:lpstr>HTML Metin Biçimlendirme</vt:lpstr>
      <vt:lpstr>Resimler</vt:lpstr>
      <vt:lpstr>CSS ID Seçici</vt:lpstr>
      <vt:lpstr>CSS ID Seçici</vt:lpstr>
      <vt:lpstr>CSS Class Seçici</vt:lpstr>
      <vt:lpstr>CSS Class Seçici</vt:lpstr>
      <vt:lpstr>Border</vt:lpstr>
      <vt:lpstr>Border</vt:lpstr>
      <vt:lpstr>Margin</vt:lpstr>
      <vt:lpstr>Padding</vt:lpstr>
      <vt:lpstr>DIV</vt:lpstr>
      <vt:lpstr>Table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ismail parlak</cp:lastModifiedBy>
  <cp:revision>99</cp:revision>
  <dcterms:created xsi:type="dcterms:W3CDTF">2022-10-02T13:24:37Z</dcterms:created>
  <dcterms:modified xsi:type="dcterms:W3CDTF">2023-10-16T14:35:14Z</dcterms:modified>
</cp:coreProperties>
</file>