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www.w3.org/wiki/CSS/Properties/color/keywor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(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 - </a:t>
            </a:r>
            <a:r>
              <a:rPr lang="tr-TR" dirty="0" err="1"/>
              <a:t>hiper</a:t>
            </a:r>
            <a:r>
              <a:rPr lang="tr-TR" dirty="0"/>
              <a:t> metin biçimlendirme dili) web sayfaları için standart biçimlendirme dilidir.</a:t>
            </a:r>
          </a:p>
          <a:p>
            <a:endParaRPr lang="tr-TR" dirty="0"/>
          </a:p>
          <a:p>
            <a:r>
              <a:rPr lang="tr-TR" dirty="0"/>
              <a:t>HTML ile kendi Web Sitenizi oluşturabilirsiniz.</a:t>
            </a:r>
          </a:p>
          <a:p>
            <a:endParaRPr lang="tr-TR" dirty="0"/>
          </a:p>
          <a:p>
            <a:r>
              <a:rPr lang="tr-TR" dirty="0"/>
              <a:t>Öğrenmesi kolay ve zevklidir.</a:t>
            </a:r>
          </a:p>
        </p:txBody>
      </p:sp>
    </p:spTree>
    <p:extLst>
      <p:ext uri="{BB962C8B-B14F-4D97-AF65-F5344CB8AC3E}">
        <p14:creationId xmlns:p14="http://schemas.microsoft.com/office/powerpoint/2010/main" val="249053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BC6-7CED-781D-F6B1-33E82C29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Nitelikleri (</a:t>
            </a:r>
            <a:r>
              <a:rPr lang="tr-TR" dirty="0" err="1"/>
              <a:t>Attributes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E4C-95C8-0A2F-DD8D-4771CAAA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Nitelikler küçük harflerle yazılmalıdır.</a:t>
            </a:r>
          </a:p>
          <a:p>
            <a:r>
              <a:rPr lang="tr-TR" sz="2400" dirty="0"/>
              <a:t>Niteliklerin değerleri tırnak işaretleri içinde yazılmalıdır        (</a:t>
            </a:r>
            <a:r>
              <a:rPr lang="tr-TR" sz="2400" b="1" dirty="0">
                <a:solidFill>
                  <a:srgbClr val="00B0F0"/>
                </a:solidFill>
              </a:rPr>
              <a:t>"</a:t>
            </a:r>
            <a:r>
              <a:rPr lang="tr-TR" sz="2400" dirty="0"/>
              <a:t> veya </a:t>
            </a:r>
            <a:r>
              <a:rPr lang="tr-TR" sz="2400" b="1" dirty="0">
                <a:solidFill>
                  <a:srgbClr val="00B0F0"/>
                </a:solidFill>
              </a:rPr>
              <a:t>'</a:t>
            </a:r>
            <a:r>
              <a:rPr lang="tr-TR" sz="2400" dirty="0"/>
              <a:t>).</a:t>
            </a:r>
          </a:p>
          <a:p>
            <a:r>
              <a:rPr lang="tr-TR" sz="2400" dirty="0"/>
              <a:t>Eğer değerler tırnak işareti barındırıyorsa tırnak işareti kullanımına dikkat edilmelidir.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kedi.jpg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Ali'nin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kedisi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kedi.jpg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Ali'nin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quot;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uçan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&amp;quot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kedisi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89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CSS (</a:t>
            </a:r>
            <a:r>
              <a:rPr lang="tr-TR" dirty="0" err="1"/>
              <a:t>Cascading</a:t>
            </a:r>
            <a:r>
              <a:rPr lang="tr-TR" dirty="0"/>
              <a:t> Style </a:t>
            </a:r>
            <a:r>
              <a:rPr lang="tr-TR" dirty="0" err="1"/>
              <a:t>Sheets</a:t>
            </a:r>
            <a:r>
              <a:rPr lang="tr-TR" dirty="0"/>
              <a:t>), bir HTML belgesine stil vermek için kullandığımız dildir.</a:t>
            </a:r>
          </a:p>
          <a:p>
            <a:endParaRPr lang="tr-TR" dirty="0"/>
          </a:p>
          <a:p>
            <a:r>
              <a:rPr lang="tr-TR" dirty="0"/>
              <a:t>CSS, HTML öğelerinin nasıl görüntülenmesi gerektiğini açıklar.</a:t>
            </a:r>
          </a:p>
          <a:p>
            <a:endParaRPr lang="tr-TR" dirty="0"/>
          </a:p>
          <a:p>
            <a:r>
              <a:rPr lang="tr-TR" dirty="0"/>
              <a:t>CSS çok fazla iş tasarrufu sağlar. Aynı anda birden fazla web sayfasının düzenini kontrol edebilir.</a:t>
            </a:r>
          </a:p>
        </p:txBody>
      </p:sp>
    </p:spTree>
    <p:extLst>
      <p:ext uri="{BB962C8B-B14F-4D97-AF65-F5344CB8AC3E}">
        <p14:creationId xmlns:p14="http://schemas.microsoft.com/office/powerpoint/2010/main" val="263954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Sentaksı (</a:t>
            </a:r>
            <a:r>
              <a:rPr lang="tr-TR" dirty="0" err="1"/>
              <a:t>Syntax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Bir CSS kuralı, bir seçici ve bir bildirim bloğundan oluşur.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   h1</a:t>
            </a:r>
            <a:r>
              <a:rPr lang="tr-TR" dirty="0"/>
              <a:t> {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tr-TR" dirty="0"/>
              <a:t> </a:t>
            </a:r>
            <a:r>
              <a:rPr lang="tr-TR" dirty="0" err="1">
                <a:solidFill>
                  <a:schemeClr val="accent2"/>
                </a:solidFill>
              </a:rPr>
              <a:t>red</a:t>
            </a:r>
            <a:r>
              <a:rPr lang="tr-TR" dirty="0"/>
              <a:t>;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font-size:</a:t>
            </a:r>
            <a:r>
              <a:rPr lang="tr-TR" dirty="0"/>
              <a:t> </a:t>
            </a:r>
            <a:r>
              <a:rPr lang="tr-TR" dirty="0">
                <a:solidFill>
                  <a:schemeClr val="accent2"/>
                </a:solidFill>
              </a:rPr>
              <a:t>14pt</a:t>
            </a:r>
            <a:r>
              <a:rPr lang="tr-TR" dirty="0"/>
              <a:t>; }</a:t>
            </a:r>
          </a:p>
          <a:p>
            <a:r>
              <a:rPr lang="tr-TR" dirty="0"/>
              <a:t>Seçici, stil vermek istediğiniz HTML öğesine işaret eder.</a:t>
            </a:r>
          </a:p>
          <a:p>
            <a:r>
              <a:rPr lang="tr-TR" dirty="0"/>
              <a:t>Bildirim bloğu, noktalı virgülle ayrılmış bir veya daha fazla bildirim içerir.</a:t>
            </a:r>
          </a:p>
          <a:p>
            <a:r>
              <a:rPr lang="tr-TR" dirty="0"/>
              <a:t>Her bildirim, iki nokta üst üste ile ayrılmış bir CSS özellik adı ve bir değer içerir.</a:t>
            </a:r>
          </a:p>
          <a:p>
            <a:r>
              <a:rPr lang="tr-TR" dirty="0"/>
              <a:t>Birden çok CSS bildirimi noktalı virgülle ayrılır ve bildirim blokları kıvırcık parantezlerle çevrilidir (</a:t>
            </a:r>
            <a:r>
              <a:rPr lang="tr-TR" dirty="0" err="1"/>
              <a:t>curly</a:t>
            </a:r>
            <a:r>
              <a:rPr lang="tr-TR" dirty="0"/>
              <a:t> </a:t>
            </a:r>
            <a:r>
              <a:rPr lang="tr-TR" dirty="0" err="1"/>
              <a:t>braces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682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Seçicileri (</a:t>
            </a:r>
            <a:r>
              <a:rPr lang="tr-TR" dirty="0" err="1"/>
              <a:t>Selectors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Bir CSS seçici, stil vermek istediğiniz HTML öğelerini seçer.</a:t>
            </a:r>
          </a:p>
          <a:p>
            <a:r>
              <a:rPr lang="tr-TR" dirty="0"/>
              <a:t>Evrensel seçici (*), sayfadaki tüm HTML öğelerini seçer.</a:t>
            </a:r>
          </a:p>
          <a:p>
            <a:r>
              <a:rPr lang="tr-TR" dirty="0"/>
              <a:t>Aşağıdaki CSS kuralı, sayfadaki tüm HTML elemanlarını etkileyecektir: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23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Seçicileri (</a:t>
            </a:r>
            <a:r>
              <a:rPr lang="tr-TR" dirty="0" err="1"/>
              <a:t>Selectors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Öğe seçici, öğe adına göre HTML öğelerini seçer.</a:t>
            </a:r>
          </a:p>
          <a:p>
            <a:r>
              <a:rPr lang="tr-TR" dirty="0"/>
              <a:t>Burada, sayfadaki tüm &lt;p&gt; öğeleri kırmızı metin rengiyle ortaya hizalanacaktır: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33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Seçicileri (</a:t>
            </a:r>
            <a:r>
              <a:rPr lang="tr-TR" dirty="0" err="1"/>
              <a:t>Selectors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31875"/>
          </a:xfrm>
        </p:spPr>
        <p:txBody>
          <a:bodyPr>
            <a:normAutofit/>
          </a:bodyPr>
          <a:lstStyle/>
          <a:p>
            <a:r>
              <a:rPr lang="tr-TR" dirty="0"/>
              <a:t>Gruplandırma seçici, aynı stil tanımlarına sahip tüm HTML öğelerini seçer.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DE9EB-A4A1-3439-778D-ACFE19B4AF93}"/>
              </a:ext>
            </a:extLst>
          </p:cNvPr>
          <p:cNvSpPr txBox="1"/>
          <p:nvPr/>
        </p:nvSpPr>
        <p:spPr>
          <a:xfrm>
            <a:off x="861060" y="2852102"/>
            <a:ext cx="25410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30A6D-EE79-757F-5BE1-1BC505955B7B}"/>
              </a:ext>
            </a:extLst>
          </p:cNvPr>
          <p:cNvSpPr txBox="1"/>
          <p:nvPr/>
        </p:nvSpPr>
        <p:spPr>
          <a:xfrm>
            <a:off x="5741862" y="2852102"/>
            <a:ext cx="2541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h1, h2, p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44930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18EA-A722-E8E4-B34A-B11A6409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CSS'i</a:t>
            </a:r>
            <a:r>
              <a:rPr lang="tr-TR" dirty="0"/>
              <a:t> Sayfaya Ekleme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7409-9E1E-3EFF-5F7C-40ECF888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89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000" b="1" dirty="0"/>
              <a:t>Dış stiller</a:t>
            </a:r>
            <a:r>
              <a:rPr lang="tr-TR" sz="2000" dirty="0"/>
              <a:t>, bir HTML sayfasının </a:t>
            </a:r>
            <a:r>
              <a:rPr lang="tr-TR" sz="1600" dirty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A52A2A"/>
                </a:solidFill>
                <a:latin typeface="Consolas" panose="020B0609020204030204" pitchFamily="49" charset="0"/>
              </a:rPr>
              <a:t>&gt;</a:t>
            </a:r>
            <a:r>
              <a:rPr lang="tr-TR" sz="2000" dirty="0"/>
              <a:t> bölümündeki </a:t>
            </a:r>
            <a:r>
              <a:rPr lang="tr-TR" sz="1600" dirty="0">
                <a:solidFill>
                  <a:srgbClr val="A52A2A"/>
                </a:solidFill>
                <a:latin typeface="Consolas" panose="020B0609020204030204" pitchFamily="49" charset="0"/>
              </a:rPr>
              <a:t>&lt;link&gt; </a:t>
            </a:r>
            <a:r>
              <a:rPr lang="tr-TR" sz="2000" dirty="0"/>
              <a:t>öğesinde tanımlanır: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0D79-6866-47C6-08CF-8E656CD0F2ED}"/>
              </a:ext>
            </a:extLst>
          </p:cNvPr>
          <p:cNvSpPr txBox="1"/>
          <p:nvPr/>
        </p:nvSpPr>
        <p:spPr>
          <a:xfrm>
            <a:off x="811530" y="2809556"/>
            <a:ext cx="459933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stiller.css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Sayfa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başlığı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sz="1400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4B3D0-E4AE-1CE0-3D1A-79266811BFD0}"/>
              </a:ext>
            </a:extLst>
          </p:cNvPr>
          <p:cNvSpPr txBox="1"/>
          <p:nvPr/>
        </p:nvSpPr>
        <p:spPr>
          <a:xfrm>
            <a:off x="5753100" y="2809556"/>
            <a:ext cx="31662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navy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93219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18EA-A722-E8E4-B34A-B11A6409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CSS'i</a:t>
            </a:r>
            <a:r>
              <a:rPr lang="tr-TR" dirty="0"/>
              <a:t> Sayfaya Ekleme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7409-9E1E-3EFF-5F7C-40ECF888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89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000" b="1" dirty="0"/>
              <a:t>Dahili stiller, </a:t>
            </a:r>
            <a:r>
              <a:rPr lang="tr-TR" sz="2000" dirty="0"/>
              <a:t>bir HTML sayfasının </a:t>
            </a:r>
            <a:r>
              <a:rPr lang="tr-T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A52A2A"/>
                </a:solidFill>
                <a:latin typeface="Consolas" panose="020B0609020204030204" pitchFamily="49" charset="0"/>
              </a:rPr>
              <a:t>&gt;</a:t>
            </a:r>
            <a:r>
              <a:rPr lang="tr-TR" sz="2000" dirty="0"/>
              <a:t> bölümündeki </a:t>
            </a:r>
            <a:r>
              <a:rPr lang="tr-T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tr-TR" sz="1400" dirty="0">
                <a:solidFill>
                  <a:srgbClr val="A52A2A"/>
                </a:solidFill>
                <a:latin typeface="Consolas" panose="020B0609020204030204" pitchFamily="49" charset="0"/>
              </a:rPr>
              <a:t>&gt;</a:t>
            </a:r>
            <a:r>
              <a:rPr lang="tr-TR" sz="2000" dirty="0"/>
              <a:t> öğesinde tanımlanır: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0D79-6866-47C6-08CF-8E656CD0F2ED}"/>
              </a:ext>
            </a:extLst>
          </p:cNvPr>
          <p:cNvSpPr txBox="1"/>
          <p:nvPr/>
        </p:nvSpPr>
        <p:spPr>
          <a:xfrm>
            <a:off x="2198370" y="2190234"/>
            <a:ext cx="33947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body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h1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 color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maroon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 margin-left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40px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75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18EA-A722-E8E4-B34A-B11A6409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CSS'i</a:t>
            </a:r>
            <a:r>
              <a:rPr lang="tr-TR" dirty="0"/>
              <a:t> Sayfaya Ekleme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7409-9E1E-3EFF-5F7C-40ECF888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89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000" b="1" dirty="0"/>
              <a:t>Satır içi stiller, </a:t>
            </a:r>
            <a:r>
              <a:rPr lang="tr-TR" sz="2000" dirty="0"/>
              <a:t>ilgili öğenin "</a:t>
            </a:r>
            <a:r>
              <a:rPr lang="tr-TR" sz="2000" dirty="0" err="1"/>
              <a:t>style</a:t>
            </a:r>
            <a:r>
              <a:rPr lang="tr-TR" sz="2000" dirty="0"/>
              <a:t>" özelliğinde tanımlanır: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0D79-6866-47C6-08CF-8E656CD0F2ED}"/>
              </a:ext>
            </a:extLst>
          </p:cNvPr>
          <p:cNvSpPr txBox="1"/>
          <p:nvPr/>
        </p:nvSpPr>
        <p:spPr>
          <a:xfrm>
            <a:off x="628650" y="2319774"/>
            <a:ext cx="788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 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blue; text-align: center;"&gt;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red;"&gt;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6544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93A5-EA1F-8276-A170-A4DD316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Metin Hizalama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529C-0FF0-7E4E-2BEB-B475EF7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>
            <a:normAutofit/>
          </a:bodyPr>
          <a:lstStyle/>
          <a:p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text-align</a:t>
            </a:r>
            <a:r>
              <a:rPr lang="tr-TR" sz="2000" dirty="0"/>
              <a:t> özelliği, bir metnin yatay hizalamasını ayarlamak için kullanılır.</a:t>
            </a:r>
          </a:p>
          <a:p>
            <a:r>
              <a:rPr lang="tr-TR" sz="2000" dirty="0"/>
              <a:t>Bir metin sola veya sağa hizalanabilir, ortalanabilir veya iki yana yaslanabilir.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2AB50-1FBA-2E79-1942-C2776BC7DF78}"/>
              </a:ext>
            </a:extLst>
          </p:cNvPr>
          <p:cNvSpPr txBox="1"/>
          <p:nvPr/>
        </p:nvSpPr>
        <p:spPr>
          <a:xfrm>
            <a:off x="876300" y="3286124"/>
            <a:ext cx="237116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justify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1876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C039-4BBD-DA86-69CA-CAB23F6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760-A78E-24ED-355A-8E36ACC6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Sayfa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başlığı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Görünür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içerik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başlığı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paragraftır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456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93A5-EA1F-8276-A170-A4DD316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Renkler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529C-0FF0-7E4E-2BEB-B475EF7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tr-TR" sz="1600" dirty="0"/>
              <a:t>CSS ile renklendirme yapmak için ön tanımlı renk isimleri kullanılabilir: </a:t>
            </a:r>
            <a:r>
              <a:rPr lang="tr-TR" sz="1600" dirty="0">
                <a:hlinkClick r:id="rId2"/>
              </a:rPr>
              <a:t>https://www.w3.org/wiki/CSS/Properties/color/keywords</a:t>
            </a:r>
            <a:endParaRPr lang="tr-TR" sz="1600" dirty="0"/>
          </a:p>
          <a:p>
            <a:pPr>
              <a:lnSpc>
                <a:spcPct val="120000"/>
              </a:lnSpc>
            </a:pPr>
            <a:r>
              <a:rPr lang="tr-TR" sz="1600" dirty="0"/>
              <a:t>Renkler, RGB değerleri, HEX değerleri, HSL değerleri, RGBA değerleri ve HSLA değerleri kullanılarak da belirtilebilir: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2AB50-1FBA-2E79-1942-C2776BC7DF78}"/>
              </a:ext>
            </a:extLst>
          </p:cNvPr>
          <p:cNvSpPr txBox="1"/>
          <p:nvPr/>
        </p:nvSpPr>
        <p:spPr>
          <a:xfrm>
            <a:off x="777240" y="3447226"/>
            <a:ext cx="5352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(255, 99, 71);"&gt;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#ff6347;"&gt;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(9, 100%, 64%);"&gt;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(255, 99, 71, 0.5);"&gt;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(9, 100%, 64%, 0.5);"&gt;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5CDD5-AED2-E631-50C9-DDA6C10BD292}"/>
              </a:ext>
            </a:extLst>
          </p:cNvPr>
          <p:cNvSpPr txBox="1"/>
          <p:nvPr/>
        </p:nvSpPr>
        <p:spPr>
          <a:xfrm>
            <a:off x="628650" y="5128259"/>
            <a:ext cx="549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https://www.w3schools.com/colors/colors_picker.asp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66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ile web tarayıcısında yazı, resim, video, vb. elemanlarını ekleyebiliriz.</a:t>
            </a:r>
          </a:p>
          <a:p>
            <a:endParaRPr lang="tr-TR" dirty="0"/>
          </a:p>
          <a:p>
            <a:r>
              <a:rPr lang="tr-TR" dirty="0"/>
              <a:t>Bir web sitesini ziyaret ettiğinizde ekrana sağ tıklayıp "Sayfa kaynağını göster" seçeneğini seçtiğinizde görüntülediğiniz web sayfasının HTML kodlarını görebilirsiniz.</a:t>
            </a:r>
          </a:p>
          <a:p>
            <a:endParaRPr lang="tr-TR" dirty="0"/>
          </a:p>
          <a:p>
            <a:r>
              <a:rPr lang="tr-TR" dirty="0"/>
              <a:t>HTML elemanları etiketler (</a:t>
            </a:r>
            <a:r>
              <a:rPr lang="tr-TR" dirty="0" err="1"/>
              <a:t>Tag</a:t>
            </a:r>
            <a:r>
              <a:rPr lang="tr-TR" dirty="0"/>
              <a:t>) ile yönetilir. </a:t>
            </a:r>
          </a:p>
        </p:txBody>
      </p:sp>
    </p:spTree>
    <p:extLst>
      <p:ext uri="{BB962C8B-B14F-4D97-AF65-F5344CB8AC3E}">
        <p14:creationId xmlns:p14="http://schemas.microsoft.com/office/powerpoint/2010/main" val="56713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içerik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/tag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C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+mj-lt"/>
                <a:ea typeface="+mj-ea"/>
                <a:cs typeface="+mj-cs"/>
              </a:rPr>
              <a:t>veya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 </a:t>
            </a: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/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400" dirty="0" err="1">
                <a:latin typeface="+mj-lt"/>
                <a:ea typeface="+mj-ea"/>
                <a:cs typeface="+mj-cs"/>
              </a:rPr>
              <a:t>veya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58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yazısı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Birinci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İkinci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285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html, body, h1, p </a:t>
            </a:r>
            <a:r>
              <a:rPr lang="en-US" sz="2000" dirty="0" err="1">
                <a:latin typeface="+mj-lt"/>
                <a:ea typeface="+mj-ea"/>
                <a:cs typeface="+mj-cs"/>
              </a:rPr>
              <a:t>elemanların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açıklamaları</a:t>
            </a:r>
            <a:r>
              <a:rPr lang="en-US" sz="2000" dirty="0">
                <a:latin typeface="+mj-lt"/>
                <a:ea typeface="+mj-ea"/>
                <a:cs typeface="+mj-cs"/>
              </a:rPr>
              <a:t>...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Biraz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daha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yazı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512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tr-TR" dirty="0" err="1"/>
              <a:t>Tag'ler</a:t>
            </a:r>
            <a:r>
              <a:rPr lang="tr-TR" dirty="0"/>
              <a:t> kapatılmalıdır:</a:t>
            </a:r>
          </a:p>
          <a:p>
            <a:pPr marL="0" indent="0">
              <a:spcBef>
                <a:spcPct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&lt;p&gt;Yazı… &lt;/p&gt; (Doğru)</a:t>
            </a:r>
          </a:p>
          <a:p>
            <a:pPr marL="0" indent="0">
              <a:spcBef>
                <a:spcPct val="0"/>
              </a:spcBef>
              <a:buNone/>
            </a:pPr>
            <a:r>
              <a:rPr lang="tr-TR" dirty="0">
                <a:solidFill>
                  <a:srgbClr val="C00000"/>
                </a:solidFill>
              </a:rPr>
              <a:t>&lt;p&gt;Yazı… (Yanlış)</a:t>
            </a:r>
          </a:p>
          <a:p>
            <a:pPr marL="0" indent="0">
              <a:spcBef>
                <a:spcPct val="0"/>
              </a:spcBef>
              <a:buNone/>
            </a:pPr>
            <a:endParaRPr lang="tr-TR" dirty="0"/>
          </a:p>
          <a:p>
            <a:pPr>
              <a:spcBef>
                <a:spcPct val="0"/>
              </a:spcBef>
            </a:pPr>
            <a:r>
              <a:rPr lang="tr-TR" dirty="0"/>
              <a:t>Bazı </a:t>
            </a:r>
            <a:r>
              <a:rPr lang="tr-TR" dirty="0" err="1"/>
              <a:t>tagler</a:t>
            </a:r>
            <a:r>
              <a:rPr lang="tr-TR" dirty="0"/>
              <a:t> "boş" olabilir:</a:t>
            </a:r>
          </a:p>
          <a:p>
            <a:pPr marL="0" indent="0">
              <a:spcBef>
                <a:spcPct val="0"/>
              </a:spcBef>
              <a:buNone/>
            </a:pPr>
            <a:r>
              <a:rPr lang="tr-TR" dirty="0"/>
              <a:t>&lt;p&gt;Yazılar yazılar </a:t>
            </a:r>
            <a:r>
              <a:rPr lang="tr-TR" dirty="0">
                <a:solidFill>
                  <a:srgbClr val="0070C0"/>
                </a:solidFill>
              </a:rPr>
              <a:t>&lt;</a:t>
            </a:r>
            <a:r>
              <a:rPr lang="tr-TR" dirty="0" err="1">
                <a:solidFill>
                  <a:srgbClr val="0070C0"/>
                </a:solidFill>
              </a:rPr>
              <a:t>br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r>
              <a:rPr lang="tr-TR" dirty="0"/>
              <a:t> alt satır yazıları&lt;/p&gt;</a:t>
            </a:r>
          </a:p>
          <a:p>
            <a:pPr marL="0" indent="0">
              <a:spcBef>
                <a:spcPct val="0"/>
              </a:spcBef>
              <a:buNone/>
            </a:pPr>
            <a:endParaRPr lang="tr-TR" dirty="0"/>
          </a:p>
          <a:p>
            <a:pPr>
              <a:spcBef>
                <a:spcPct val="0"/>
              </a:spcBef>
            </a:pPr>
            <a:r>
              <a:rPr lang="tr-TR" dirty="0"/>
              <a:t>HTML büyük/küçük harflere duyarlı (</a:t>
            </a:r>
            <a:r>
              <a:rPr lang="tr-TR" dirty="0" err="1"/>
              <a:t>case-sensitive</a:t>
            </a:r>
            <a:r>
              <a:rPr lang="tr-TR" dirty="0"/>
              <a:t>) değildir:</a:t>
            </a:r>
          </a:p>
          <a:p>
            <a:pPr marL="0" indent="0">
              <a:spcBef>
                <a:spcPct val="0"/>
              </a:spcBef>
              <a:buNone/>
            </a:pPr>
            <a:r>
              <a:rPr lang="tr-TR" dirty="0"/>
              <a:t>&lt;p&gt; ile &lt;P&gt; aynı anlama gelir.</a:t>
            </a:r>
          </a:p>
        </p:txBody>
      </p:sp>
    </p:spTree>
    <p:extLst>
      <p:ext uri="{BB962C8B-B14F-4D97-AF65-F5344CB8AC3E}">
        <p14:creationId xmlns:p14="http://schemas.microsoft.com/office/powerpoint/2010/main" val="23091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BC6-7CED-781D-F6B1-33E82C29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Nitelikleri (</a:t>
            </a:r>
            <a:r>
              <a:rPr lang="tr-TR" dirty="0" err="1"/>
              <a:t>Attributes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E4C-95C8-0A2F-DD8D-4771CAAA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nitelikleri, HTML öğeleri hakkında ek bilgi sağlar.</a:t>
            </a:r>
          </a:p>
          <a:p>
            <a:r>
              <a:rPr lang="tr-TR" dirty="0"/>
              <a:t>Tüm HTML öğelerinin nitelikleri olabilir.</a:t>
            </a:r>
          </a:p>
          <a:p>
            <a:r>
              <a:rPr lang="tr-TR" dirty="0"/>
              <a:t>Nitelikler her zaman başlangıç etiketinde belirtilir</a:t>
            </a:r>
          </a:p>
          <a:p>
            <a:r>
              <a:rPr lang="tr-TR" dirty="0"/>
              <a:t>Nitelikler genellikle aşağıdaki gibi ad/değer çiftleri halinde gelir: ad="değer"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W3Schools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sitesi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kedi_resmi.jpg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54966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BC6-7CED-781D-F6B1-33E82C29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Nitelikleri (</a:t>
            </a:r>
            <a:r>
              <a:rPr lang="tr-TR" dirty="0" err="1"/>
              <a:t>Attributes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E4C-95C8-0A2F-DD8D-4771CAAA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Stil (</a:t>
            </a:r>
            <a:r>
              <a:rPr lang="tr-TR" sz="1800" dirty="0" err="1"/>
              <a:t>style</a:t>
            </a:r>
            <a:r>
              <a:rPr lang="tr-TR" sz="1800" dirty="0"/>
              <a:t>) niteliği: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Kırmızı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800" dirty="0"/>
              <a:t>Alternatif (alt) niteliği: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kedi.jpg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Uyuyan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tr-TR" sz="1800" dirty="0"/>
              <a:t>Dil (</a:t>
            </a:r>
            <a:r>
              <a:rPr lang="tr-TR" sz="1800" dirty="0" err="1"/>
              <a:t>lang</a:t>
            </a:r>
            <a:r>
              <a:rPr lang="tr-TR" sz="1800" dirty="0"/>
              <a:t>) niteliği: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="tr"&gt;</a:t>
            </a:r>
          </a:p>
          <a:p>
            <a:pPr marL="0" indent="0"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tr-TR" sz="1800" dirty="0"/>
              <a:t>Başlık (</a:t>
            </a:r>
            <a:r>
              <a:rPr lang="tr-TR" sz="1800" dirty="0" err="1"/>
              <a:t>title</a:t>
            </a:r>
            <a:r>
              <a:rPr lang="tr-TR" sz="1800" dirty="0"/>
              <a:t>) niteliği: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bir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ipucudur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yazılar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85089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1386</Words>
  <Application>Microsoft Macintosh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Verdana</vt:lpstr>
      <vt:lpstr>Office Theme</vt:lpstr>
      <vt:lpstr>HTML</vt:lpstr>
      <vt:lpstr>HTML</vt:lpstr>
      <vt:lpstr>HTML Elemanları</vt:lpstr>
      <vt:lpstr>HTML Elemanları</vt:lpstr>
      <vt:lpstr>HTML Elemanları</vt:lpstr>
      <vt:lpstr>HTML Elemanları</vt:lpstr>
      <vt:lpstr>HTML Elemanları</vt:lpstr>
      <vt:lpstr>HTML Nitelikleri (Attributes)</vt:lpstr>
      <vt:lpstr>HTML Nitelikleri (Attributes)</vt:lpstr>
      <vt:lpstr>HTML Nitelikleri (Attributes)</vt:lpstr>
      <vt:lpstr>CSS</vt:lpstr>
      <vt:lpstr>CSS Sentaksı (Syntax)</vt:lpstr>
      <vt:lpstr>CSS Seçicileri (Selectors)</vt:lpstr>
      <vt:lpstr>CSS Seçicileri (Selectors)</vt:lpstr>
      <vt:lpstr>CSS Seçicileri (Selectors)</vt:lpstr>
      <vt:lpstr>CSS'i Sayfaya Ekleme</vt:lpstr>
      <vt:lpstr>CSS'i Sayfaya Ekleme</vt:lpstr>
      <vt:lpstr>CSS'i Sayfaya Ekleme</vt:lpstr>
      <vt:lpstr>CSS Metin Hizalama</vt:lpstr>
      <vt:lpstr>CSS Renkler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76</cp:revision>
  <dcterms:created xsi:type="dcterms:W3CDTF">2022-10-02T13:24:37Z</dcterms:created>
  <dcterms:modified xsi:type="dcterms:W3CDTF">2023-10-09T12:21:07Z</dcterms:modified>
</cp:coreProperties>
</file>