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59" r:id="rId2"/>
    <p:sldId id="257" r:id="rId3"/>
    <p:sldId id="261" r:id="rId4"/>
    <p:sldId id="262" r:id="rId5"/>
    <p:sldId id="266" r:id="rId6"/>
    <p:sldId id="267" r:id="rId7"/>
    <p:sldId id="265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1E0"/>
    <a:srgbClr val="F7F5EA"/>
    <a:srgbClr val="243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D1F55-E99F-5045-8C53-3D21CEBDAA6D}" type="datetimeFigureOut">
              <a:rPr lang="tr-TR" smtClean="0"/>
              <a:t>12.05.2021</a:t>
            </a:fld>
            <a:endParaRPr lang="tr-T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37061-2D9D-244A-A02B-0DC14F4D6B3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72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695C-02F7-9E48-99F1-CA76EC165F5F}" type="datetime1">
              <a:rPr lang="tr-TR" smtClean="0"/>
              <a:t>12.05.2021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977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9073-FE43-284E-877E-F9D0B9FECE40}" type="datetime1">
              <a:rPr lang="tr-TR" smtClean="0"/>
              <a:t>12.05.2021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3954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7FB8-E891-1145-9AF2-F81283B1CC0B}" type="datetime1">
              <a:rPr lang="tr-TR" smtClean="0"/>
              <a:t>12.05.2021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273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C77B-42F8-394E-B013-479195A17602}" type="datetime1">
              <a:rPr lang="tr-TR" smtClean="0"/>
              <a:t>12.05.2021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570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99F1-B0D2-B54F-A547-A51617C4E854}" type="datetime1">
              <a:rPr lang="tr-TR" smtClean="0"/>
              <a:t>12.05.2021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899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21C7-DD52-C240-90E9-DF6893BE1BE2}" type="datetime1">
              <a:rPr lang="tr-TR" smtClean="0"/>
              <a:t>12.05.2021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138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9604-B735-B94D-B9DF-70C67D50649B}" type="datetime1">
              <a:rPr lang="tr-TR" smtClean="0"/>
              <a:t>12.05.2021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0482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4FE0-3B02-DA46-B96A-05866655B09D}" type="datetime1">
              <a:rPr lang="tr-TR" smtClean="0"/>
              <a:t>12.05.2021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1345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211-A2D5-4347-B767-098CAB92A78F}" type="datetime1">
              <a:rPr lang="tr-TR" smtClean="0"/>
              <a:t>12.05.2021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4807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4EE-0540-454A-82D3-2681F7435D3F}" type="datetime1">
              <a:rPr lang="tr-TR" smtClean="0"/>
              <a:t>12.05.2021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4480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92EB-5677-1144-9B83-595F8BFAD415}" type="datetime1">
              <a:rPr lang="tr-TR" smtClean="0"/>
              <a:t>12.05.2021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7678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3F1E0"/>
            </a:gs>
            <a:gs pos="0">
              <a:srgbClr val="F3F1E0"/>
            </a:gs>
            <a:gs pos="49000">
              <a:srgbClr val="F7F5E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2F51-7A8B-B948-B55B-93554365BB4D}" type="datetime1">
              <a:rPr lang="tr-TR" smtClean="0"/>
              <a:t>12.05.2021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388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doodles/celebrating-johann-sebastian-ba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AB27-42BE-BE48-9965-9E2560FAB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46526"/>
            <a:ext cx="9144000" cy="1655762"/>
          </a:xfrm>
        </p:spPr>
        <p:txBody>
          <a:bodyPr>
            <a:noAutofit/>
          </a:bodyPr>
          <a:lstStyle/>
          <a:p>
            <a: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Derin Öğrenme Tabanlı </a:t>
            </a:r>
            <a:b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</a:br>
            <a: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Otomatik Türk Makam Müziği Bestecisi için </a:t>
            </a:r>
            <a:b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</a:br>
            <a: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Grafiksel Kullanıcı Arayüzü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619BD-A212-D84D-8DA3-216FCB063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447713"/>
            <a:ext cx="7772400" cy="2077705"/>
          </a:xfrm>
        </p:spPr>
        <p:txBody>
          <a:bodyPr>
            <a:normAutofit/>
          </a:bodyPr>
          <a:lstStyle/>
          <a:p>
            <a:r>
              <a:rPr lang="en-TR" sz="20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İsmail Hakkı Parlak, Prof. Dr. Yalçın Çebi, Prof. Dr. Cihan Işıkhan</a:t>
            </a:r>
            <a:endParaRPr lang="en-US" sz="2000" dirty="0">
              <a:solidFill>
                <a:srgbClr val="243041"/>
              </a:solidFill>
              <a:ea typeface="Tahoma" panose="020B0604030504040204" pitchFamily="34" charset="0"/>
              <a:cs typeface="Biome" panose="020B0502040204020203" pitchFamily="34" charset="0"/>
            </a:endParaRPr>
          </a:p>
          <a:p>
            <a:r>
              <a:rPr lang="en-US" sz="1800" i="1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ismail </a:t>
            </a:r>
            <a:r>
              <a:rPr lang="en-US" sz="18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[at] </a:t>
            </a:r>
            <a:r>
              <a:rPr lang="en-US" sz="1800" i="1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cs.deu.edu.tr</a:t>
            </a:r>
          </a:p>
          <a:p>
            <a:endParaRPr lang="en-TR" sz="2000" dirty="0">
              <a:solidFill>
                <a:srgbClr val="243041"/>
              </a:solidFill>
              <a:ea typeface="Tahoma" panose="020B0604030504040204" pitchFamily="34" charset="0"/>
              <a:cs typeface="Biome" panose="020B0502040204020203" pitchFamily="34" charset="0"/>
            </a:endParaRPr>
          </a:p>
          <a:p>
            <a:r>
              <a:rPr lang="en-TR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XI. Uluslararası Hisarlı Ahmet Sempozyumu</a:t>
            </a:r>
          </a:p>
          <a:p>
            <a:r>
              <a:rPr lang="en-TR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Haziran 2021</a:t>
            </a:r>
          </a:p>
        </p:txBody>
      </p:sp>
    </p:spTree>
    <p:extLst>
      <p:ext uri="{BB962C8B-B14F-4D97-AF65-F5344CB8AC3E}">
        <p14:creationId xmlns:p14="http://schemas.microsoft.com/office/powerpoint/2010/main" val="79142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İçerik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solidFill>
                  <a:srgbClr val="243041"/>
                </a:solidFill>
              </a:rPr>
              <a:t>Derin öğrenme &amp; müzik</a:t>
            </a:r>
          </a:p>
          <a:p>
            <a:r>
              <a:rPr lang="tr-TR" sz="3600" dirty="0">
                <a:solidFill>
                  <a:srgbClr val="243041"/>
                </a:solidFill>
              </a:rPr>
              <a:t>Ses dosyası ≠ sembolik müzik</a:t>
            </a:r>
          </a:p>
          <a:p>
            <a:r>
              <a:rPr lang="tr-TR" sz="3600" dirty="0">
                <a:solidFill>
                  <a:srgbClr val="243041"/>
                </a:solidFill>
              </a:rPr>
              <a:t>OTMMB</a:t>
            </a:r>
          </a:p>
          <a:p>
            <a:r>
              <a:rPr lang="tr-TR" sz="3600" dirty="0">
                <a:solidFill>
                  <a:srgbClr val="243041"/>
                </a:solidFill>
              </a:rPr>
              <a:t>Grafiksel arayüz</a:t>
            </a:r>
          </a:p>
          <a:p>
            <a:r>
              <a:rPr lang="tr-TR" sz="3600" dirty="0">
                <a:solidFill>
                  <a:srgbClr val="243041"/>
                </a:solidFill>
              </a:rPr>
              <a:t>Sonuçlar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3075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Derin Öğrenme &amp; Müzik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243041"/>
                </a:solidFill>
              </a:rPr>
              <a:t>AlphaGo 2016</a:t>
            </a:r>
          </a:p>
          <a:p>
            <a:r>
              <a:rPr lang="tr-TR" dirty="0">
                <a:solidFill>
                  <a:srgbClr val="243041"/>
                </a:solidFill>
              </a:rPr>
              <a:t>YouTube 2018 → «</a:t>
            </a:r>
            <a:r>
              <a:rPr lang="en-US" dirty="0">
                <a:solidFill>
                  <a:srgbClr val="243041"/>
                </a:solidFill>
              </a:rPr>
              <a:t>Google Assistant calling a restaurant for a reservation</a:t>
            </a:r>
            <a:r>
              <a:rPr lang="tr-TR" dirty="0">
                <a:solidFill>
                  <a:srgbClr val="243041"/>
                </a:solidFill>
              </a:rPr>
              <a:t>»</a:t>
            </a:r>
          </a:p>
          <a:p>
            <a:r>
              <a:rPr lang="en-US" dirty="0">
                <a:solidFill>
                  <a:srgbClr val="243041"/>
                </a:solidFill>
              </a:rPr>
              <a:t>Google </a:t>
            </a:r>
            <a:r>
              <a:rPr lang="tr-TR" dirty="0">
                <a:solidFill>
                  <a:srgbClr val="243041"/>
                </a:solidFill>
              </a:rPr>
              <a:t>→ «</a:t>
            </a:r>
            <a:r>
              <a:rPr lang="en-US" dirty="0">
                <a:solidFill>
                  <a:srgbClr val="243041"/>
                </a:solidFill>
              </a:rPr>
              <a:t>Bach doodle</a:t>
            </a:r>
            <a:r>
              <a:rPr lang="tr-TR" dirty="0">
                <a:solidFill>
                  <a:srgbClr val="243041"/>
                </a:solidFill>
              </a:rPr>
              <a:t>»</a:t>
            </a:r>
            <a:r>
              <a:rPr lang="en-US" dirty="0">
                <a:solidFill>
                  <a:srgbClr val="243041"/>
                </a:solidFill>
              </a:rPr>
              <a:t> </a:t>
            </a:r>
            <a:r>
              <a:rPr lang="tr-TR" dirty="0">
                <a:solidFill>
                  <a:srgbClr val="243041"/>
                </a:solidFill>
              </a:rPr>
              <a:t>2019 (</a:t>
            </a:r>
            <a:r>
              <a:rPr lang="tr-TR" sz="2000" dirty="0">
                <a:solidFill>
                  <a:srgbClr val="243041"/>
                </a:solidFill>
                <a:hlinkClick r:id="rId2"/>
              </a:rPr>
              <a:t>https://www.google.com/doodles/celebrating-johann-sebastian-bach</a:t>
            </a:r>
            <a:r>
              <a:rPr lang="tr-TR" dirty="0">
                <a:solidFill>
                  <a:srgbClr val="24304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4348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Müzik İfade Biçimleri (I)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4</a:t>
            </a:fld>
            <a:endParaRPr lang="en-T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78003D-8714-497B-96BB-3AD98EF4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4" y="1825625"/>
            <a:ext cx="7758605" cy="4601301"/>
          </a:xfrm>
        </p:spPr>
        <p:txBody>
          <a:bodyPr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Ses Dosyası: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dirty="0">
              <a:solidFill>
                <a:srgbClr val="243041"/>
              </a:solidFill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dirty="0">
              <a:solidFill>
                <a:srgbClr val="243041"/>
              </a:solidFill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dirty="0">
              <a:solidFill>
                <a:srgbClr val="243041"/>
              </a:solidFill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44.100 (</a:t>
            </a:r>
            <a:r>
              <a:rPr lang="tr-TR" sz="2800" kern="1200" baseline="300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örnek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/</a:t>
            </a:r>
            <a:r>
              <a:rPr lang="tr-TR" sz="2800" kern="1200" baseline="-250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saniye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) × 120 </a:t>
            </a:r>
            <a:r>
              <a:rPr lang="tr-TR" sz="20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saniye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 =</a:t>
            </a:r>
            <a:r>
              <a:rPr lang="tr-TR" dirty="0">
                <a:solidFill>
                  <a:srgbClr val="243041"/>
                </a:solidFill>
              </a:rPr>
              <a:t> 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5.292.000 örnek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63A9E4-8A8C-E847-91AF-F6C763296285}"/>
              </a:ext>
            </a:extLst>
          </p:cNvPr>
          <p:cNvGrpSpPr/>
          <p:nvPr/>
        </p:nvGrpSpPr>
        <p:grpSpPr>
          <a:xfrm>
            <a:off x="756743" y="2674705"/>
            <a:ext cx="3512000" cy="2764471"/>
            <a:chOff x="868707" y="2406019"/>
            <a:chExt cx="3512000" cy="2764471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8E56D77-041E-4447-B3AF-519D91224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3274" y="2505444"/>
              <a:ext cx="3113925" cy="266504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B00A34-A9EE-7042-B152-1EF0B6362526}"/>
                </a:ext>
              </a:extLst>
            </p:cNvPr>
            <p:cNvSpPr txBox="1"/>
            <p:nvPr/>
          </p:nvSpPr>
          <p:spPr>
            <a:xfrm rot="16200000">
              <a:off x="664484" y="2610242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Genlik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5F30BD-6803-CF4A-93B7-A77EDE95444B}"/>
                </a:ext>
              </a:extLst>
            </p:cNvPr>
            <p:cNvSpPr txBox="1"/>
            <p:nvPr/>
          </p:nvSpPr>
          <p:spPr>
            <a:xfrm>
              <a:off x="3562406" y="3500165"/>
              <a:ext cx="818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Zaman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63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Müzik İfade Biçimleri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5</a:t>
            </a:fld>
            <a:endParaRPr lang="en-T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78003D-8714-497B-96BB-3AD98EF41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dirty="0">
                <a:solidFill>
                  <a:srgbClr val="243041"/>
                </a:solidFill>
              </a:rPr>
              <a:t>Sembolik:</a:t>
            </a:r>
          </a:p>
          <a:p>
            <a:r>
              <a:rPr lang="tr-TR" dirty="0">
                <a:solidFill>
                  <a:srgbClr val="243041"/>
                </a:solidFill>
              </a:rPr>
              <a:t>La4:1/4, Do5:1/8, Si4:1/8, …, La4:1/4</a:t>
            </a:r>
          </a:p>
          <a:p>
            <a:r>
              <a:rPr lang="tr-TR" dirty="0">
                <a:solidFill>
                  <a:srgbClr val="243041"/>
                </a:solidFill>
              </a:rPr>
              <a:t>MIDI</a:t>
            </a:r>
          </a:p>
          <a:p>
            <a:r>
              <a:rPr lang="tr-TR" dirty="0">
                <a:solidFill>
                  <a:srgbClr val="243041"/>
                </a:solidFill>
              </a:rPr>
              <a:t>MusicXML</a:t>
            </a:r>
          </a:p>
          <a:p>
            <a:r>
              <a:rPr lang="tr-TR" dirty="0">
                <a:solidFill>
                  <a:srgbClr val="243041"/>
                </a:solidFill>
              </a:rPr>
              <a:t>Mu2</a:t>
            </a:r>
          </a:p>
          <a:p>
            <a:endParaRPr lang="tr-TR" dirty="0">
              <a:solidFill>
                <a:srgbClr val="243041"/>
              </a:solidFill>
            </a:endParaRPr>
          </a:p>
          <a:p>
            <a:pPr marL="0" indent="0">
              <a:buNone/>
            </a:pP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120</a:t>
            </a:r>
            <a:r>
              <a:rPr lang="tr-TR" sz="2800" i="1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sn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 sembolik	</a:t>
            </a:r>
            <a:r>
              <a:rPr lang="tr-TR" dirty="0">
                <a:solidFill>
                  <a:srgbClr val="243041"/>
                </a:solidFill>
              </a:rPr>
              <a:t>→</a:t>
            </a: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 200 - 2000 örnek </a:t>
            </a:r>
          </a:p>
          <a:p>
            <a:pPr marL="0" indent="0">
              <a:buNone/>
            </a:pPr>
            <a:r>
              <a:rPr lang="tr-TR" sz="2800" kern="1200" dirty="0">
                <a:solidFill>
                  <a:srgbClr val="243041"/>
                </a:solidFill>
                <a:latin typeface="+mn-lt"/>
                <a:ea typeface="+mn-ea"/>
                <a:cs typeface="+mn-cs"/>
              </a:rPr>
              <a:t>               (wav	</a:t>
            </a:r>
            <a:r>
              <a:rPr lang="tr-TR" dirty="0">
                <a:solidFill>
                  <a:srgbClr val="243041"/>
                </a:solidFill>
              </a:rPr>
              <a:t>→ 5.292.000 örnek)</a:t>
            </a:r>
            <a:endParaRPr lang="tr-TR" sz="2800" kern="1200" dirty="0">
              <a:solidFill>
                <a:srgbClr val="24304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574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Otomatik TMM Bestecisi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FA8880-CCE0-C442-8C5D-9F1B24D8D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8457" y="1825625"/>
            <a:ext cx="564708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6</a:t>
            </a:fld>
            <a:endParaRPr lang="en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8D26E-9187-FF42-B700-3874BD139EC2}"/>
              </a:ext>
            </a:extLst>
          </p:cNvPr>
          <p:cNvSpPr txBox="1"/>
          <p:nvPr/>
        </p:nvSpPr>
        <p:spPr>
          <a:xfrm>
            <a:off x="2427514" y="2764971"/>
            <a:ext cx="127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  <a:r>
              <a:rPr lang="tr-TR" baseline="-25000" dirty="0"/>
              <a:t>1</a:t>
            </a:r>
            <a:r>
              <a:rPr lang="tr-TR" dirty="0"/>
              <a:t>, n</a:t>
            </a:r>
            <a:r>
              <a:rPr lang="tr-TR" baseline="-25000" dirty="0"/>
              <a:t>2</a:t>
            </a:r>
            <a:r>
              <a:rPr lang="tr-TR" dirty="0"/>
              <a:t>, …, n</a:t>
            </a:r>
            <a:r>
              <a:rPr lang="tr-TR" baseline="-25000" dirty="0"/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AEC94-87FF-374E-A11B-AE48476BFADA}"/>
              </a:ext>
            </a:extLst>
          </p:cNvPr>
          <p:cNvSpPr txBox="1"/>
          <p:nvPr/>
        </p:nvSpPr>
        <p:spPr>
          <a:xfrm>
            <a:off x="1890011" y="4503624"/>
            <a:ext cx="23513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  <a:r>
              <a:rPr lang="tr-TR" baseline="-25000" dirty="0"/>
              <a:t>1</a:t>
            </a:r>
            <a:r>
              <a:rPr lang="tr-TR" dirty="0"/>
              <a:t>, n</a:t>
            </a:r>
            <a:r>
              <a:rPr lang="tr-TR" baseline="-25000" dirty="0"/>
              <a:t>2</a:t>
            </a:r>
            <a:r>
              <a:rPr lang="tr-TR" dirty="0"/>
              <a:t>, …, n</a:t>
            </a:r>
            <a:r>
              <a:rPr lang="tr-TR" baseline="-25000" dirty="0"/>
              <a:t>8</a:t>
            </a:r>
            <a:r>
              <a:rPr lang="tr-TR" dirty="0"/>
              <a:t>,</a:t>
            </a:r>
            <a:r>
              <a:rPr lang="tr-TR" baseline="-25000" dirty="0"/>
              <a:t> </a:t>
            </a:r>
            <a:r>
              <a:rPr lang="tr-TR" dirty="0"/>
              <a:t>n</a:t>
            </a:r>
            <a:r>
              <a:rPr lang="tr-TR" baseline="-25000" dirty="0"/>
              <a:t>9</a:t>
            </a:r>
            <a:r>
              <a:rPr lang="tr-TR" dirty="0"/>
              <a:t>, …, n</a:t>
            </a:r>
            <a:r>
              <a:rPr lang="tr-TR" baseline="-25000" dirty="0"/>
              <a:t>i</a:t>
            </a:r>
          </a:p>
          <a:p>
            <a:endParaRPr lang="tr-TR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27179-64AC-9F49-B767-0D0770AEBF4D}"/>
              </a:ext>
            </a:extLst>
          </p:cNvPr>
          <p:cNvSpPr txBox="1"/>
          <p:nvPr/>
        </p:nvSpPr>
        <p:spPr>
          <a:xfrm>
            <a:off x="5146222" y="2054338"/>
            <a:ext cx="1842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  <a:r>
              <a:rPr lang="tr-TR" baseline="-25000" dirty="0"/>
              <a:t>j</a:t>
            </a:r>
            <a:r>
              <a:rPr lang="tr-TR" dirty="0"/>
              <a:t>, n</a:t>
            </a:r>
            <a:r>
              <a:rPr lang="tr-TR" baseline="-25000" dirty="0"/>
              <a:t>j+1</a:t>
            </a:r>
            <a:r>
              <a:rPr lang="tr-TR" dirty="0"/>
              <a:t>, n</a:t>
            </a:r>
            <a:r>
              <a:rPr lang="tr-TR" baseline="-25000" dirty="0"/>
              <a:t>j+2</a:t>
            </a:r>
            <a:r>
              <a:rPr lang="tr-TR" dirty="0"/>
              <a:t>, …, n</a:t>
            </a:r>
            <a:r>
              <a:rPr lang="tr-TR" baseline="-25000" dirty="0"/>
              <a:t>k</a:t>
            </a:r>
          </a:p>
          <a:p>
            <a:endParaRPr lang="tr-TR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50BA7-BAD5-7E41-945C-778BAD603765}"/>
              </a:ext>
            </a:extLst>
          </p:cNvPr>
          <p:cNvSpPr txBox="1"/>
          <p:nvPr/>
        </p:nvSpPr>
        <p:spPr>
          <a:xfrm>
            <a:off x="5146222" y="3800550"/>
            <a:ext cx="1842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</a:t>
            </a:r>
            <a:r>
              <a:rPr lang="tr-TR" baseline="-25000" dirty="0"/>
              <a:t>l</a:t>
            </a:r>
            <a:r>
              <a:rPr lang="tr-TR" dirty="0"/>
              <a:t>, n</a:t>
            </a:r>
            <a:r>
              <a:rPr lang="tr-TR" baseline="-25000" dirty="0"/>
              <a:t>l+1</a:t>
            </a:r>
            <a:r>
              <a:rPr lang="tr-TR" dirty="0"/>
              <a:t>, n</a:t>
            </a:r>
            <a:r>
              <a:rPr lang="tr-TR" baseline="-25000" dirty="0"/>
              <a:t>l+2</a:t>
            </a:r>
            <a:r>
              <a:rPr lang="tr-TR" dirty="0"/>
              <a:t>, …, n</a:t>
            </a:r>
            <a:r>
              <a:rPr lang="tr-TR" baseline="-25000" dirty="0"/>
              <a:t>m</a:t>
            </a:r>
          </a:p>
          <a:p>
            <a:endParaRPr lang="tr-TR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2A9B9C-C545-B74F-A669-8C57688FCC76}"/>
              </a:ext>
            </a:extLst>
          </p:cNvPr>
          <p:cNvSpPr txBox="1"/>
          <p:nvPr/>
        </p:nvSpPr>
        <p:spPr>
          <a:xfrm>
            <a:off x="5778856" y="570177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Mu2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199C6-1AFB-2346-A01B-097D040E12C7}"/>
              </a:ext>
            </a:extLst>
          </p:cNvPr>
          <p:cNvSpPr txBox="1"/>
          <p:nvPr/>
        </p:nvSpPr>
        <p:spPr>
          <a:xfrm>
            <a:off x="2595396" y="3571690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OTMMB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93A40-4FD3-A94F-848B-A8AE0D12072E}"/>
              </a:ext>
            </a:extLst>
          </p:cNvPr>
          <p:cNvSpPr txBox="1"/>
          <p:nvPr/>
        </p:nvSpPr>
        <p:spPr>
          <a:xfrm>
            <a:off x="2595396" y="5322408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OTMMB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C20DA-8629-464D-A629-82D6DCFD77A4}"/>
              </a:ext>
            </a:extLst>
          </p:cNvPr>
          <p:cNvSpPr txBox="1"/>
          <p:nvPr/>
        </p:nvSpPr>
        <p:spPr>
          <a:xfrm>
            <a:off x="5586267" y="2882903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OTMMB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5514B-0021-D04D-AAC1-B0CF1B3B9B5E}"/>
              </a:ext>
            </a:extLst>
          </p:cNvPr>
          <p:cNvSpPr txBox="1"/>
          <p:nvPr/>
        </p:nvSpPr>
        <p:spPr>
          <a:xfrm>
            <a:off x="5589287" y="4613735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OTMMB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7188C-D717-874A-95F3-3AF79012359C}"/>
              </a:ext>
            </a:extLst>
          </p:cNvPr>
          <p:cNvSpPr txBox="1"/>
          <p:nvPr/>
        </p:nvSpPr>
        <p:spPr>
          <a:xfrm>
            <a:off x="1831432" y="279529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(K)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495D5-F978-7449-8248-12F2543D5F92}"/>
              </a:ext>
            </a:extLst>
          </p:cNvPr>
          <p:cNvSpPr txBox="1"/>
          <p:nvPr/>
        </p:nvSpPr>
        <p:spPr>
          <a:xfrm>
            <a:off x="1319805" y="453701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(Z)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2C863-6F02-7243-964D-D3ED33F90F64}"/>
              </a:ext>
            </a:extLst>
          </p:cNvPr>
          <p:cNvSpPr txBox="1"/>
          <p:nvPr/>
        </p:nvSpPr>
        <p:spPr>
          <a:xfrm>
            <a:off x="7383418" y="210565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79550-073F-6C4F-960F-84A81045237F}"/>
              </a:ext>
            </a:extLst>
          </p:cNvPr>
          <p:cNvSpPr txBox="1"/>
          <p:nvPr/>
        </p:nvSpPr>
        <p:spPr>
          <a:xfrm>
            <a:off x="7383418" y="384737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188106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Grafiksel Arayüz (Demo)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243041"/>
                </a:solidFill>
              </a:rPr>
              <a:t>http://music.cs.deu.edu.tr/tmmgui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3869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Düşünme Egzersizleri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Bir /makinenin yaptığı/ bestenin insanlar tarafından değerli bulunması neye bağlıdır?</a:t>
            </a:r>
          </a:p>
          <a:p>
            <a:r>
              <a:rPr lang="tr-TR" dirty="0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Müzikte yaratıcılık nedir?</a:t>
            </a:r>
          </a:p>
          <a:p>
            <a:r>
              <a:rPr lang="tr-TR" dirty="0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Zihin tamamen yeni bir şey yaratabilir mi?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5080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274</Words>
  <Application>Microsoft Macintosh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Office Theme</vt:lpstr>
      <vt:lpstr>Derin Öğrenme Tabanlı  Otomatik Türk Makam Müziği Bestecisi için  Grafiksel Kullanıcı Arayüzü </vt:lpstr>
      <vt:lpstr>İçerik</vt:lpstr>
      <vt:lpstr>Derin Öğrenme &amp; Müzik</vt:lpstr>
      <vt:lpstr>Müzik İfade Biçimleri (I)</vt:lpstr>
      <vt:lpstr>Müzik İfade Biçimleri (II)</vt:lpstr>
      <vt:lpstr>Otomatik TMM Bestecisi</vt:lpstr>
      <vt:lpstr>Grafiksel Arayüz (Demo)</vt:lpstr>
      <vt:lpstr>Düşünme Egzersizleri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Derin Öğrenme Tabanlı Otomatik Türk Makam Müziği Bestecisi İçin Grafiksel Kullanıcı Arayüzü </dc:title>
  <dc:creator>ismail parlak</dc:creator>
  <cp:lastModifiedBy>ismail parlak</cp:lastModifiedBy>
  <cp:revision>43</cp:revision>
  <dcterms:created xsi:type="dcterms:W3CDTF">2021-05-10T10:35:47Z</dcterms:created>
  <dcterms:modified xsi:type="dcterms:W3CDTF">2021-05-12T20:44:22Z</dcterms:modified>
</cp:coreProperties>
</file>